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7.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1" r:id="rId6"/>
    <p:sldId id="293" r:id="rId7"/>
    <p:sldId id="291" r:id="rId8"/>
    <p:sldId id="29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94" r:id="rId34"/>
    <p:sldId id="287" r:id="rId35"/>
    <p:sldId id="288" r:id="rId36"/>
    <p:sldId id="289" r:id="rId37"/>
    <p:sldId id="290" r:id="rId3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883"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FE9EF46-6688-467D-881D-3BEC04933C8C}" type="datetimeFigureOut">
              <a:rPr lang="en-IN" smtClean="0"/>
              <a:t>02-10-2023</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E429E3E-E977-4135-BC4E-582744C0723E}" type="slidenum">
              <a:rPr lang="en-IN" smtClean="0"/>
              <a:t>‹#›</a:t>
            </a:fld>
            <a:endParaRPr lang="en-IN"/>
          </a:p>
        </p:txBody>
      </p:sp>
    </p:spTree>
    <p:extLst>
      <p:ext uri="{BB962C8B-B14F-4D97-AF65-F5344CB8AC3E}">
        <p14:creationId xmlns:p14="http://schemas.microsoft.com/office/powerpoint/2010/main" val="429351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429E3E-E977-4135-BC4E-582744C0723E}" type="slidenum">
              <a:rPr lang="en-IN" smtClean="0"/>
              <a:t>15</a:t>
            </a:fld>
            <a:endParaRPr lang="en-IN"/>
          </a:p>
        </p:txBody>
      </p:sp>
    </p:spTree>
    <p:extLst>
      <p:ext uri="{BB962C8B-B14F-4D97-AF65-F5344CB8AC3E}">
        <p14:creationId xmlns:p14="http://schemas.microsoft.com/office/powerpoint/2010/main" val="104391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843B0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843B0C"/>
                </a:solidFill>
                <a:latin typeface="Arial"/>
                <a:cs typeface="Arial"/>
              </a:defRPr>
            </a:lvl1pPr>
          </a:lstStyle>
          <a:p>
            <a:endParaRPr/>
          </a:p>
        </p:txBody>
      </p:sp>
      <p:sp>
        <p:nvSpPr>
          <p:cNvPr id="3" name="Holder 3"/>
          <p:cNvSpPr>
            <a:spLocks noGrp="1"/>
          </p:cNvSpPr>
          <p:nvPr>
            <p:ph sz="half" idx="2"/>
          </p:nvPr>
        </p:nvSpPr>
        <p:spPr>
          <a:xfrm>
            <a:off x="1755394" y="1080261"/>
            <a:ext cx="3777615" cy="3855085"/>
          </a:xfrm>
          <a:prstGeom prst="rect">
            <a:avLst/>
          </a:prstGeom>
        </p:spPr>
        <p:txBody>
          <a:bodyPr wrap="square" lIns="0" tIns="0" rIns="0" bIns="0">
            <a:spAutoFit/>
          </a:bodyPr>
          <a:lstStyle>
            <a:lvl1pPr>
              <a:defRPr sz="2400" b="1" i="0">
                <a:solidFill>
                  <a:srgbClr val="9E2500"/>
                </a:solidFill>
                <a:latin typeface="Carlito"/>
                <a:cs typeface="Carlito"/>
              </a:defRPr>
            </a:lvl1pPr>
          </a:lstStyle>
          <a:p>
            <a:endParaRPr/>
          </a:p>
        </p:txBody>
      </p:sp>
      <p:sp>
        <p:nvSpPr>
          <p:cNvPr id="4" name="Holder 4"/>
          <p:cNvSpPr>
            <a:spLocks noGrp="1"/>
          </p:cNvSpPr>
          <p:nvPr>
            <p:ph sz="half" idx="3"/>
          </p:nvPr>
        </p:nvSpPr>
        <p:spPr>
          <a:xfrm>
            <a:off x="6175628" y="1177245"/>
            <a:ext cx="3702050" cy="3858895"/>
          </a:xfrm>
          <a:prstGeom prst="rect">
            <a:avLst/>
          </a:prstGeom>
        </p:spPr>
        <p:txBody>
          <a:bodyPr wrap="square" lIns="0" tIns="0" rIns="0" bIns="0">
            <a:spAutoFit/>
          </a:bodyPr>
          <a:lstStyle>
            <a:lvl1pPr>
              <a:defRPr sz="3200" b="0" i="0">
                <a:solidFill>
                  <a:schemeClr val="tx1"/>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843B0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716018" y="463372"/>
            <a:ext cx="2759963" cy="940435"/>
          </a:xfrm>
          <a:prstGeom prst="rect">
            <a:avLst/>
          </a:prstGeom>
        </p:spPr>
        <p:txBody>
          <a:bodyPr wrap="square" lIns="0" tIns="0" rIns="0" bIns="0">
            <a:spAutoFit/>
          </a:bodyPr>
          <a:lstStyle>
            <a:lvl1pPr>
              <a:defRPr sz="6000" b="0" i="0">
                <a:solidFill>
                  <a:srgbClr val="843B0C"/>
                </a:solidFill>
                <a:latin typeface="Arial"/>
                <a:cs typeface="Arial"/>
              </a:defRPr>
            </a:lvl1pPr>
          </a:lstStyle>
          <a:p>
            <a:endParaRPr/>
          </a:p>
        </p:txBody>
      </p:sp>
      <p:sp>
        <p:nvSpPr>
          <p:cNvPr id="3" name="Holder 3"/>
          <p:cNvSpPr>
            <a:spLocks noGrp="1"/>
          </p:cNvSpPr>
          <p:nvPr>
            <p:ph type="body" idx="1"/>
          </p:nvPr>
        </p:nvSpPr>
        <p:spPr>
          <a:xfrm>
            <a:off x="916939" y="1207290"/>
            <a:ext cx="10267950" cy="4616450"/>
          </a:xfrm>
          <a:prstGeom prst="rect">
            <a:avLst/>
          </a:prstGeom>
        </p:spPr>
        <p:txBody>
          <a:bodyPr wrap="square" lIns="0" tIns="0" rIns="0" bIns="0">
            <a:spAutoFit/>
          </a:bodyPr>
          <a:lstStyle>
            <a:lvl1pPr>
              <a:defRPr sz="36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8" Type="http://schemas.openxmlformats.org/officeDocument/2006/relationships/image" Target="../media/image17.png" /><Relationship Id="rId13" Type="http://schemas.openxmlformats.org/officeDocument/2006/relationships/image" Target="../media/image22.png" /><Relationship Id="rId18" Type="http://schemas.openxmlformats.org/officeDocument/2006/relationships/image" Target="../media/image27.png" /><Relationship Id="rId26" Type="http://schemas.openxmlformats.org/officeDocument/2006/relationships/image" Target="../media/image35.png" /><Relationship Id="rId3" Type="http://schemas.openxmlformats.org/officeDocument/2006/relationships/image" Target="../media/image12.png" /><Relationship Id="rId21" Type="http://schemas.openxmlformats.org/officeDocument/2006/relationships/image" Target="../media/image30.png" /><Relationship Id="rId7" Type="http://schemas.openxmlformats.org/officeDocument/2006/relationships/image" Target="../media/image16.png" /><Relationship Id="rId12" Type="http://schemas.openxmlformats.org/officeDocument/2006/relationships/image" Target="../media/image21.png" /><Relationship Id="rId17" Type="http://schemas.openxmlformats.org/officeDocument/2006/relationships/image" Target="../media/image26.png" /><Relationship Id="rId25" Type="http://schemas.openxmlformats.org/officeDocument/2006/relationships/image" Target="../media/image34.png" /><Relationship Id="rId2" Type="http://schemas.openxmlformats.org/officeDocument/2006/relationships/image" Target="../media/image11.png" /><Relationship Id="rId16" Type="http://schemas.openxmlformats.org/officeDocument/2006/relationships/image" Target="../media/image25.png" /><Relationship Id="rId20" Type="http://schemas.openxmlformats.org/officeDocument/2006/relationships/image" Target="../media/image29.png" /><Relationship Id="rId29" Type="http://schemas.openxmlformats.org/officeDocument/2006/relationships/image" Target="../media/image38.png" /><Relationship Id="rId1" Type="http://schemas.openxmlformats.org/officeDocument/2006/relationships/slideLayout" Target="../slideLayouts/slideLayout3.xml" /><Relationship Id="rId6" Type="http://schemas.openxmlformats.org/officeDocument/2006/relationships/image" Target="../media/image15.png" /><Relationship Id="rId11" Type="http://schemas.openxmlformats.org/officeDocument/2006/relationships/image" Target="../media/image20.png" /><Relationship Id="rId24" Type="http://schemas.openxmlformats.org/officeDocument/2006/relationships/image" Target="../media/image33.png" /><Relationship Id="rId5" Type="http://schemas.openxmlformats.org/officeDocument/2006/relationships/image" Target="../media/image14.png" /><Relationship Id="rId15" Type="http://schemas.openxmlformats.org/officeDocument/2006/relationships/image" Target="../media/image24.png" /><Relationship Id="rId23" Type="http://schemas.openxmlformats.org/officeDocument/2006/relationships/image" Target="../media/image32.png" /><Relationship Id="rId28" Type="http://schemas.openxmlformats.org/officeDocument/2006/relationships/image" Target="../media/image37.png" /><Relationship Id="rId10" Type="http://schemas.openxmlformats.org/officeDocument/2006/relationships/image" Target="../media/image19.png" /><Relationship Id="rId19" Type="http://schemas.openxmlformats.org/officeDocument/2006/relationships/image" Target="../media/image28.png" /><Relationship Id="rId31" Type="http://schemas.openxmlformats.org/officeDocument/2006/relationships/image" Target="../media/image40.png" /><Relationship Id="rId4" Type="http://schemas.openxmlformats.org/officeDocument/2006/relationships/image" Target="../media/image13.png" /><Relationship Id="rId9" Type="http://schemas.openxmlformats.org/officeDocument/2006/relationships/image" Target="../media/image18.png" /><Relationship Id="rId14" Type="http://schemas.openxmlformats.org/officeDocument/2006/relationships/image" Target="../media/image23.png" /><Relationship Id="rId22" Type="http://schemas.openxmlformats.org/officeDocument/2006/relationships/image" Target="../media/image31.png" /><Relationship Id="rId27" Type="http://schemas.openxmlformats.org/officeDocument/2006/relationships/image" Target="../media/image36.png" /><Relationship Id="rId30" Type="http://schemas.openxmlformats.org/officeDocument/2006/relationships/image" Target="../media/image39.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41.jp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0.xml.rels><?xml version="1.0" encoding="UTF-8" standalone="yes"?>
<Relationships xmlns="http://schemas.openxmlformats.org/package/2006/relationships"><Relationship Id="rId2" Type="http://schemas.openxmlformats.org/officeDocument/2006/relationships/image" Target="../media/image42.jp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43.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44.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45.jp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47.png" /><Relationship Id="rId2" Type="http://schemas.openxmlformats.org/officeDocument/2006/relationships/image" Target="../media/image46.jp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7.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48.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6.xml.rels><?xml version="1.0" encoding="UTF-8" standalone="yes"?>
<Relationships xmlns="http://schemas.openxmlformats.org/package/2006/relationships"><Relationship Id="rId8" Type="http://schemas.openxmlformats.org/officeDocument/2006/relationships/image" Target="../media/image56.png" /><Relationship Id="rId13" Type="http://schemas.openxmlformats.org/officeDocument/2006/relationships/image" Target="../media/image61.png" /><Relationship Id="rId3" Type="http://schemas.openxmlformats.org/officeDocument/2006/relationships/image" Target="../media/image51.png" /><Relationship Id="rId7" Type="http://schemas.openxmlformats.org/officeDocument/2006/relationships/image" Target="../media/image55.png" /><Relationship Id="rId12" Type="http://schemas.openxmlformats.org/officeDocument/2006/relationships/image" Target="../media/image60.png" /><Relationship Id="rId2" Type="http://schemas.openxmlformats.org/officeDocument/2006/relationships/image" Target="../media/image50.png" /><Relationship Id="rId1" Type="http://schemas.openxmlformats.org/officeDocument/2006/relationships/slideLayout" Target="../slideLayouts/slideLayout2.xml" /><Relationship Id="rId6" Type="http://schemas.openxmlformats.org/officeDocument/2006/relationships/image" Target="../media/image54.png" /><Relationship Id="rId11" Type="http://schemas.openxmlformats.org/officeDocument/2006/relationships/image" Target="../media/image59.png" /><Relationship Id="rId5" Type="http://schemas.openxmlformats.org/officeDocument/2006/relationships/image" Target="../media/image53.png" /><Relationship Id="rId10" Type="http://schemas.openxmlformats.org/officeDocument/2006/relationships/image" Target="../media/image58.png" /><Relationship Id="rId4" Type="http://schemas.openxmlformats.org/officeDocument/2006/relationships/image" Target="../media/image52.png" /><Relationship Id="rId9" Type="http://schemas.openxmlformats.org/officeDocument/2006/relationships/image" Target="../media/image57.png" /></Relationships>
</file>

<file path=ppt/slides/_rels/slide37.xml.rels><?xml version="1.0" encoding="UTF-8" standalone="yes"?>
<Relationships xmlns="http://schemas.openxmlformats.org/package/2006/relationships"><Relationship Id="rId3" Type="http://schemas.openxmlformats.org/officeDocument/2006/relationships/image" Target="../media/image63.png" /><Relationship Id="rId2" Type="http://schemas.openxmlformats.org/officeDocument/2006/relationships/image" Target="../media/image62.png"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jpg"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gate.net/figure/Effervescent-Floating-Drug-Delivery-System_fig2_264905633" TargetMode="External" /><Relationship Id="rId2" Type="http://schemas.openxmlformats.org/officeDocument/2006/relationships/image" Target="../media/image6.png" /><Relationship Id="rId1" Type="http://schemas.openxmlformats.org/officeDocument/2006/relationships/slideLayout" Target="../slideLayouts/slideLayout5.xml" /><Relationship Id="rId4" Type="http://schemas.openxmlformats.org/officeDocument/2006/relationships/image" Target="../media/image7.jpg"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04800"/>
            <a:ext cx="10591800" cy="1702517"/>
          </a:xfrm>
          <a:prstGeom prst="rect">
            <a:avLst/>
          </a:prstGeom>
          <a:ln w="38100">
            <a:solidFill>
              <a:srgbClr val="00AF50"/>
            </a:solidFill>
          </a:ln>
        </p:spPr>
        <p:txBody>
          <a:bodyPr vert="horz" wrap="square" lIns="0" tIns="121285" rIns="0" bIns="0" rtlCol="0">
            <a:spAutoFit/>
          </a:bodyPr>
          <a:lstStyle/>
          <a:p>
            <a:pPr marL="1016635" marR="1010919" indent="408305" algn="ctr">
              <a:lnSpc>
                <a:spcPts val="6480"/>
              </a:lnSpc>
              <a:spcBef>
                <a:spcPts val="955"/>
              </a:spcBef>
            </a:pPr>
            <a:r>
              <a:rPr sz="4000" b="1" spc="-55" dirty="0">
                <a:solidFill>
                  <a:srgbClr val="0000FF"/>
                </a:solidFill>
                <a:latin typeface="Bookman Old Style" panose="02050604050505020204" pitchFamily="18" charset="0"/>
              </a:rPr>
              <a:t>FLOATING </a:t>
            </a:r>
            <a:r>
              <a:rPr sz="4000" b="1" dirty="0">
                <a:solidFill>
                  <a:srgbClr val="0000FF"/>
                </a:solidFill>
                <a:latin typeface="Bookman Old Style" panose="02050604050505020204" pitchFamily="18" charset="0"/>
              </a:rPr>
              <a:t>DRUG  </a:t>
            </a:r>
            <a:r>
              <a:rPr sz="4000" b="1" spc="-35" dirty="0">
                <a:solidFill>
                  <a:srgbClr val="0000FF"/>
                </a:solidFill>
                <a:latin typeface="Bookman Old Style" panose="02050604050505020204" pitchFamily="18" charset="0"/>
              </a:rPr>
              <a:t>DELIVERY</a:t>
            </a:r>
            <a:r>
              <a:rPr lang="en-US" sz="4000" b="1" spc="-35" dirty="0">
                <a:solidFill>
                  <a:srgbClr val="0000FF"/>
                </a:solidFill>
                <a:latin typeface="Bookman Old Style" panose="02050604050505020204" pitchFamily="18" charset="0"/>
              </a:rPr>
              <a:t> </a:t>
            </a:r>
            <a:r>
              <a:rPr sz="4000" b="1" spc="-5" dirty="0">
                <a:solidFill>
                  <a:srgbClr val="0000FF"/>
                </a:solidFill>
                <a:latin typeface="Bookman Old Style" panose="02050604050505020204" pitchFamily="18" charset="0"/>
              </a:rPr>
              <a:t>SYSTEM</a:t>
            </a:r>
          </a:p>
        </p:txBody>
      </p:sp>
      <p:sp>
        <p:nvSpPr>
          <p:cNvPr id="3" name="object 3"/>
          <p:cNvSpPr txBox="1"/>
          <p:nvPr/>
        </p:nvSpPr>
        <p:spPr>
          <a:xfrm>
            <a:off x="4648200" y="5715000"/>
            <a:ext cx="6943726" cy="615553"/>
          </a:xfrm>
          <a:prstGeom prst="rect">
            <a:avLst/>
          </a:prstGeom>
          <a:ln w="28955">
            <a:solidFill>
              <a:schemeClr val="bg1"/>
            </a:solidFill>
          </a:ln>
        </p:spPr>
        <p:txBody>
          <a:bodyPr vert="horz" wrap="square" lIns="0" tIns="0" rIns="0" bIns="0" rtlCol="0">
            <a:spAutoFit/>
          </a:bodyPr>
          <a:lstStyle/>
          <a:p>
            <a:pPr marL="3027045">
              <a:lnSpc>
                <a:spcPts val="2425"/>
              </a:lnSpc>
            </a:pPr>
            <a:endParaRPr lang="en-US" sz="2500" b="1" dirty="0">
              <a:solidFill>
                <a:srgbClr val="C00000"/>
              </a:solidFill>
              <a:latin typeface="Bookman Old Style" panose="02050604050505020204" pitchFamily="18" charset="0"/>
              <a:cs typeface="Trebuchet MS"/>
            </a:endParaRPr>
          </a:p>
          <a:p>
            <a:pPr marL="3027045">
              <a:lnSpc>
                <a:spcPts val="2425"/>
              </a:lnSpc>
            </a:pPr>
            <a:r>
              <a:rPr lang="en-IN" sz="2500" b="1" dirty="0">
                <a:solidFill>
                  <a:srgbClr val="C00000"/>
                </a:solidFill>
                <a:latin typeface="Bookman Old Style" panose="02050604050505020204" pitchFamily="18" charset="0"/>
                <a:cs typeface="Trebuchet MS"/>
              </a:rPr>
              <a:t>Subhabrota  Majumdar</a:t>
            </a:r>
            <a:endParaRPr sz="2500" b="1" dirty="0">
              <a:solidFill>
                <a:srgbClr val="C00000"/>
              </a:solidFill>
              <a:latin typeface="Bookman Old Style" panose="02050604050505020204" pitchFamily="18" charset="0"/>
              <a:cs typeface="Trebuchet MS"/>
            </a:endParaRPr>
          </a:p>
        </p:txBody>
      </p:sp>
      <p:pic>
        <p:nvPicPr>
          <p:cNvPr id="5" name="Picture 4">
            <a:extLst>
              <a:ext uri="{FF2B5EF4-FFF2-40B4-BE49-F238E27FC236}">
                <a16:creationId xmlns:a16="http://schemas.microsoft.com/office/drawing/2014/main" id="{2EFB865D-C9FD-4179-814E-35FFEE6907FD}"/>
              </a:ext>
            </a:extLst>
          </p:cNvPr>
          <p:cNvPicPr>
            <a:picLocks noChangeAspect="1"/>
          </p:cNvPicPr>
          <p:nvPr/>
        </p:nvPicPr>
        <p:blipFill rotWithShape="1">
          <a:blip r:embed="rId2">
            <a:extLst>
              <a:ext uri="{28A0092B-C50C-407E-A947-70E740481C1C}">
                <a14:useLocalDpi xmlns:a14="http://schemas.microsoft.com/office/drawing/2010/main" val="0"/>
              </a:ext>
            </a:extLst>
          </a:blip>
          <a:srcRect b="11136"/>
          <a:stretch/>
        </p:blipFill>
        <p:spPr>
          <a:xfrm>
            <a:off x="2047875" y="2744275"/>
            <a:ext cx="8096250" cy="24884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5283" y="304800"/>
            <a:ext cx="8301433" cy="566822"/>
          </a:xfrm>
          <a:prstGeom prst="rect">
            <a:avLst/>
          </a:prstGeom>
        </p:spPr>
        <p:txBody>
          <a:bodyPr vert="horz" wrap="square" lIns="0" tIns="12700" rIns="0" bIns="0" rtlCol="0">
            <a:spAutoFit/>
          </a:bodyPr>
          <a:lstStyle/>
          <a:p>
            <a:pPr marL="12700">
              <a:lnSpc>
                <a:spcPct val="100000"/>
              </a:lnSpc>
              <a:spcBef>
                <a:spcPts val="100"/>
              </a:spcBef>
            </a:pPr>
            <a:r>
              <a:rPr lang="en-IN" sz="3600" b="1" u="sng" spc="-50" dirty="0">
                <a:solidFill>
                  <a:srgbClr val="0000FF"/>
                </a:solidFill>
                <a:latin typeface="Bookman Old Style" panose="02050604050505020204" pitchFamily="18" charset="0"/>
                <a:cs typeface="Carlito"/>
              </a:rPr>
              <a:t>Factors effecting floating time</a:t>
            </a:r>
            <a:endParaRPr lang="en-IN" sz="3600" b="1" u="sng" dirty="0">
              <a:solidFill>
                <a:srgbClr val="0000FF"/>
              </a:solidFill>
              <a:latin typeface="Bookman Old Style" panose="02050604050505020204" pitchFamily="18" charset="0"/>
            </a:endParaRPr>
          </a:p>
        </p:txBody>
      </p:sp>
      <p:sp>
        <p:nvSpPr>
          <p:cNvPr id="3" name="object 3"/>
          <p:cNvSpPr txBox="1"/>
          <p:nvPr/>
        </p:nvSpPr>
        <p:spPr>
          <a:xfrm>
            <a:off x="918768" y="1764283"/>
            <a:ext cx="4631055" cy="3065583"/>
          </a:xfrm>
          <a:prstGeom prst="rect">
            <a:avLst/>
          </a:prstGeom>
        </p:spPr>
        <p:txBody>
          <a:bodyPr vert="horz" wrap="square" lIns="0" tIns="13335" rIns="0" bIns="0" rtlCol="0">
            <a:spAutoFit/>
          </a:bodyPr>
          <a:lstStyle/>
          <a:p>
            <a:pPr marL="12700">
              <a:lnSpc>
                <a:spcPct val="100000"/>
              </a:lnSpc>
              <a:spcBef>
                <a:spcPts val="105"/>
              </a:spcBef>
            </a:pPr>
            <a:r>
              <a:rPr sz="2400" b="1" spc="-25" dirty="0">
                <a:latin typeface="Bookman Old Style" panose="02050604050505020204" pitchFamily="18" charset="0"/>
                <a:cs typeface="Carlito"/>
              </a:rPr>
              <a:t>a)</a:t>
            </a:r>
            <a:r>
              <a:rPr lang="en-US" sz="2400" b="1" spc="-25" dirty="0">
                <a:latin typeface="Bookman Old Style" panose="02050604050505020204" pitchFamily="18" charset="0"/>
                <a:cs typeface="Carlito"/>
              </a:rPr>
              <a:t> </a:t>
            </a:r>
            <a:r>
              <a:rPr sz="2400" b="1" spc="-25" dirty="0">
                <a:latin typeface="Bookman Old Style" panose="02050604050505020204" pitchFamily="18" charset="0"/>
                <a:cs typeface="Carlito"/>
              </a:rPr>
              <a:t>FORMULATION</a:t>
            </a:r>
            <a:r>
              <a:rPr sz="2400" b="1" spc="-50" dirty="0">
                <a:latin typeface="Bookman Old Style" panose="02050604050505020204" pitchFamily="18" charset="0"/>
                <a:cs typeface="Carlito"/>
              </a:rPr>
              <a:t> FACTORS</a:t>
            </a:r>
            <a:endParaRPr sz="2400" dirty="0">
              <a:latin typeface="Bookman Old Style" panose="02050604050505020204" pitchFamily="18" charset="0"/>
              <a:cs typeface="Carlito"/>
            </a:endParaRPr>
          </a:p>
          <a:p>
            <a:pPr marL="397510" indent="-385445">
              <a:lnSpc>
                <a:spcPct val="100000"/>
              </a:lnSpc>
              <a:spcBef>
                <a:spcPts val="2835"/>
              </a:spcBef>
              <a:buSzPct val="97058"/>
              <a:buFont typeface="Wingdings"/>
              <a:buChar char=""/>
              <a:tabLst>
                <a:tab pos="398145" algn="l"/>
              </a:tabLst>
            </a:pPr>
            <a:r>
              <a:rPr sz="2400" spc="-200" dirty="0">
                <a:latin typeface="Bookman Old Style" panose="02050604050505020204" pitchFamily="18" charset="0"/>
                <a:cs typeface="Trebuchet MS"/>
              </a:rPr>
              <a:t>Size </a:t>
            </a:r>
            <a:r>
              <a:rPr sz="2400" spc="-130" dirty="0">
                <a:latin typeface="Bookman Old Style" panose="02050604050505020204" pitchFamily="18" charset="0"/>
                <a:cs typeface="Trebuchet MS"/>
              </a:rPr>
              <a:t>of</a:t>
            </a:r>
            <a:r>
              <a:rPr sz="2400" spc="-350" dirty="0">
                <a:latin typeface="Bookman Old Style" panose="02050604050505020204" pitchFamily="18" charset="0"/>
                <a:cs typeface="Trebuchet MS"/>
              </a:rPr>
              <a:t> </a:t>
            </a:r>
            <a:r>
              <a:rPr sz="2400" spc="-170" dirty="0">
                <a:latin typeface="Bookman Old Style" panose="02050604050505020204" pitchFamily="18" charset="0"/>
                <a:cs typeface="Trebuchet MS"/>
              </a:rPr>
              <a:t>tablets</a:t>
            </a:r>
            <a:endParaRPr sz="2400" dirty="0">
              <a:latin typeface="Bookman Old Style" panose="02050604050505020204" pitchFamily="18" charset="0"/>
              <a:cs typeface="Trebuchet MS"/>
            </a:endParaRPr>
          </a:p>
          <a:p>
            <a:pPr marL="397510" indent="-385445">
              <a:lnSpc>
                <a:spcPct val="100000"/>
              </a:lnSpc>
              <a:spcBef>
                <a:spcPts val="2220"/>
              </a:spcBef>
              <a:buSzPct val="97058"/>
              <a:buFont typeface="Wingdings"/>
              <a:buChar char=""/>
              <a:tabLst>
                <a:tab pos="398145" algn="l"/>
              </a:tabLst>
            </a:pPr>
            <a:r>
              <a:rPr sz="2400" spc="-125" dirty="0">
                <a:latin typeface="Bookman Old Style" panose="02050604050505020204" pitchFamily="18" charset="0"/>
                <a:cs typeface="Trebuchet MS"/>
              </a:rPr>
              <a:t>Density </a:t>
            </a:r>
            <a:r>
              <a:rPr sz="2400" spc="-130" dirty="0">
                <a:latin typeface="Bookman Old Style" panose="02050604050505020204" pitchFamily="18" charset="0"/>
                <a:cs typeface="Trebuchet MS"/>
              </a:rPr>
              <a:t>of</a:t>
            </a:r>
            <a:r>
              <a:rPr sz="2400" spc="-430" dirty="0">
                <a:latin typeface="Bookman Old Style" panose="02050604050505020204" pitchFamily="18" charset="0"/>
                <a:cs typeface="Trebuchet MS"/>
              </a:rPr>
              <a:t> </a:t>
            </a:r>
            <a:r>
              <a:rPr sz="2400" spc="-170" dirty="0">
                <a:latin typeface="Bookman Old Style" panose="02050604050505020204" pitchFamily="18" charset="0"/>
                <a:cs typeface="Trebuchet MS"/>
              </a:rPr>
              <a:t>tablets</a:t>
            </a:r>
            <a:endParaRPr sz="2400" dirty="0">
              <a:latin typeface="Bookman Old Style" panose="02050604050505020204" pitchFamily="18" charset="0"/>
              <a:cs typeface="Trebuchet MS"/>
            </a:endParaRPr>
          </a:p>
          <a:p>
            <a:pPr marL="397510" indent="-385445">
              <a:lnSpc>
                <a:spcPct val="100000"/>
              </a:lnSpc>
              <a:spcBef>
                <a:spcPts val="2225"/>
              </a:spcBef>
              <a:buSzPct val="97058"/>
              <a:buFont typeface="Wingdings"/>
              <a:buChar char=""/>
              <a:tabLst>
                <a:tab pos="398145" algn="l"/>
              </a:tabLst>
            </a:pPr>
            <a:r>
              <a:rPr sz="2400" spc="-120" dirty="0">
                <a:latin typeface="Bookman Old Style" panose="02050604050505020204" pitchFamily="18" charset="0"/>
                <a:cs typeface="Trebuchet MS"/>
              </a:rPr>
              <a:t>Shape </a:t>
            </a:r>
            <a:r>
              <a:rPr sz="2400" spc="-130" dirty="0">
                <a:latin typeface="Bookman Old Style" panose="02050604050505020204" pitchFamily="18" charset="0"/>
                <a:cs typeface="Trebuchet MS"/>
              </a:rPr>
              <a:t>of</a:t>
            </a:r>
            <a:r>
              <a:rPr sz="2400" spc="-420" dirty="0">
                <a:latin typeface="Bookman Old Style" panose="02050604050505020204" pitchFamily="18" charset="0"/>
                <a:cs typeface="Trebuchet MS"/>
              </a:rPr>
              <a:t> </a:t>
            </a:r>
            <a:r>
              <a:rPr sz="2400" spc="-220" dirty="0">
                <a:latin typeface="Bookman Old Style" panose="02050604050505020204" pitchFamily="18" charset="0"/>
                <a:cs typeface="Trebuchet MS"/>
              </a:rPr>
              <a:t>Tablets</a:t>
            </a:r>
            <a:endParaRPr sz="2400" dirty="0">
              <a:latin typeface="Bookman Old Style" panose="02050604050505020204" pitchFamily="18" charset="0"/>
              <a:cs typeface="Trebuchet MS"/>
            </a:endParaRPr>
          </a:p>
          <a:p>
            <a:pPr marL="397510" indent="-385445">
              <a:lnSpc>
                <a:spcPct val="100000"/>
              </a:lnSpc>
              <a:spcBef>
                <a:spcPts val="2230"/>
              </a:spcBef>
              <a:buSzPct val="97058"/>
              <a:buFont typeface="Wingdings"/>
              <a:buChar char=""/>
              <a:tabLst>
                <a:tab pos="398145" algn="l"/>
              </a:tabLst>
            </a:pPr>
            <a:r>
              <a:rPr sz="2400" spc="-140" dirty="0">
                <a:latin typeface="Bookman Old Style" panose="02050604050505020204" pitchFamily="18" charset="0"/>
                <a:cs typeface="Trebuchet MS"/>
              </a:rPr>
              <a:t>Viscosity </a:t>
            </a:r>
            <a:r>
              <a:rPr sz="2400" spc="-160" dirty="0">
                <a:latin typeface="Bookman Old Style" panose="02050604050505020204" pitchFamily="18" charset="0"/>
                <a:cs typeface="Trebuchet MS"/>
              </a:rPr>
              <a:t>Grade</a:t>
            </a:r>
            <a:r>
              <a:rPr sz="2400" spc="-455" dirty="0">
                <a:latin typeface="Bookman Old Style" panose="02050604050505020204" pitchFamily="18" charset="0"/>
                <a:cs typeface="Trebuchet MS"/>
              </a:rPr>
              <a:t> </a:t>
            </a:r>
            <a:r>
              <a:rPr sz="2400" spc="-155" dirty="0">
                <a:latin typeface="Bookman Old Style" panose="02050604050505020204" pitchFamily="18" charset="0"/>
                <a:cs typeface="Trebuchet MS"/>
              </a:rPr>
              <a:t>Polymer</a:t>
            </a:r>
            <a:endParaRPr sz="2400" dirty="0">
              <a:latin typeface="Bookman Old Style" panose="02050604050505020204" pitchFamily="18" charset="0"/>
              <a:cs typeface="Trebuchet MS"/>
            </a:endParaRPr>
          </a:p>
        </p:txBody>
      </p:sp>
      <p:sp>
        <p:nvSpPr>
          <p:cNvPr id="4" name="object 4"/>
          <p:cNvSpPr txBox="1"/>
          <p:nvPr/>
        </p:nvSpPr>
        <p:spPr>
          <a:xfrm>
            <a:off x="6251828" y="1552803"/>
            <a:ext cx="5635372" cy="3112390"/>
          </a:xfrm>
          <a:prstGeom prst="rect">
            <a:avLst/>
          </a:prstGeom>
        </p:spPr>
        <p:txBody>
          <a:bodyPr vert="horz" wrap="square" lIns="0" tIns="224790" rIns="0" bIns="0" rtlCol="0">
            <a:spAutoFit/>
          </a:bodyPr>
          <a:lstStyle/>
          <a:p>
            <a:pPr marL="12700">
              <a:lnSpc>
                <a:spcPct val="100000"/>
              </a:lnSpc>
              <a:spcBef>
                <a:spcPts val="1770"/>
              </a:spcBef>
              <a:tabLst>
                <a:tab pos="3228340" algn="l"/>
              </a:tabLst>
            </a:pPr>
            <a:r>
              <a:rPr sz="2400" b="1" dirty="0">
                <a:solidFill>
                  <a:srgbClr val="0000FF"/>
                </a:solidFill>
                <a:latin typeface="Bookman Old Style" panose="02050604050505020204" pitchFamily="18" charset="0"/>
                <a:cs typeface="Carlito"/>
              </a:rPr>
              <a:t>b)</a:t>
            </a:r>
            <a:r>
              <a:rPr sz="2400" b="1" spc="-5" dirty="0">
                <a:solidFill>
                  <a:srgbClr val="0000FF"/>
                </a:solidFill>
                <a:latin typeface="Bookman Old Style" panose="02050604050505020204" pitchFamily="18" charset="0"/>
                <a:cs typeface="Carlito"/>
              </a:rPr>
              <a:t> </a:t>
            </a:r>
            <a:r>
              <a:rPr sz="2400" b="1" spc="-25" dirty="0">
                <a:solidFill>
                  <a:srgbClr val="0000FF"/>
                </a:solidFill>
                <a:latin typeface="Bookman Old Style" panose="02050604050505020204" pitchFamily="18" charset="0"/>
                <a:cs typeface="Carlito"/>
              </a:rPr>
              <a:t>IDIOSYNCRATIC	</a:t>
            </a:r>
            <a:r>
              <a:rPr sz="2400" b="1" spc="-50" dirty="0">
                <a:solidFill>
                  <a:srgbClr val="0000FF"/>
                </a:solidFill>
                <a:latin typeface="Bookman Old Style" panose="02050604050505020204" pitchFamily="18" charset="0"/>
                <a:cs typeface="Carlito"/>
              </a:rPr>
              <a:t>FACTORS</a:t>
            </a:r>
            <a:endParaRPr sz="2400" dirty="0">
              <a:solidFill>
                <a:srgbClr val="0000FF"/>
              </a:solidFill>
              <a:latin typeface="Bookman Old Style" panose="02050604050505020204" pitchFamily="18" charset="0"/>
              <a:cs typeface="Carlito"/>
            </a:endParaRPr>
          </a:p>
          <a:p>
            <a:pPr marL="375920" indent="-363855">
              <a:lnSpc>
                <a:spcPct val="100000"/>
              </a:lnSpc>
              <a:spcBef>
                <a:spcPts val="1670"/>
              </a:spcBef>
              <a:buSzPct val="96875"/>
              <a:buFont typeface="Wingdings"/>
              <a:buChar char=""/>
              <a:tabLst>
                <a:tab pos="376555" algn="l"/>
              </a:tabLst>
            </a:pPr>
            <a:r>
              <a:rPr sz="2400" spc="-125" dirty="0">
                <a:solidFill>
                  <a:srgbClr val="0000FF"/>
                </a:solidFill>
                <a:latin typeface="Bookman Old Style" panose="02050604050505020204" pitchFamily="18" charset="0"/>
                <a:cs typeface="Trebuchet MS"/>
              </a:rPr>
              <a:t>Gender</a:t>
            </a:r>
            <a:endParaRPr sz="2400" dirty="0">
              <a:solidFill>
                <a:srgbClr val="0000FF"/>
              </a:solidFill>
              <a:latin typeface="Bookman Old Style" panose="02050604050505020204" pitchFamily="18" charset="0"/>
              <a:cs typeface="Trebuchet MS"/>
            </a:endParaRPr>
          </a:p>
          <a:p>
            <a:pPr marL="375920" indent="-363855">
              <a:lnSpc>
                <a:spcPct val="100000"/>
              </a:lnSpc>
              <a:spcBef>
                <a:spcPts val="610"/>
              </a:spcBef>
              <a:buSzPct val="96875"/>
              <a:buFont typeface="Wingdings"/>
              <a:buChar char=""/>
              <a:tabLst>
                <a:tab pos="376555" algn="l"/>
              </a:tabLst>
            </a:pPr>
            <a:r>
              <a:rPr sz="2400" spc="-105" dirty="0">
                <a:solidFill>
                  <a:srgbClr val="0000FF"/>
                </a:solidFill>
                <a:latin typeface="Bookman Old Style" panose="02050604050505020204" pitchFamily="18" charset="0"/>
                <a:cs typeface="Trebuchet MS"/>
              </a:rPr>
              <a:t>Age</a:t>
            </a:r>
            <a:endParaRPr sz="2400" dirty="0">
              <a:solidFill>
                <a:srgbClr val="0000FF"/>
              </a:solidFill>
              <a:latin typeface="Bookman Old Style" panose="02050604050505020204" pitchFamily="18" charset="0"/>
              <a:cs typeface="Trebuchet MS"/>
            </a:endParaRPr>
          </a:p>
          <a:p>
            <a:pPr marL="375920" indent="-363855">
              <a:lnSpc>
                <a:spcPct val="100000"/>
              </a:lnSpc>
              <a:spcBef>
                <a:spcPts val="610"/>
              </a:spcBef>
              <a:buSzPct val="96875"/>
              <a:buFont typeface="Wingdings"/>
              <a:buChar char=""/>
              <a:tabLst>
                <a:tab pos="376555" algn="l"/>
              </a:tabLst>
            </a:pPr>
            <a:r>
              <a:rPr sz="2400" spc="-130" dirty="0">
                <a:solidFill>
                  <a:srgbClr val="0000FF"/>
                </a:solidFill>
                <a:latin typeface="Bookman Old Style" panose="02050604050505020204" pitchFamily="18" charset="0"/>
                <a:cs typeface="Trebuchet MS"/>
              </a:rPr>
              <a:t>Posture</a:t>
            </a:r>
            <a:endParaRPr sz="2400" dirty="0">
              <a:solidFill>
                <a:srgbClr val="0000FF"/>
              </a:solidFill>
              <a:latin typeface="Bookman Old Style" panose="02050604050505020204" pitchFamily="18" charset="0"/>
              <a:cs typeface="Trebuchet MS"/>
            </a:endParaRPr>
          </a:p>
          <a:p>
            <a:pPr marL="241300" marR="708025" indent="-228600">
              <a:lnSpc>
                <a:spcPts val="3460"/>
              </a:lnSpc>
              <a:spcBef>
                <a:spcPts val="1060"/>
              </a:spcBef>
              <a:buSzPct val="96875"/>
              <a:buFont typeface="Wingdings"/>
              <a:buChar char=""/>
              <a:tabLst>
                <a:tab pos="376555" algn="l"/>
              </a:tabLst>
            </a:pPr>
            <a:r>
              <a:rPr sz="2400" spc="-145" dirty="0">
                <a:solidFill>
                  <a:srgbClr val="0000FF"/>
                </a:solidFill>
                <a:latin typeface="Bookman Old Style" panose="02050604050505020204" pitchFamily="18" charset="0"/>
                <a:cs typeface="Trebuchet MS"/>
              </a:rPr>
              <a:t>Concomitant </a:t>
            </a:r>
            <a:r>
              <a:rPr sz="2400" spc="-165" dirty="0">
                <a:solidFill>
                  <a:srgbClr val="0000FF"/>
                </a:solidFill>
                <a:latin typeface="Bookman Old Style" panose="02050604050505020204" pitchFamily="18" charset="0"/>
                <a:cs typeface="Trebuchet MS"/>
              </a:rPr>
              <a:t>Intake</a:t>
            </a:r>
            <a:r>
              <a:rPr sz="2400" spc="-390" dirty="0">
                <a:solidFill>
                  <a:srgbClr val="0000FF"/>
                </a:solidFill>
                <a:latin typeface="Bookman Old Style" panose="02050604050505020204" pitchFamily="18" charset="0"/>
                <a:cs typeface="Trebuchet MS"/>
              </a:rPr>
              <a:t> </a:t>
            </a:r>
            <a:r>
              <a:rPr sz="2400" spc="-114" dirty="0">
                <a:solidFill>
                  <a:srgbClr val="0000FF"/>
                </a:solidFill>
                <a:latin typeface="Bookman Old Style" panose="02050604050505020204" pitchFamily="18" charset="0"/>
                <a:cs typeface="Trebuchet MS"/>
              </a:rPr>
              <a:t>of  </a:t>
            </a:r>
            <a:r>
              <a:rPr sz="2400" spc="-70" dirty="0">
                <a:solidFill>
                  <a:srgbClr val="0000FF"/>
                </a:solidFill>
                <a:latin typeface="Bookman Old Style" panose="02050604050505020204" pitchFamily="18" charset="0"/>
                <a:cs typeface="Trebuchet MS"/>
              </a:rPr>
              <a:t>Drugs</a:t>
            </a:r>
            <a:endParaRPr sz="2400" dirty="0">
              <a:solidFill>
                <a:srgbClr val="0000FF"/>
              </a:solidFill>
              <a:latin typeface="Bookman Old Style" panose="02050604050505020204" pitchFamily="18" charset="0"/>
              <a:cs typeface="Trebuchet MS"/>
            </a:endParaRPr>
          </a:p>
          <a:p>
            <a:pPr marL="375920" indent="-363855">
              <a:lnSpc>
                <a:spcPct val="100000"/>
              </a:lnSpc>
              <a:spcBef>
                <a:spcPts val="555"/>
              </a:spcBef>
              <a:buSzPct val="96875"/>
              <a:buFont typeface="Wingdings"/>
              <a:buChar char=""/>
              <a:tabLst>
                <a:tab pos="376555" algn="l"/>
              </a:tabLst>
            </a:pPr>
            <a:r>
              <a:rPr sz="2400" spc="-145" dirty="0">
                <a:solidFill>
                  <a:srgbClr val="0000FF"/>
                </a:solidFill>
                <a:latin typeface="Bookman Old Style" panose="02050604050505020204" pitchFamily="18" charset="0"/>
                <a:cs typeface="Trebuchet MS"/>
              </a:rPr>
              <a:t>Feeding</a:t>
            </a:r>
            <a:r>
              <a:rPr sz="2400" spc="-250" dirty="0">
                <a:solidFill>
                  <a:srgbClr val="0000FF"/>
                </a:solidFill>
                <a:latin typeface="Bookman Old Style" panose="02050604050505020204" pitchFamily="18" charset="0"/>
                <a:cs typeface="Trebuchet MS"/>
              </a:rPr>
              <a:t> </a:t>
            </a:r>
            <a:r>
              <a:rPr sz="2400" spc="-135" dirty="0">
                <a:solidFill>
                  <a:srgbClr val="0000FF"/>
                </a:solidFill>
                <a:latin typeface="Bookman Old Style" panose="02050604050505020204" pitchFamily="18" charset="0"/>
                <a:cs typeface="Trebuchet MS"/>
              </a:rPr>
              <a:t>Regimen</a:t>
            </a:r>
            <a:endParaRPr sz="2400" dirty="0">
              <a:solidFill>
                <a:srgbClr val="0000FF"/>
              </a:solidFill>
              <a:latin typeface="Bookman Old Style" panose="02050604050505020204" pitchFamily="18" charset="0"/>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463372"/>
            <a:ext cx="10665461" cy="566822"/>
          </a:xfrm>
          <a:prstGeom prst="rect">
            <a:avLst/>
          </a:prstGeom>
        </p:spPr>
        <p:txBody>
          <a:bodyPr vert="horz" wrap="square" lIns="0" tIns="12700" rIns="0" bIns="0" rtlCol="0">
            <a:spAutoFit/>
          </a:bodyPr>
          <a:lstStyle/>
          <a:p>
            <a:pPr marL="12700">
              <a:lnSpc>
                <a:spcPct val="100000"/>
              </a:lnSpc>
              <a:spcBef>
                <a:spcPts val="100"/>
              </a:spcBef>
            </a:pPr>
            <a:r>
              <a:rPr sz="3600" b="1" spc="-360" dirty="0">
                <a:latin typeface="Bookman Old Style" panose="02050604050505020204" pitchFamily="18" charset="0"/>
              </a:rPr>
              <a:t>a) </a:t>
            </a:r>
            <a:r>
              <a:rPr sz="3600" b="1" spc="-680" dirty="0">
                <a:latin typeface="Bookman Old Style" panose="02050604050505020204" pitchFamily="18" charset="0"/>
              </a:rPr>
              <a:t>F</a:t>
            </a:r>
            <a:r>
              <a:rPr lang="en-US" sz="3600" b="1" spc="-680" dirty="0">
                <a:latin typeface="Bookman Old Style" panose="02050604050505020204" pitchFamily="18" charset="0"/>
              </a:rPr>
              <a:t> </a:t>
            </a:r>
            <a:r>
              <a:rPr sz="3600" b="1" spc="-680" dirty="0">
                <a:latin typeface="Bookman Old Style" panose="02050604050505020204" pitchFamily="18" charset="0"/>
              </a:rPr>
              <a:t>O</a:t>
            </a:r>
            <a:r>
              <a:rPr lang="en-US" sz="3600" b="1" spc="-680" dirty="0">
                <a:latin typeface="Bookman Old Style" panose="02050604050505020204" pitchFamily="18" charset="0"/>
              </a:rPr>
              <a:t> </a:t>
            </a:r>
            <a:r>
              <a:rPr sz="3600" b="1" spc="-680" dirty="0">
                <a:latin typeface="Bookman Old Style" panose="02050604050505020204" pitchFamily="18" charset="0"/>
              </a:rPr>
              <a:t>R</a:t>
            </a:r>
            <a:r>
              <a:rPr lang="en-US" sz="3600" b="1" spc="-680" dirty="0">
                <a:latin typeface="Bookman Old Style" panose="02050604050505020204" pitchFamily="18" charset="0"/>
              </a:rPr>
              <a:t> </a:t>
            </a:r>
            <a:r>
              <a:rPr sz="3600" b="1" spc="-680" dirty="0">
                <a:latin typeface="Bookman Old Style" panose="02050604050505020204" pitchFamily="18" charset="0"/>
              </a:rPr>
              <a:t>M</a:t>
            </a:r>
            <a:r>
              <a:rPr lang="en-US" sz="3600" b="1" spc="-680" dirty="0">
                <a:latin typeface="Bookman Old Style" panose="02050604050505020204" pitchFamily="18" charset="0"/>
              </a:rPr>
              <a:t> </a:t>
            </a:r>
            <a:r>
              <a:rPr sz="3600" b="1" spc="-680" dirty="0">
                <a:latin typeface="Bookman Old Style" panose="02050604050505020204" pitchFamily="18" charset="0"/>
              </a:rPr>
              <a:t>U</a:t>
            </a:r>
            <a:r>
              <a:rPr lang="en-US" sz="3600" b="1" spc="-680" dirty="0">
                <a:latin typeface="Bookman Old Style" panose="02050604050505020204" pitchFamily="18" charset="0"/>
              </a:rPr>
              <a:t> </a:t>
            </a:r>
            <a:r>
              <a:rPr sz="3600" b="1" spc="-680" dirty="0">
                <a:latin typeface="Bookman Old Style" panose="02050604050505020204" pitchFamily="18" charset="0"/>
              </a:rPr>
              <a:t>L</a:t>
            </a:r>
            <a:r>
              <a:rPr lang="en-US" sz="3600" b="1" spc="-680" dirty="0">
                <a:latin typeface="Bookman Old Style" panose="02050604050505020204" pitchFamily="18" charset="0"/>
              </a:rPr>
              <a:t> </a:t>
            </a:r>
            <a:r>
              <a:rPr sz="3600" b="1" spc="-680" dirty="0">
                <a:latin typeface="Bookman Old Style" panose="02050604050505020204" pitchFamily="18" charset="0"/>
              </a:rPr>
              <a:t>A</a:t>
            </a:r>
            <a:r>
              <a:rPr lang="en-US" sz="3600" b="1" spc="-680" dirty="0">
                <a:latin typeface="Bookman Old Style" panose="02050604050505020204" pitchFamily="18" charset="0"/>
              </a:rPr>
              <a:t> </a:t>
            </a:r>
            <a:r>
              <a:rPr sz="3600" b="1" spc="-680" dirty="0">
                <a:latin typeface="Bookman Old Style" panose="02050604050505020204" pitchFamily="18" charset="0"/>
              </a:rPr>
              <a:t>T</a:t>
            </a:r>
            <a:r>
              <a:rPr lang="en-US" sz="3600" b="1" spc="-680" dirty="0">
                <a:latin typeface="Bookman Old Style" panose="02050604050505020204" pitchFamily="18" charset="0"/>
              </a:rPr>
              <a:t> </a:t>
            </a:r>
            <a:r>
              <a:rPr sz="3600" b="1" spc="-680" dirty="0">
                <a:latin typeface="Bookman Old Style" panose="02050604050505020204" pitchFamily="18" charset="0"/>
              </a:rPr>
              <a:t>I</a:t>
            </a:r>
            <a:r>
              <a:rPr lang="en-US" sz="3600" b="1" spc="-680" dirty="0">
                <a:latin typeface="Bookman Old Style" panose="02050604050505020204" pitchFamily="18" charset="0"/>
              </a:rPr>
              <a:t> </a:t>
            </a:r>
            <a:r>
              <a:rPr sz="3600" b="1" spc="-680" dirty="0">
                <a:latin typeface="Bookman Old Style" panose="02050604050505020204" pitchFamily="18" charset="0"/>
              </a:rPr>
              <a:t>O</a:t>
            </a:r>
            <a:r>
              <a:rPr lang="en-US" sz="3600" b="1" spc="-680" dirty="0">
                <a:latin typeface="Bookman Old Style" panose="02050604050505020204" pitchFamily="18" charset="0"/>
              </a:rPr>
              <a:t> </a:t>
            </a:r>
            <a:r>
              <a:rPr sz="3600" b="1" spc="-680" dirty="0">
                <a:latin typeface="Bookman Old Style" panose="02050604050505020204" pitchFamily="18" charset="0"/>
              </a:rPr>
              <a:t>N</a:t>
            </a:r>
            <a:r>
              <a:rPr sz="3600" b="1" spc="-295" dirty="0">
                <a:latin typeface="Bookman Old Style" panose="02050604050505020204" pitchFamily="18" charset="0"/>
              </a:rPr>
              <a:t> </a:t>
            </a:r>
            <a:r>
              <a:rPr lang="en-US" sz="3600" b="1" spc="-295" dirty="0">
                <a:latin typeface="Bookman Old Style" panose="02050604050505020204" pitchFamily="18" charset="0"/>
              </a:rPr>
              <a:t>  </a:t>
            </a:r>
            <a:r>
              <a:rPr sz="3600" b="1" spc="-1030" dirty="0">
                <a:latin typeface="Bookman Old Style" panose="02050604050505020204" pitchFamily="18" charset="0"/>
              </a:rPr>
              <a:t>F</a:t>
            </a:r>
            <a:r>
              <a:rPr lang="en-US" sz="3600" b="1" spc="-1030" dirty="0">
                <a:latin typeface="Bookman Old Style" panose="02050604050505020204" pitchFamily="18" charset="0"/>
              </a:rPr>
              <a:t>   </a:t>
            </a:r>
            <a:r>
              <a:rPr sz="3600" b="1" spc="-1030" dirty="0">
                <a:latin typeface="Bookman Old Style" panose="02050604050505020204" pitchFamily="18" charset="0"/>
              </a:rPr>
              <a:t>A</a:t>
            </a:r>
            <a:r>
              <a:rPr lang="en-US" sz="3600" b="1" spc="-1030" dirty="0">
                <a:latin typeface="Bookman Old Style" panose="02050604050505020204" pitchFamily="18" charset="0"/>
              </a:rPr>
              <a:t>   </a:t>
            </a:r>
            <a:r>
              <a:rPr sz="3600" b="1" spc="-1030" dirty="0">
                <a:latin typeface="Bookman Old Style" panose="02050604050505020204" pitchFamily="18" charset="0"/>
              </a:rPr>
              <a:t>C</a:t>
            </a:r>
            <a:r>
              <a:rPr lang="en-US" sz="3600" b="1" spc="-1030" dirty="0">
                <a:latin typeface="Bookman Old Style" panose="02050604050505020204" pitchFamily="18" charset="0"/>
              </a:rPr>
              <a:t>    </a:t>
            </a:r>
            <a:r>
              <a:rPr sz="3600" b="1" spc="-1030" dirty="0">
                <a:latin typeface="Bookman Old Style" panose="02050604050505020204" pitchFamily="18" charset="0"/>
              </a:rPr>
              <a:t>T</a:t>
            </a:r>
            <a:r>
              <a:rPr lang="en-US" sz="3600" b="1" spc="-1030" dirty="0">
                <a:latin typeface="Bookman Old Style" panose="02050604050505020204" pitchFamily="18" charset="0"/>
              </a:rPr>
              <a:t>    </a:t>
            </a:r>
            <a:r>
              <a:rPr sz="3600" b="1" spc="-1030" dirty="0">
                <a:latin typeface="Bookman Old Style" panose="02050604050505020204" pitchFamily="18" charset="0"/>
              </a:rPr>
              <a:t>O</a:t>
            </a:r>
            <a:r>
              <a:rPr lang="en-US" sz="3600" b="1" spc="-1030" dirty="0">
                <a:latin typeface="Bookman Old Style" panose="02050604050505020204" pitchFamily="18" charset="0"/>
              </a:rPr>
              <a:t>    </a:t>
            </a:r>
            <a:r>
              <a:rPr sz="3600" b="1" spc="-1030" dirty="0">
                <a:latin typeface="Bookman Old Style" panose="02050604050505020204" pitchFamily="18" charset="0"/>
              </a:rPr>
              <a:t>R</a:t>
            </a:r>
            <a:r>
              <a:rPr lang="en-US" sz="3600" b="1" spc="-1030" dirty="0">
                <a:latin typeface="Bookman Old Style" panose="02050604050505020204" pitchFamily="18" charset="0"/>
              </a:rPr>
              <a:t>    </a:t>
            </a:r>
            <a:r>
              <a:rPr sz="3600" b="1" spc="-1030" dirty="0">
                <a:latin typeface="Bookman Old Style" panose="02050604050505020204" pitchFamily="18" charset="0"/>
              </a:rPr>
              <a:t>S</a:t>
            </a:r>
          </a:p>
        </p:txBody>
      </p:sp>
      <p:sp>
        <p:nvSpPr>
          <p:cNvPr id="3" name="object 3"/>
          <p:cNvSpPr txBox="1"/>
          <p:nvPr/>
        </p:nvSpPr>
        <p:spPr>
          <a:xfrm>
            <a:off x="916939" y="1981200"/>
            <a:ext cx="10817861" cy="2497671"/>
          </a:xfrm>
          <a:prstGeom prst="rect">
            <a:avLst/>
          </a:prstGeom>
        </p:spPr>
        <p:txBody>
          <a:bodyPr vert="horz" wrap="square" lIns="0" tIns="188595" rIns="0" bIns="0" rtlCol="0">
            <a:spAutoFit/>
          </a:bodyPr>
          <a:lstStyle/>
          <a:p>
            <a:pPr marL="556260" indent="-544195" algn="just">
              <a:lnSpc>
                <a:spcPct val="150000"/>
              </a:lnSpc>
              <a:spcBef>
                <a:spcPts val="1485"/>
              </a:spcBef>
              <a:buSzPct val="97916"/>
              <a:buFont typeface="Wingdings"/>
              <a:buChar char=""/>
              <a:tabLst>
                <a:tab pos="556895" algn="l"/>
              </a:tabLst>
            </a:pPr>
            <a:r>
              <a:rPr sz="2400" b="1" spc="-25" dirty="0">
                <a:latin typeface="Bookman Old Style" panose="02050604050505020204" pitchFamily="18" charset="0"/>
                <a:cs typeface="Carlito"/>
              </a:rPr>
              <a:t>Size </a:t>
            </a:r>
            <a:r>
              <a:rPr sz="2400" b="1" dirty="0">
                <a:latin typeface="Bookman Old Style" panose="02050604050505020204" pitchFamily="18" charset="0"/>
                <a:cs typeface="Carlito"/>
              </a:rPr>
              <a:t>of</a:t>
            </a:r>
            <a:r>
              <a:rPr sz="2400" b="1" spc="15" dirty="0">
                <a:latin typeface="Bookman Old Style" panose="02050604050505020204" pitchFamily="18" charset="0"/>
                <a:cs typeface="Carlito"/>
              </a:rPr>
              <a:t> </a:t>
            </a:r>
            <a:r>
              <a:rPr sz="2400" b="1" spc="-15" dirty="0">
                <a:latin typeface="Bookman Old Style" panose="02050604050505020204" pitchFamily="18" charset="0"/>
                <a:cs typeface="Carlito"/>
              </a:rPr>
              <a:t>tablets</a:t>
            </a:r>
            <a:endParaRPr sz="2400" dirty="0">
              <a:latin typeface="Bookman Old Style" panose="02050604050505020204" pitchFamily="18" charset="0"/>
              <a:cs typeface="Carlito"/>
            </a:endParaRPr>
          </a:p>
          <a:p>
            <a:pPr marL="12700" marR="55244" algn="just">
              <a:lnSpc>
                <a:spcPct val="150000"/>
              </a:lnSpc>
              <a:spcBef>
                <a:spcPts val="1190"/>
              </a:spcBef>
            </a:pPr>
            <a:r>
              <a:rPr sz="2400" spc="-130" dirty="0">
                <a:latin typeface="Bookman Old Style" panose="02050604050505020204" pitchFamily="18" charset="0"/>
                <a:cs typeface="Trebuchet MS"/>
              </a:rPr>
              <a:t>Retention</a:t>
            </a:r>
            <a:r>
              <a:rPr sz="2400" spc="-210" dirty="0">
                <a:latin typeface="Bookman Old Style" panose="02050604050505020204" pitchFamily="18" charset="0"/>
                <a:cs typeface="Trebuchet MS"/>
              </a:rPr>
              <a:t> </a:t>
            </a:r>
            <a:r>
              <a:rPr sz="2400" spc="-110" dirty="0">
                <a:latin typeface="Bookman Old Style" panose="02050604050505020204" pitchFamily="18" charset="0"/>
                <a:cs typeface="Trebuchet MS"/>
              </a:rPr>
              <a:t>of</a:t>
            </a:r>
            <a:r>
              <a:rPr sz="2400" spc="-215" dirty="0">
                <a:latin typeface="Bookman Old Style" panose="02050604050505020204" pitchFamily="18" charset="0"/>
                <a:cs typeface="Trebuchet MS"/>
              </a:rPr>
              <a:t> </a:t>
            </a:r>
            <a:r>
              <a:rPr sz="2400" spc="-135" dirty="0">
                <a:latin typeface="Bookman Old Style" panose="02050604050505020204" pitchFamily="18" charset="0"/>
                <a:cs typeface="Trebuchet MS"/>
              </a:rPr>
              <a:t>floating</a:t>
            </a:r>
            <a:r>
              <a:rPr sz="2400" spc="-204" dirty="0">
                <a:latin typeface="Bookman Old Style" panose="02050604050505020204" pitchFamily="18" charset="0"/>
                <a:cs typeface="Trebuchet MS"/>
              </a:rPr>
              <a:t> </a:t>
            </a:r>
            <a:r>
              <a:rPr sz="2400" spc="-95" dirty="0">
                <a:latin typeface="Bookman Old Style" panose="02050604050505020204" pitchFamily="18" charset="0"/>
                <a:cs typeface="Trebuchet MS"/>
              </a:rPr>
              <a:t>dosage</a:t>
            </a:r>
            <a:r>
              <a:rPr sz="2400" spc="-210" dirty="0">
                <a:latin typeface="Bookman Old Style" panose="02050604050505020204" pitchFamily="18" charset="0"/>
                <a:cs typeface="Trebuchet MS"/>
              </a:rPr>
              <a:t> </a:t>
            </a:r>
            <a:r>
              <a:rPr sz="2400" spc="-110" dirty="0">
                <a:latin typeface="Bookman Old Style" panose="02050604050505020204" pitchFamily="18" charset="0"/>
                <a:cs typeface="Trebuchet MS"/>
              </a:rPr>
              <a:t>forms</a:t>
            </a:r>
            <a:r>
              <a:rPr sz="2400" spc="-190" dirty="0">
                <a:latin typeface="Bookman Old Style" panose="02050604050505020204" pitchFamily="18" charset="0"/>
                <a:cs typeface="Trebuchet MS"/>
              </a:rPr>
              <a:t> </a:t>
            </a:r>
            <a:r>
              <a:rPr sz="2400" spc="-110" dirty="0">
                <a:latin typeface="Bookman Old Style" panose="02050604050505020204" pitchFamily="18" charset="0"/>
                <a:cs typeface="Trebuchet MS"/>
              </a:rPr>
              <a:t>in</a:t>
            </a:r>
            <a:r>
              <a:rPr sz="2400" spc="-210" dirty="0">
                <a:latin typeface="Bookman Old Style" panose="02050604050505020204" pitchFamily="18" charset="0"/>
                <a:cs typeface="Trebuchet MS"/>
              </a:rPr>
              <a:t> </a:t>
            </a:r>
            <a:r>
              <a:rPr sz="2400" spc="-114" dirty="0">
                <a:latin typeface="Bookman Old Style" panose="02050604050505020204" pitchFamily="18" charset="0"/>
                <a:cs typeface="Trebuchet MS"/>
              </a:rPr>
              <a:t>stomach</a:t>
            </a:r>
            <a:r>
              <a:rPr sz="2400" spc="-190" dirty="0">
                <a:latin typeface="Bookman Old Style" panose="02050604050505020204" pitchFamily="18" charset="0"/>
                <a:cs typeface="Trebuchet MS"/>
              </a:rPr>
              <a:t> </a:t>
            </a:r>
            <a:r>
              <a:rPr sz="2400" spc="-100" dirty="0">
                <a:latin typeface="Bookman Old Style" panose="02050604050505020204" pitchFamily="18" charset="0"/>
                <a:cs typeface="Trebuchet MS"/>
              </a:rPr>
              <a:t>depends</a:t>
            </a:r>
            <a:r>
              <a:rPr sz="2400" spc="-185" dirty="0">
                <a:latin typeface="Bookman Old Style" panose="02050604050505020204" pitchFamily="18" charset="0"/>
                <a:cs typeface="Trebuchet MS"/>
              </a:rPr>
              <a:t> </a:t>
            </a:r>
            <a:r>
              <a:rPr sz="2400" spc="-50" dirty="0">
                <a:latin typeface="Bookman Old Style" panose="02050604050505020204" pitchFamily="18" charset="0"/>
                <a:cs typeface="Trebuchet MS"/>
              </a:rPr>
              <a:t>on</a:t>
            </a:r>
            <a:r>
              <a:rPr sz="2400" spc="-200" dirty="0">
                <a:latin typeface="Bookman Old Style" panose="02050604050505020204" pitchFamily="18" charset="0"/>
                <a:cs typeface="Trebuchet MS"/>
              </a:rPr>
              <a:t> </a:t>
            </a:r>
            <a:r>
              <a:rPr sz="2400" spc="-125" dirty="0">
                <a:latin typeface="Bookman Old Style" panose="02050604050505020204" pitchFamily="18" charset="0"/>
                <a:cs typeface="Trebuchet MS"/>
              </a:rPr>
              <a:t>the</a:t>
            </a:r>
            <a:r>
              <a:rPr sz="2400" spc="-204" dirty="0">
                <a:latin typeface="Bookman Old Style" panose="02050604050505020204" pitchFamily="18" charset="0"/>
                <a:cs typeface="Trebuchet MS"/>
              </a:rPr>
              <a:t> </a:t>
            </a:r>
            <a:r>
              <a:rPr sz="2400" spc="-165" dirty="0">
                <a:latin typeface="Bookman Old Style" panose="02050604050505020204" pitchFamily="18" charset="0"/>
                <a:cs typeface="Trebuchet MS"/>
              </a:rPr>
              <a:t>size</a:t>
            </a:r>
            <a:r>
              <a:rPr sz="2400" spc="-155" dirty="0">
                <a:latin typeface="Bookman Old Style" panose="02050604050505020204" pitchFamily="18" charset="0"/>
                <a:cs typeface="Trebuchet MS"/>
              </a:rPr>
              <a:t> </a:t>
            </a:r>
            <a:r>
              <a:rPr sz="2400" spc="-110" dirty="0">
                <a:latin typeface="Bookman Old Style" panose="02050604050505020204" pitchFamily="18" charset="0"/>
                <a:cs typeface="Trebuchet MS"/>
              </a:rPr>
              <a:t>of  </a:t>
            </a:r>
            <a:r>
              <a:rPr sz="2400" spc="-165" dirty="0">
                <a:latin typeface="Bookman Old Style" panose="02050604050505020204" pitchFamily="18" charset="0"/>
                <a:cs typeface="Trebuchet MS"/>
              </a:rPr>
              <a:t>tablets.</a:t>
            </a:r>
            <a:r>
              <a:rPr sz="2400" spc="-200" dirty="0">
                <a:latin typeface="Bookman Old Style" panose="02050604050505020204" pitchFamily="18" charset="0"/>
                <a:cs typeface="Trebuchet MS"/>
              </a:rPr>
              <a:t> </a:t>
            </a:r>
            <a:r>
              <a:rPr sz="2400" spc="-135" dirty="0">
                <a:latin typeface="Bookman Old Style" panose="02050604050505020204" pitchFamily="18" charset="0"/>
                <a:cs typeface="Trebuchet MS"/>
              </a:rPr>
              <a:t>Small</a:t>
            </a:r>
            <a:r>
              <a:rPr sz="2400" spc="-215" dirty="0">
                <a:latin typeface="Bookman Old Style" panose="02050604050505020204" pitchFamily="18" charset="0"/>
                <a:cs typeface="Trebuchet MS"/>
              </a:rPr>
              <a:t> </a:t>
            </a:r>
            <a:r>
              <a:rPr sz="2400" spc="-145" dirty="0">
                <a:latin typeface="Bookman Old Style" panose="02050604050505020204" pitchFamily="18" charset="0"/>
                <a:cs typeface="Trebuchet MS"/>
              </a:rPr>
              <a:t>tablets</a:t>
            </a:r>
            <a:r>
              <a:rPr sz="2400" spc="-204" dirty="0">
                <a:latin typeface="Bookman Old Style" panose="02050604050505020204" pitchFamily="18" charset="0"/>
                <a:cs typeface="Trebuchet MS"/>
              </a:rPr>
              <a:t> </a:t>
            </a:r>
            <a:r>
              <a:rPr sz="2400" spc="-145" dirty="0">
                <a:latin typeface="Bookman Old Style" panose="02050604050505020204" pitchFamily="18" charset="0"/>
                <a:cs typeface="Trebuchet MS"/>
              </a:rPr>
              <a:t>are</a:t>
            </a:r>
            <a:r>
              <a:rPr sz="2400" spc="-204" dirty="0">
                <a:latin typeface="Bookman Old Style" panose="02050604050505020204" pitchFamily="18" charset="0"/>
                <a:cs typeface="Trebuchet MS"/>
              </a:rPr>
              <a:t> </a:t>
            </a:r>
            <a:r>
              <a:rPr sz="2400" spc="-130" dirty="0">
                <a:latin typeface="Bookman Old Style" panose="02050604050505020204" pitchFamily="18" charset="0"/>
                <a:cs typeface="Trebuchet MS"/>
              </a:rPr>
              <a:t>emptied</a:t>
            </a:r>
            <a:r>
              <a:rPr sz="2400" spc="-210" dirty="0">
                <a:latin typeface="Bookman Old Style" panose="02050604050505020204" pitchFamily="18" charset="0"/>
                <a:cs typeface="Trebuchet MS"/>
              </a:rPr>
              <a:t> </a:t>
            </a:r>
            <a:r>
              <a:rPr sz="2400" spc="-120" dirty="0">
                <a:latin typeface="Bookman Old Style" panose="02050604050505020204" pitchFamily="18" charset="0"/>
                <a:cs typeface="Trebuchet MS"/>
              </a:rPr>
              <a:t>from</a:t>
            </a:r>
            <a:r>
              <a:rPr sz="2400" spc="-200" dirty="0">
                <a:latin typeface="Bookman Old Style" panose="02050604050505020204" pitchFamily="18" charset="0"/>
                <a:cs typeface="Trebuchet MS"/>
              </a:rPr>
              <a:t> </a:t>
            </a:r>
            <a:r>
              <a:rPr sz="2400" spc="-125" dirty="0">
                <a:latin typeface="Bookman Old Style" panose="02050604050505020204" pitchFamily="18" charset="0"/>
                <a:cs typeface="Trebuchet MS"/>
              </a:rPr>
              <a:t>the</a:t>
            </a:r>
            <a:r>
              <a:rPr sz="2400" spc="-200" dirty="0">
                <a:latin typeface="Bookman Old Style" panose="02050604050505020204" pitchFamily="18" charset="0"/>
                <a:cs typeface="Trebuchet MS"/>
              </a:rPr>
              <a:t> </a:t>
            </a:r>
            <a:r>
              <a:rPr sz="2400" spc="-120" dirty="0">
                <a:latin typeface="Bookman Old Style" panose="02050604050505020204" pitchFamily="18" charset="0"/>
                <a:cs typeface="Trebuchet MS"/>
              </a:rPr>
              <a:t>stomach</a:t>
            </a:r>
            <a:r>
              <a:rPr sz="2400" spc="-195" dirty="0">
                <a:latin typeface="Bookman Old Style" panose="02050604050505020204" pitchFamily="18" charset="0"/>
                <a:cs typeface="Trebuchet MS"/>
              </a:rPr>
              <a:t> </a:t>
            </a:r>
            <a:r>
              <a:rPr sz="2400" spc="-105" dirty="0">
                <a:latin typeface="Bookman Old Style" panose="02050604050505020204" pitchFamily="18" charset="0"/>
                <a:cs typeface="Trebuchet MS"/>
              </a:rPr>
              <a:t>during</a:t>
            </a:r>
            <a:r>
              <a:rPr sz="2400" spc="-185" dirty="0">
                <a:latin typeface="Bookman Old Style" panose="02050604050505020204" pitchFamily="18" charset="0"/>
                <a:cs typeface="Trebuchet MS"/>
              </a:rPr>
              <a:t> </a:t>
            </a:r>
            <a:r>
              <a:rPr sz="2400" spc="-125" dirty="0">
                <a:latin typeface="Bookman Old Style" panose="02050604050505020204" pitchFamily="18" charset="0"/>
                <a:cs typeface="Trebuchet MS"/>
              </a:rPr>
              <a:t>the</a:t>
            </a:r>
            <a:r>
              <a:rPr lang="en-IN" sz="2400" spc="-125" dirty="0">
                <a:latin typeface="Bookman Old Style" panose="02050604050505020204" pitchFamily="18" charset="0"/>
                <a:cs typeface="Trebuchet MS"/>
              </a:rPr>
              <a:t>  </a:t>
            </a:r>
            <a:r>
              <a:rPr sz="2400" spc="-135" dirty="0">
                <a:latin typeface="Bookman Old Style" panose="02050604050505020204" pitchFamily="18" charset="0"/>
                <a:cs typeface="Trebuchet MS"/>
              </a:rPr>
              <a:t>digestive</a:t>
            </a:r>
            <a:r>
              <a:rPr sz="2400" spc="-200" dirty="0">
                <a:latin typeface="Bookman Old Style" panose="02050604050505020204" pitchFamily="18" charset="0"/>
                <a:cs typeface="Trebuchet MS"/>
              </a:rPr>
              <a:t> </a:t>
            </a:r>
            <a:r>
              <a:rPr sz="2400" spc="-140" dirty="0">
                <a:latin typeface="Bookman Old Style" panose="02050604050505020204" pitchFamily="18" charset="0"/>
                <a:cs typeface="Trebuchet MS"/>
              </a:rPr>
              <a:t>phase,</a:t>
            </a:r>
            <a:r>
              <a:rPr sz="2400" spc="-195" dirty="0">
                <a:latin typeface="Bookman Old Style" panose="02050604050505020204" pitchFamily="18" charset="0"/>
                <a:cs typeface="Trebuchet MS"/>
              </a:rPr>
              <a:t> </a:t>
            </a:r>
            <a:r>
              <a:rPr sz="2400" spc="-114" dirty="0">
                <a:latin typeface="Bookman Old Style" panose="02050604050505020204" pitchFamily="18" charset="0"/>
                <a:cs typeface="Trebuchet MS"/>
              </a:rPr>
              <a:t>but</a:t>
            </a:r>
            <a:r>
              <a:rPr sz="2400" spc="-195" dirty="0">
                <a:latin typeface="Bookman Old Style" panose="02050604050505020204" pitchFamily="18" charset="0"/>
                <a:cs typeface="Trebuchet MS"/>
              </a:rPr>
              <a:t> </a:t>
            </a:r>
            <a:r>
              <a:rPr sz="2400" spc="-145" dirty="0">
                <a:latin typeface="Bookman Old Style" panose="02050604050505020204" pitchFamily="18" charset="0"/>
                <a:cs typeface="Trebuchet MS"/>
              </a:rPr>
              <a:t>large</a:t>
            </a:r>
            <a:r>
              <a:rPr sz="2400" spc="-210" dirty="0">
                <a:latin typeface="Bookman Old Style" panose="02050604050505020204" pitchFamily="18" charset="0"/>
                <a:cs typeface="Trebuchet MS"/>
              </a:rPr>
              <a:t> </a:t>
            </a:r>
            <a:r>
              <a:rPr sz="2400" spc="-70" dirty="0">
                <a:latin typeface="Bookman Old Style" panose="02050604050505020204" pitchFamily="18" charset="0"/>
                <a:cs typeface="Trebuchet MS"/>
              </a:rPr>
              <a:t>ones</a:t>
            </a:r>
            <a:r>
              <a:rPr sz="2400" spc="-195" dirty="0">
                <a:latin typeface="Bookman Old Style" panose="02050604050505020204" pitchFamily="18" charset="0"/>
                <a:cs typeface="Trebuchet MS"/>
              </a:rPr>
              <a:t> </a:t>
            </a:r>
            <a:r>
              <a:rPr sz="2400" spc="-145" dirty="0">
                <a:latin typeface="Bookman Old Style" panose="02050604050505020204" pitchFamily="18" charset="0"/>
                <a:cs typeface="Trebuchet MS"/>
              </a:rPr>
              <a:t>are</a:t>
            </a:r>
            <a:r>
              <a:rPr sz="2400" spc="-204" dirty="0">
                <a:latin typeface="Bookman Old Style" panose="02050604050505020204" pitchFamily="18" charset="0"/>
                <a:cs typeface="Trebuchet MS"/>
              </a:rPr>
              <a:t> </a:t>
            </a:r>
            <a:r>
              <a:rPr sz="2400" spc="-155" dirty="0">
                <a:latin typeface="Bookman Old Style" panose="02050604050505020204" pitchFamily="18" charset="0"/>
                <a:cs typeface="Trebuchet MS"/>
              </a:rPr>
              <a:t>expelled</a:t>
            </a:r>
            <a:r>
              <a:rPr sz="2400" spc="-210" dirty="0">
                <a:latin typeface="Bookman Old Style" panose="02050604050505020204" pitchFamily="18" charset="0"/>
                <a:cs typeface="Trebuchet MS"/>
              </a:rPr>
              <a:t> </a:t>
            </a:r>
            <a:r>
              <a:rPr sz="2400" spc="-105" dirty="0">
                <a:latin typeface="Bookman Old Style" panose="02050604050505020204" pitchFamily="18" charset="0"/>
                <a:cs typeface="Trebuchet MS"/>
              </a:rPr>
              <a:t>during</a:t>
            </a:r>
            <a:r>
              <a:rPr sz="2400" spc="-170" dirty="0">
                <a:latin typeface="Bookman Old Style" panose="02050604050505020204" pitchFamily="18" charset="0"/>
                <a:cs typeface="Trebuchet MS"/>
              </a:rPr>
              <a:t> </a:t>
            </a:r>
            <a:r>
              <a:rPr sz="2400" spc="-125" dirty="0">
                <a:latin typeface="Bookman Old Style" panose="02050604050505020204" pitchFamily="18" charset="0"/>
                <a:cs typeface="Trebuchet MS"/>
              </a:rPr>
              <a:t>the</a:t>
            </a:r>
            <a:r>
              <a:rPr sz="2400" spc="-165" dirty="0">
                <a:latin typeface="Bookman Old Style" panose="02050604050505020204" pitchFamily="18" charset="0"/>
                <a:cs typeface="Trebuchet MS"/>
              </a:rPr>
              <a:t> </a:t>
            </a:r>
            <a:r>
              <a:rPr sz="2400" spc="-70" dirty="0">
                <a:latin typeface="Bookman Old Style" panose="02050604050505020204" pitchFamily="18" charset="0"/>
                <a:cs typeface="Trebuchet MS"/>
              </a:rPr>
              <a:t>house</a:t>
            </a:r>
            <a:r>
              <a:rPr sz="2400" spc="-190" dirty="0">
                <a:latin typeface="Bookman Old Style" panose="02050604050505020204" pitchFamily="18" charset="0"/>
                <a:cs typeface="Trebuchet MS"/>
              </a:rPr>
              <a:t> </a:t>
            </a:r>
            <a:r>
              <a:rPr sz="2400" spc="-135" dirty="0">
                <a:latin typeface="Bookman Old Style" panose="02050604050505020204" pitchFamily="18" charset="0"/>
                <a:cs typeface="Trebuchet MS"/>
              </a:rPr>
              <a:t>keeping  </a:t>
            </a:r>
            <a:r>
              <a:rPr sz="2400" spc="-155" dirty="0">
                <a:latin typeface="Bookman Old Style" panose="02050604050505020204" pitchFamily="18" charset="0"/>
                <a:cs typeface="Trebuchet MS"/>
              </a:rPr>
              <a:t>waves.</a:t>
            </a:r>
            <a:endParaRPr sz="2400" dirty="0">
              <a:latin typeface="Bookman Old Style" panose="02050604050505020204" pitchFamily="18" charset="0"/>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304800" y="256554"/>
            <a:ext cx="11506200" cy="6144246"/>
          </a:xfrm>
          <a:prstGeom prst="rect">
            <a:avLst/>
          </a:prstGeom>
        </p:spPr>
        <p:txBody>
          <a:bodyPr vert="horz" wrap="square" lIns="0" tIns="81280" rIns="0" bIns="0" rtlCol="0">
            <a:spAutoFit/>
          </a:bodyPr>
          <a:lstStyle/>
          <a:p>
            <a:pPr marL="567690" indent="-554990">
              <a:lnSpc>
                <a:spcPct val="150000"/>
              </a:lnSpc>
              <a:spcBef>
                <a:spcPts val="640"/>
              </a:spcBef>
              <a:buSzPct val="97959"/>
              <a:buFont typeface="Wingdings"/>
              <a:buChar char=""/>
              <a:tabLst>
                <a:tab pos="567690" algn="l"/>
              </a:tabLst>
            </a:pPr>
            <a:r>
              <a:rPr sz="2200" b="1" spc="-10" dirty="0">
                <a:solidFill>
                  <a:srgbClr val="C00000"/>
                </a:solidFill>
                <a:latin typeface="Bookman Old Style" panose="02050604050505020204" pitchFamily="18" charset="0"/>
                <a:cs typeface="Carlito"/>
              </a:rPr>
              <a:t>Density </a:t>
            </a:r>
            <a:r>
              <a:rPr sz="2200" b="1" spc="-5" dirty="0">
                <a:solidFill>
                  <a:srgbClr val="C00000"/>
                </a:solidFill>
                <a:latin typeface="Bookman Old Style" panose="02050604050505020204" pitchFamily="18" charset="0"/>
                <a:cs typeface="Carlito"/>
              </a:rPr>
              <a:t>of</a:t>
            </a:r>
            <a:r>
              <a:rPr sz="2200" b="1" spc="5" dirty="0">
                <a:solidFill>
                  <a:srgbClr val="C00000"/>
                </a:solidFill>
                <a:latin typeface="Bookman Old Style" panose="02050604050505020204" pitchFamily="18" charset="0"/>
                <a:cs typeface="Carlito"/>
              </a:rPr>
              <a:t> </a:t>
            </a:r>
            <a:r>
              <a:rPr sz="2200" b="1" spc="-20" dirty="0">
                <a:solidFill>
                  <a:srgbClr val="C00000"/>
                </a:solidFill>
                <a:latin typeface="Bookman Old Style" panose="02050604050505020204" pitchFamily="18" charset="0"/>
                <a:cs typeface="Carlito"/>
              </a:rPr>
              <a:t>tablets</a:t>
            </a:r>
            <a:endParaRPr sz="2200" dirty="0">
              <a:solidFill>
                <a:srgbClr val="C00000"/>
              </a:solidFill>
              <a:latin typeface="Bookman Old Style" panose="02050604050505020204" pitchFamily="18" charset="0"/>
              <a:cs typeface="Carlito"/>
            </a:endParaRPr>
          </a:p>
          <a:p>
            <a:pPr marL="12700">
              <a:lnSpc>
                <a:spcPct val="150000"/>
              </a:lnSpc>
              <a:spcBef>
                <a:spcPts val="240"/>
              </a:spcBef>
            </a:pPr>
            <a:r>
              <a:rPr sz="2200" spc="-80" dirty="0">
                <a:latin typeface="Bookman Old Style" panose="02050604050505020204" pitchFamily="18" charset="0"/>
              </a:rPr>
              <a:t>Density</a:t>
            </a:r>
            <a:r>
              <a:rPr sz="2200" spc="-160" dirty="0">
                <a:latin typeface="Bookman Old Style" panose="02050604050505020204" pitchFamily="18" charset="0"/>
              </a:rPr>
              <a:t> </a:t>
            </a:r>
            <a:r>
              <a:rPr sz="2200" spc="-80" dirty="0">
                <a:latin typeface="Bookman Old Style" panose="02050604050505020204" pitchFamily="18" charset="0"/>
              </a:rPr>
              <a:t>is</a:t>
            </a:r>
            <a:r>
              <a:rPr sz="2200" spc="-155" dirty="0">
                <a:latin typeface="Bookman Old Style" panose="02050604050505020204" pitchFamily="18" charset="0"/>
              </a:rPr>
              <a:t> </a:t>
            </a:r>
            <a:r>
              <a:rPr sz="2200" spc="-105" dirty="0">
                <a:latin typeface="Bookman Old Style" panose="02050604050505020204" pitchFamily="18" charset="0"/>
              </a:rPr>
              <a:t>the</a:t>
            </a:r>
            <a:r>
              <a:rPr sz="2200" spc="-150" dirty="0">
                <a:latin typeface="Bookman Old Style" panose="02050604050505020204" pitchFamily="18" charset="0"/>
              </a:rPr>
              <a:t> </a:t>
            </a:r>
            <a:r>
              <a:rPr sz="2200" spc="-90" dirty="0">
                <a:latin typeface="Bookman Old Style" panose="02050604050505020204" pitchFamily="18" charset="0"/>
              </a:rPr>
              <a:t>main</a:t>
            </a:r>
            <a:r>
              <a:rPr sz="2200" spc="-165" dirty="0">
                <a:latin typeface="Bookman Old Style" panose="02050604050505020204" pitchFamily="18" charset="0"/>
              </a:rPr>
              <a:t> </a:t>
            </a:r>
            <a:r>
              <a:rPr sz="2200" spc="-125" dirty="0">
                <a:latin typeface="Bookman Old Style" panose="02050604050505020204" pitchFamily="18" charset="0"/>
              </a:rPr>
              <a:t>factor</a:t>
            </a:r>
            <a:r>
              <a:rPr sz="2200" spc="-150" dirty="0">
                <a:latin typeface="Bookman Old Style" panose="02050604050505020204" pitchFamily="18" charset="0"/>
              </a:rPr>
              <a:t> </a:t>
            </a:r>
            <a:r>
              <a:rPr sz="2200" spc="-130" dirty="0">
                <a:latin typeface="Bookman Old Style" panose="02050604050505020204" pitchFamily="18" charset="0"/>
              </a:rPr>
              <a:t>affecting</a:t>
            </a:r>
            <a:r>
              <a:rPr sz="2200" spc="-140" dirty="0">
                <a:latin typeface="Bookman Old Style" panose="02050604050505020204" pitchFamily="18" charset="0"/>
              </a:rPr>
              <a:t> </a:t>
            </a:r>
            <a:r>
              <a:rPr sz="2200" spc="-100" dirty="0">
                <a:latin typeface="Bookman Old Style" panose="02050604050505020204" pitchFamily="18" charset="0"/>
              </a:rPr>
              <a:t>the</a:t>
            </a:r>
            <a:r>
              <a:rPr sz="2200" spc="-165" dirty="0">
                <a:latin typeface="Bookman Old Style" panose="02050604050505020204" pitchFamily="18" charset="0"/>
              </a:rPr>
              <a:t> </a:t>
            </a:r>
            <a:r>
              <a:rPr sz="2200" spc="-114" dirty="0">
                <a:latin typeface="Bookman Old Style" panose="02050604050505020204" pitchFamily="18" charset="0"/>
              </a:rPr>
              <a:t>gastric</a:t>
            </a:r>
            <a:r>
              <a:rPr sz="2200" spc="-175" dirty="0">
                <a:latin typeface="Bookman Old Style" panose="02050604050505020204" pitchFamily="18" charset="0"/>
              </a:rPr>
              <a:t> </a:t>
            </a:r>
            <a:r>
              <a:rPr sz="2200" spc="-100" dirty="0">
                <a:latin typeface="Bookman Old Style" panose="02050604050505020204" pitchFamily="18" charset="0"/>
              </a:rPr>
              <a:t>residence</a:t>
            </a:r>
            <a:r>
              <a:rPr sz="2200" spc="-165" dirty="0">
                <a:latin typeface="Bookman Old Style" panose="02050604050505020204" pitchFamily="18" charset="0"/>
              </a:rPr>
              <a:t> </a:t>
            </a:r>
            <a:r>
              <a:rPr sz="2200" spc="-110" dirty="0">
                <a:latin typeface="Bookman Old Style" panose="02050604050505020204" pitchFamily="18" charset="0"/>
              </a:rPr>
              <a:t>time</a:t>
            </a:r>
            <a:r>
              <a:rPr sz="2200" spc="-125" dirty="0">
                <a:latin typeface="Bookman Old Style" panose="02050604050505020204" pitchFamily="18" charset="0"/>
              </a:rPr>
              <a:t> </a:t>
            </a:r>
            <a:r>
              <a:rPr sz="2200" spc="-85" dirty="0">
                <a:latin typeface="Bookman Old Style" panose="02050604050505020204" pitchFamily="18" charset="0"/>
              </a:rPr>
              <a:t>of</a:t>
            </a:r>
            <a:r>
              <a:rPr sz="2200" spc="-165" dirty="0">
                <a:latin typeface="Bookman Old Style" panose="02050604050505020204" pitchFamily="18" charset="0"/>
              </a:rPr>
              <a:t> </a:t>
            </a:r>
            <a:r>
              <a:rPr sz="2200" spc="-75" dirty="0">
                <a:latin typeface="Bookman Old Style" panose="02050604050505020204" pitchFamily="18" charset="0"/>
              </a:rPr>
              <a:t>dosage</a:t>
            </a:r>
            <a:r>
              <a:rPr sz="2200" spc="-145" dirty="0">
                <a:latin typeface="Bookman Old Style" panose="02050604050505020204" pitchFamily="18" charset="0"/>
              </a:rPr>
              <a:t> </a:t>
            </a:r>
            <a:r>
              <a:rPr sz="2200" spc="-130" dirty="0">
                <a:latin typeface="Bookman Old Style" panose="02050604050505020204" pitchFamily="18" charset="0"/>
              </a:rPr>
              <a:t>form.</a:t>
            </a:r>
            <a:r>
              <a:rPr sz="2200" spc="-160" dirty="0">
                <a:latin typeface="Bookman Old Style" panose="02050604050505020204" pitchFamily="18" charset="0"/>
              </a:rPr>
              <a:t> </a:t>
            </a:r>
            <a:r>
              <a:rPr sz="2200" spc="-30" dirty="0">
                <a:latin typeface="Bookman Old Style" panose="02050604050505020204" pitchFamily="18" charset="0"/>
              </a:rPr>
              <a:t>A</a:t>
            </a:r>
            <a:r>
              <a:rPr sz="2200" spc="-145" dirty="0">
                <a:latin typeface="Bookman Old Style" panose="02050604050505020204" pitchFamily="18" charset="0"/>
              </a:rPr>
              <a:t> </a:t>
            </a:r>
            <a:r>
              <a:rPr sz="2200" spc="-90" dirty="0">
                <a:latin typeface="Bookman Old Style" panose="02050604050505020204" pitchFamily="18" charset="0"/>
              </a:rPr>
              <a:t>buoyant</a:t>
            </a:r>
            <a:endParaRPr sz="2200" dirty="0">
              <a:latin typeface="Bookman Old Style" panose="02050604050505020204" pitchFamily="18" charset="0"/>
            </a:endParaRPr>
          </a:p>
          <a:p>
            <a:pPr marL="12700">
              <a:lnSpc>
                <a:spcPct val="150000"/>
              </a:lnSpc>
            </a:pPr>
            <a:r>
              <a:rPr sz="2200" spc="-75" dirty="0">
                <a:latin typeface="Bookman Old Style" panose="02050604050505020204" pitchFamily="18" charset="0"/>
              </a:rPr>
              <a:t>dosage</a:t>
            </a:r>
            <a:r>
              <a:rPr sz="2200" spc="-160" dirty="0">
                <a:latin typeface="Bookman Old Style" panose="02050604050505020204" pitchFamily="18" charset="0"/>
              </a:rPr>
              <a:t> </a:t>
            </a:r>
            <a:r>
              <a:rPr sz="2200" spc="-95" dirty="0">
                <a:latin typeface="Bookman Old Style" panose="02050604050505020204" pitchFamily="18" charset="0"/>
              </a:rPr>
              <a:t>form</a:t>
            </a:r>
            <a:r>
              <a:rPr sz="2200" spc="-145" dirty="0">
                <a:latin typeface="Bookman Old Style" panose="02050604050505020204" pitchFamily="18" charset="0"/>
              </a:rPr>
              <a:t> </a:t>
            </a:r>
            <a:r>
              <a:rPr sz="2200" spc="-90" dirty="0">
                <a:latin typeface="Bookman Old Style" panose="02050604050505020204" pitchFamily="18" charset="0"/>
              </a:rPr>
              <a:t>having</a:t>
            </a:r>
            <a:r>
              <a:rPr sz="2200" spc="-180" dirty="0">
                <a:latin typeface="Bookman Old Style" panose="02050604050505020204" pitchFamily="18" charset="0"/>
              </a:rPr>
              <a:t> </a:t>
            </a:r>
            <a:r>
              <a:rPr sz="2200" spc="-105" dirty="0">
                <a:latin typeface="Bookman Old Style" panose="02050604050505020204" pitchFamily="18" charset="0"/>
              </a:rPr>
              <a:t>a</a:t>
            </a:r>
            <a:r>
              <a:rPr sz="2200" spc="-160" dirty="0">
                <a:latin typeface="Bookman Old Style" panose="02050604050505020204" pitchFamily="18" charset="0"/>
              </a:rPr>
              <a:t> </a:t>
            </a:r>
            <a:r>
              <a:rPr sz="2200" spc="-95" dirty="0">
                <a:latin typeface="Bookman Old Style" panose="02050604050505020204" pitchFamily="18" charset="0"/>
              </a:rPr>
              <a:t>density</a:t>
            </a:r>
            <a:r>
              <a:rPr sz="2200" spc="-165" dirty="0">
                <a:latin typeface="Bookman Old Style" panose="02050604050505020204" pitchFamily="18" charset="0"/>
              </a:rPr>
              <a:t> </a:t>
            </a:r>
            <a:r>
              <a:rPr sz="2200" spc="-80" dirty="0">
                <a:latin typeface="Bookman Old Style" panose="02050604050505020204" pitchFamily="18" charset="0"/>
              </a:rPr>
              <a:t>less</a:t>
            </a:r>
            <a:r>
              <a:rPr sz="2200" spc="-155" dirty="0">
                <a:latin typeface="Bookman Old Style" panose="02050604050505020204" pitchFamily="18" charset="0"/>
              </a:rPr>
              <a:t> </a:t>
            </a:r>
            <a:r>
              <a:rPr sz="2200" spc="-85" dirty="0">
                <a:latin typeface="Bookman Old Style" panose="02050604050505020204" pitchFamily="18" charset="0"/>
              </a:rPr>
              <a:t>than</a:t>
            </a:r>
            <a:r>
              <a:rPr sz="2200" spc="-165" dirty="0">
                <a:latin typeface="Bookman Old Style" panose="02050604050505020204" pitchFamily="18" charset="0"/>
              </a:rPr>
              <a:t> </a:t>
            </a:r>
            <a:r>
              <a:rPr sz="2200" spc="-120" dirty="0">
                <a:latin typeface="Bookman Old Style" panose="02050604050505020204" pitchFamily="18" charset="0"/>
              </a:rPr>
              <a:t>that</a:t>
            </a:r>
            <a:r>
              <a:rPr sz="2200" spc="-145" dirty="0">
                <a:latin typeface="Bookman Old Style" panose="02050604050505020204" pitchFamily="18" charset="0"/>
              </a:rPr>
              <a:t> </a:t>
            </a:r>
            <a:r>
              <a:rPr sz="2200" spc="-85" dirty="0">
                <a:latin typeface="Bookman Old Style" panose="02050604050505020204" pitchFamily="18" charset="0"/>
              </a:rPr>
              <a:t>of</a:t>
            </a:r>
            <a:r>
              <a:rPr sz="2200" spc="-145" dirty="0">
                <a:latin typeface="Bookman Old Style" panose="02050604050505020204" pitchFamily="18" charset="0"/>
              </a:rPr>
              <a:t> </a:t>
            </a:r>
            <a:r>
              <a:rPr sz="2200" spc="-100" dirty="0">
                <a:latin typeface="Bookman Old Style" panose="02050604050505020204" pitchFamily="18" charset="0"/>
              </a:rPr>
              <a:t>the</a:t>
            </a:r>
            <a:r>
              <a:rPr sz="2200" spc="-155" dirty="0">
                <a:latin typeface="Bookman Old Style" panose="02050604050505020204" pitchFamily="18" charset="0"/>
              </a:rPr>
              <a:t> </a:t>
            </a:r>
            <a:r>
              <a:rPr sz="2200" spc="-114" dirty="0">
                <a:latin typeface="Bookman Old Style" panose="02050604050505020204" pitchFamily="18" charset="0"/>
              </a:rPr>
              <a:t>gastric</a:t>
            </a:r>
            <a:r>
              <a:rPr sz="2200" spc="-170" dirty="0">
                <a:latin typeface="Bookman Old Style" panose="02050604050505020204" pitchFamily="18" charset="0"/>
              </a:rPr>
              <a:t> </a:t>
            </a:r>
            <a:r>
              <a:rPr sz="2200" spc="-100" dirty="0">
                <a:latin typeface="Bookman Old Style" panose="02050604050505020204" pitchFamily="18" charset="0"/>
              </a:rPr>
              <a:t>fluids</a:t>
            </a:r>
            <a:r>
              <a:rPr sz="2200" spc="-165" dirty="0">
                <a:latin typeface="Bookman Old Style" panose="02050604050505020204" pitchFamily="18" charset="0"/>
              </a:rPr>
              <a:t> </a:t>
            </a:r>
            <a:r>
              <a:rPr sz="2200" spc="-130" dirty="0">
                <a:latin typeface="Bookman Old Style" panose="02050604050505020204" pitchFamily="18" charset="0"/>
              </a:rPr>
              <a:t>floats,</a:t>
            </a:r>
            <a:r>
              <a:rPr sz="2200" spc="-165" dirty="0">
                <a:latin typeface="Bookman Old Style" panose="02050604050505020204" pitchFamily="18" charset="0"/>
              </a:rPr>
              <a:t> </a:t>
            </a:r>
            <a:r>
              <a:rPr sz="2200" spc="-100" dirty="0">
                <a:latin typeface="Bookman Old Style" panose="02050604050505020204" pitchFamily="18" charset="0"/>
              </a:rPr>
              <a:t>since</a:t>
            </a:r>
            <a:r>
              <a:rPr sz="2200" spc="-165" dirty="0">
                <a:latin typeface="Bookman Old Style" panose="02050604050505020204" pitchFamily="18" charset="0"/>
              </a:rPr>
              <a:t> </a:t>
            </a:r>
            <a:r>
              <a:rPr sz="2200" spc="-130" dirty="0">
                <a:latin typeface="Bookman Old Style" panose="02050604050505020204" pitchFamily="18" charset="0"/>
              </a:rPr>
              <a:t>it</a:t>
            </a:r>
            <a:r>
              <a:rPr sz="2200" spc="-150" dirty="0">
                <a:latin typeface="Bookman Old Style" panose="02050604050505020204" pitchFamily="18" charset="0"/>
              </a:rPr>
              <a:t> </a:t>
            </a:r>
            <a:r>
              <a:rPr sz="2200" spc="-80" dirty="0">
                <a:latin typeface="Bookman Old Style" panose="02050604050505020204" pitchFamily="18" charset="0"/>
              </a:rPr>
              <a:t>is</a:t>
            </a:r>
            <a:r>
              <a:rPr sz="2200" spc="-160" dirty="0">
                <a:latin typeface="Bookman Old Style" panose="02050604050505020204" pitchFamily="18" charset="0"/>
              </a:rPr>
              <a:t> </a:t>
            </a:r>
            <a:r>
              <a:rPr sz="2200" spc="-110" dirty="0">
                <a:latin typeface="Bookman Old Style" panose="02050604050505020204" pitchFamily="18" charset="0"/>
              </a:rPr>
              <a:t>away</a:t>
            </a:r>
            <a:r>
              <a:rPr sz="2200" spc="-180" dirty="0">
                <a:latin typeface="Bookman Old Style" panose="02050604050505020204" pitchFamily="18" charset="0"/>
              </a:rPr>
              <a:t> </a:t>
            </a:r>
            <a:r>
              <a:rPr sz="2200" spc="-95" dirty="0">
                <a:latin typeface="Bookman Old Style" panose="02050604050505020204" pitchFamily="18" charset="0"/>
              </a:rPr>
              <a:t>from</a:t>
            </a:r>
            <a:endParaRPr sz="2200" dirty="0">
              <a:latin typeface="Bookman Old Style" panose="02050604050505020204" pitchFamily="18" charset="0"/>
            </a:endParaRPr>
          </a:p>
          <a:p>
            <a:pPr marL="12700">
              <a:lnSpc>
                <a:spcPct val="150000"/>
              </a:lnSpc>
            </a:pPr>
            <a:r>
              <a:rPr sz="2200" spc="-100" dirty="0">
                <a:latin typeface="Bookman Old Style" panose="02050604050505020204" pitchFamily="18" charset="0"/>
              </a:rPr>
              <a:t>the</a:t>
            </a:r>
            <a:r>
              <a:rPr sz="2200" spc="-160" dirty="0">
                <a:latin typeface="Bookman Old Style" panose="02050604050505020204" pitchFamily="18" charset="0"/>
              </a:rPr>
              <a:t> </a:t>
            </a:r>
            <a:r>
              <a:rPr sz="2200" spc="-105" dirty="0">
                <a:latin typeface="Bookman Old Style" panose="02050604050505020204" pitchFamily="18" charset="0"/>
              </a:rPr>
              <a:t>pyloric</a:t>
            </a:r>
            <a:r>
              <a:rPr sz="2200" spc="-185" dirty="0">
                <a:latin typeface="Bookman Old Style" panose="02050604050505020204" pitchFamily="18" charset="0"/>
              </a:rPr>
              <a:t> </a:t>
            </a:r>
            <a:r>
              <a:rPr sz="2200" spc="-135" dirty="0">
                <a:latin typeface="Bookman Old Style" panose="02050604050505020204" pitchFamily="18" charset="0"/>
              </a:rPr>
              <a:t>sphincter,</a:t>
            </a:r>
            <a:r>
              <a:rPr sz="2200" spc="-160" dirty="0">
                <a:latin typeface="Bookman Old Style" panose="02050604050505020204" pitchFamily="18" charset="0"/>
              </a:rPr>
              <a:t> </a:t>
            </a:r>
            <a:r>
              <a:rPr sz="2200" spc="-100" dirty="0">
                <a:latin typeface="Bookman Old Style" panose="02050604050505020204" pitchFamily="18" charset="0"/>
              </a:rPr>
              <a:t>the</a:t>
            </a:r>
            <a:r>
              <a:rPr sz="2200" spc="-160" dirty="0">
                <a:latin typeface="Bookman Old Style" panose="02050604050505020204" pitchFamily="18" charset="0"/>
              </a:rPr>
              <a:t> </a:t>
            </a:r>
            <a:r>
              <a:rPr sz="2200" spc="-75" dirty="0">
                <a:latin typeface="Bookman Old Style" panose="02050604050505020204" pitchFamily="18" charset="0"/>
              </a:rPr>
              <a:t>dosage</a:t>
            </a:r>
            <a:r>
              <a:rPr sz="2200" spc="-160" dirty="0">
                <a:latin typeface="Bookman Old Style" panose="02050604050505020204" pitchFamily="18" charset="0"/>
              </a:rPr>
              <a:t> </a:t>
            </a:r>
            <a:r>
              <a:rPr sz="2200" spc="-95" dirty="0">
                <a:latin typeface="Bookman Old Style" panose="02050604050505020204" pitchFamily="18" charset="0"/>
              </a:rPr>
              <a:t>unit</a:t>
            </a:r>
            <a:r>
              <a:rPr sz="2200" spc="-170" dirty="0">
                <a:latin typeface="Bookman Old Style" panose="02050604050505020204" pitchFamily="18" charset="0"/>
              </a:rPr>
              <a:t> </a:t>
            </a:r>
            <a:r>
              <a:rPr sz="2200" spc="-80" dirty="0">
                <a:latin typeface="Bookman Old Style" panose="02050604050505020204" pitchFamily="18" charset="0"/>
              </a:rPr>
              <a:t>is</a:t>
            </a:r>
            <a:r>
              <a:rPr sz="2200" spc="-160" dirty="0">
                <a:latin typeface="Bookman Old Style" panose="02050604050505020204" pitchFamily="18" charset="0"/>
              </a:rPr>
              <a:t> </a:t>
            </a:r>
            <a:r>
              <a:rPr sz="2200" spc="-110" dirty="0">
                <a:latin typeface="Bookman Old Style" panose="02050604050505020204" pitchFamily="18" charset="0"/>
              </a:rPr>
              <a:t>retained</a:t>
            </a:r>
            <a:r>
              <a:rPr sz="2200" spc="-170" dirty="0">
                <a:latin typeface="Bookman Old Style" panose="02050604050505020204" pitchFamily="18" charset="0"/>
              </a:rPr>
              <a:t> </a:t>
            </a:r>
            <a:r>
              <a:rPr sz="2200" spc="-90" dirty="0">
                <a:latin typeface="Bookman Old Style" panose="02050604050505020204" pitchFamily="18" charset="0"/>
              </a:rPr>
              <a:t>in</a:t>
            </a:r>
            <a:r>
              <a:rPr sz="2200" spc="-170" dirty="0">
                <a:latin typeface="Bookman Old Style" panose="02050604050505020204" pitchFamily="18" charset="0"/>
              </a:rPr>
              <a:t> </a:t>
            </a:r>
            <a:r>
              <a:rPr sz="2200" spc="-105" dirty="0">
                <a:latin typeface="Bookman Old Style" panose="02050604050505020204" pitchFamily="18" charset="0"/>
              </a:rPr>
              <a:t>the</a:t>
            </a:r>
            <a:r>
              <a:rPr sz="2200" spc="-155" dirty="0">
                <a:latin typeface="Bookman Old Style" panose="02050604050505020204" pitchFamily="18" charset="0"/>
              </a:rPr>
              <a:t> </a:t>
            </a:r>
            <a:r>
              <a:rPr sz="2200" spc="-90" dirty="0">
                <a:latin typeface="Bookman Old Style" panose="02050604050505020204" pitchFamily="18" charset="0"/>
              </a:rPr>
              <a:t>stomach</a:t>
            </a:r>
            <a:r>
              <a:rPr sz="2200" spc="-170" dirty="0">
                <a:latin typeface="Bookman Old Style" panose="02050604050505020204" pitchFamily="18" charset="0"/>
              </a:rPr>
              <a:t> </a:t>
            </a:r>
            <a:r>
              <a:rPr sz="2200" spc="-100" dirty="0">
                <a:latin typeface="Bookman Old Style" panose="02050604050505020204" pitchFamily="18" charset="0"/>
              </a:rPr>
              <a:t>for</a:t>
            </a:r>
            <a:r>
              <a:rPr sz="2200" spc="-165" dirty="0">
                <a:latin typeface="Bookman Old Style" panose="02050604050505020204" pitchFamily="18" charset="0"/>
              </a:rPr>
              <a:t> </a:t>
            </a:r>
            <a:r>
              <a:rPr sz="2200" spc="-105" dirty="0">
                <a:latin typeface="Bookman Old Style" panose="02050604050505020204" pitchFamily="18" charset="0"/>
              </a:rPr>
              <a:t>a</a:t>
            </a:r>
            <a:r>
              <a:rPr sz="2200" spc="-155" dirty="0">
                <a:latin typeface="Bookman Old Style" panose="02050604050505020204" pitchFamily="18" charset="0"/>
              </a:rPr>
              <a:t> </a:t>
            </a:r>
            <a:r>
              <a:rPr sz="2200" spc="-80" dirty="0">
                <a:latin typeface="Bookman Old Style" panose="02050604050505020204" pitchFamily="18" charset="0"/>
              </a:rPr>
              <a:t>prolonged</a:t>
            </a:r>
            <a:r>
              <a:rPr sz="2200" spc="-175" dirty="0">
                <a:latin typeface="Bookman Old Style" panose="02050604050505020204" pitchFamily="18" charset="0"/>
              </a:rPr>
              <a:t> </a:t>
            </a:r>
            <a:r>
              <a:rPr sz="2200" spc="-110" dirty="0">
                <a:latin typeface="Bookman Old Style" panose="02050604050505020204" pitchFamily="18" charset="0"/>
              </a:rPr>
              <a:t>period.</a:t>
            </a:r>
            <a:r>
              <a:rPr sz="2200" spc="-170" dirty="0">
                <a:latin typeface="Bookman Old Style" panose="02050604050505020204" pitchFamily="18" charset="0"/>
              </a:rPr>
              <a:t> </a:t>
            </a:r>
            <a:r>
              <a:rPr sz="2200" spc="-30" dirty="0">
                <a:latin typeface="Bookman Old Style" panose="02050604050505020204" pitchFamily="18" charset="0"/>
              </a:rPr>
              <a:t>A</a:t>
            </a:r>
            <a:endParaRPr sz="2200" dirty="0">
              <a:latin typeface="Bookman Old Style" panose="02050604050505020204" pitchFamily="18" charset="0"/>
            </a:endParaRPr>
          </a:p>
          <a:p>
            <a:pPr marL="12700">
              <a:lnSpc>
                <a:spcPct val="150000"/>
              </a:lnSpc>
            </a:pPr>
            <a:r>
              <a:rPr sz="2200" spc="-95" dirty="0">
                <a:latin typeface="Bookman Old Style" panose="02050604050505020204" pitchFamily="18" charset="0"/>
              </a:rPr>
              <a:t>density</a:t>
            </a:r>
            <a:r>
              <a:rPr sz="2200" spc="-170" dirty="0">
                <a:latin typeface="Bookman Old Style" panose="02050604050505020204" pitchFamily="18" charset="0"/>
              </a:rPr>
              <a:t> </a:t>
            </a:r>
            <a:r>
              <a:rPr sz="2200" spc="-80" dirty="0">
                <a:latin typeface="Bookman Old Style" panose="02050604050505020204" pitchFamily="18" charset="0"/>
              </a:rPr>
              <a:t>of</a:t>
            </a:r>
            <a:r>
              <a:rPr sz="2200" spc="-160" dirty="0">
                <a:latin typeface="Bookman Old Style" panose="02050604050505020204" pitchFamily="18" charset="0"/>
              </a:rPr>
              <a:t> </a:t>
            </a:r>
            <a:r>
              <a:rPr sz="2200" spc="-80" dirty="0">
                <a:latin typeface="Bookman Old Style" panose="02050604050505020204" pitchFamily="18" charset="0"/>
              </a:rPr>
              <a:t>less</a:t>
            </a:r>
            <a:r>
              <a:rPr sz="2200" spc="-150" dirty="0">
                <a:latin typeface="Bookman Old Style" panose="02050604050505020204" pitchFamily="18" charset="0"/>
              </a:rPr>
              <a:t> </a:t>
            </a:r>
            <a:r>
              <a:rPr sz="2200" spc="-90" dirty="0">
                <a:latin typeface="Bookman Old Style" panose="02050604050505020204" pitchFamily="18" charset="0"/>
              </a:rPr>
              <a:t>than</a:t>
            </a:r>
            <a:r>
              <a:rPr sz="2200" spc="-165" dirty="0">
                <a:latin typeface="Bookman Old Style" panose="02050604050505020204" pitchFamily="18" charset="0"/>
              </a:rPr>
              <a:t> </a:t>
            </a:r>
            <a:r>
              <a:rPr sz="2200" spc="-125" dirty="0">
                <a:latin typeface="Bookman Old Style" panose="02050604050505020204" pitchFamily="18" charset="0"/>
              </a:rPr>
              <a:t>1.0g/ml</a:t>
            </a:r>
            <a:r>
              <a:rPr sz="2200" spc="-165" dirty="0">
                <a:latin typeface="Bookman Old Style" panose="02050604050505020204" pitchFamily="18" charset="0"/>
              </a:rPr>
              <a:t> </a:t>
            </a:r>
            <a:r>
              <a:rPr sz="2200" spc="-190" dirty="0">
                <a:latin typeface="Bookman Old Style" panose="02050604050505020204" pitchFamily="18" charset="0"/>
              </a:rPr>
              <a:t>i.e.</a:t>
            </a:r>
            <a:r>
              <a:rPr sz="2200" spc="-165" dirty="0">
                <a:latin typeface="Bookman Old Style" panose="02050604050505020204" pitchFamily="18" charset="0"/>
              </a:rPr>
              <a:t> </a:t>
            </a:r>
            <a:r>
              <a:rPr sz="2200" spc="-80" dirty="0">
                <a:latin typeface="Bookman Old Style" panose="02050604050505020204" pitchFamily="18" charset="0"/>
              </a:rPr>
              <a:t>less</a:t>
            </a:r>
            <a:r>
              <a:rPr sz="2200" spc="-150" dirty="0">
                <a:latin typeface="Bookman Old Style" panose="02050604050505020204" pitchFamily="18" charset="0"/>
              </a:rPr>
              <a:t> </a:t>
            </a:r>
            <a:r>
              <a:rPr sz="2200" spc="-90" dirty="0">
                <a:latin typeface="Bookman Old Style" panose="02050604050505020204" pitchFamily="18" charset="0"/>
              </a:rPr>
              <a:t>than</a:t>
            </a:r>
            <a:r>
              <a:rPr sz="2200" spc="-165" dirty="0">
                <a:latin typeface="Bookman Old Style" panose="02050604050505020204" pitchFamily="18" charset="0"/>
              </a:rPr>
              <a:t> </a:t>
            </a:r>
            <a:r>
              <a:rPr sz="2200" spc="-120" dirty="0">
                <a:latin typeface="Bookman Old Style" panose="02050604050505020204" pitchFamily="18" charset="0"/>
              </a:rPr>
              <a:t>that</a:t>
            </a:r>
            <a:r>
              <a:rPr sz="2200" spc="-170" dirty="0">
                <a:latin typeface="Bookman Old Style" panose="02050604050505020204" pitchFamily="18" charset="0"/>
              </a:rPr>
              <a:t> </a:t>
            </a:r>
            <a:r>
              <a:rPr sz="2200" spc="-80" dirty="0">
                <a:latin typeface="Bookman Old Style" panose="02050604050505020204" pitchFamily="18" charset="0"/>
              </a:rPr>
              <a:t>of</a:t>
            </a:r>
            <a:r>
              <a:rPr sz="2200" spc="-160" dirty="0">
                <a:latin typeface="Bookman Old Style" panose="02050604050505020204" pitchFamily="18" charset="0"/>
              </a:rPr>
              <a:t> </a:t>
            </a:r>
            <a:r>
              <a:rPr sz="2200" spc="-110" dirty="0">
                <a:latin typeface="Bookman Old Style" panose="02050604050505020204" pitchFamily="18" charset="0"/>
              </a:rPr>
              <a:t>gastric</a:t>
            </a:r>
            <a:r>
              <a:rPr sz="2200" spc="-175" dirty="0">
                <a:latin typeface="Bookman Old Style" panose="02050604050505020204" pitchFamily="18" charset="0"/>
              </a:rPr>
              <a:t> </a:t>
            </a:r>
            <a:r>
              <a:rPr sz="2200" spc="-105" dirty="0">
                <a:latin typeface="Bookman Old Style" panose="02050604050505020204" pitchFamily="18" charset="0"/>
              </a:rPr>
              <a:t>contents</a:t>
            </a:r>
            <a:r>
              <a:rPr sz="2200" spc="-135" dirty="0">
                <a:latin typeface="Bookman Old Style" panose="02050604050505020204" pitchFamily="18" charset="0"/>
              </a:rPr>
              <a:t> </a:t>
            </a:r>
            <a:r>
              <a:rPr sz="2200" spc="-65" dirty="0">
                <a:latin typeface="Bookman Old Style" panose="02050604050505020204" pitchFamily="18" charset="0"/>
              </a:rPr>
              <a:t>has</a:t>
            </a:r>
            <a:r>
              <a:rPr sz="2200" spc="-165" dirty="0">
                <a:latin typeface="Bookman Old Style" panose="02050604050505020204" pitchFamily="18" charset="0"/>
              </a:rPr>
              <a:t> </a:t>
            </a:r>
            <a:r>
              <a:rPr sz="2200" spc="-90" dirty="0">
                <a:latin typeface="Bookman Old Style" panose="02050604050505020204" pitchFamily="18" charset="0"/>
              </a:rPr>
              <a:t>been</a:t>
            </a:r>
            <a:r>
              <a:rPr sz="2200" spc="-165" dirty="0">
                <a:latin typeface="Bookman Old Style" panose="02050604050505020204" pitchFamily="18" charset="0"/>
              </a:rPr>
              <a:t> </a:t>
            </a:r>
            <a:r>
              <a:rPr sz="2200" spc="-114" dirty="0">
                <a:latin typeface="Bookman Old Style" panose="02050604050505020204" pitchFamily="18" charset="0"/>
              </a:rPr>
              <a:t>reported.</a:t>
            </a:r>
            <a:endParaRPr lang="en-US" sz="2200" spc="-114" dirty="0">
              <a:latin typeface="Bookman Old Style" panose="02050604050505020204" pitchFamily="18" charset="0"/>
            </a:endParaRPr>
          </a:p>
          <a:p>
            <a:pPr marL="12700">
              <a:lnSpc>
                <a:spcPct val="150000"/>
              </a:lnSpc>
            </a:pPr>
            <a:endParaRPr sz="2200" dirty="0">
              <a:latin typeface="Bookman Old Style" panose="02050604050505020204" pitchFamily="18" charset="0"/>
            </a:endParaRPr>
          </a:p>
          <a:p>
            <a:pPr marL="556260" indent="-544195">
              <a:lnSpc>
                <a:spcPct val="150000"/>
              </a:lnSpc>
              <a:buSzPct val="97916"/>
              <a:buFont typeface="Wingdings"/>
              <a:buChar char=""/>
              <a:tabLst>
                <a:tab pos="556895" algn="l"/>
              </a:tabLst>
            </a:pPr>
            <a:r>
              <a:rPr sz="2200" b="1" dirty="0">
                <a:solidFill>
                  <a:srgbClr val="C00000"/>
                </a:solidFill>
                <a:latin typeface="Bookman Old Style" panose="02050604050505020204" pitchFamily="18" charset="0"/>
                <a:cs typeface="Carlito"/>
              </a:rPr>
              <a:t>Shape of</a:t>
            </a:r>
            <a:r>
              <a:rPr sz="2200" b="1" spc="-15" dirty="0">
                <a:solidFill>
                  <a:srgbClr val="C00000"/>
                </a:solidFill>
                <a:latin typeface="Bookman Old Style" panose="02050604050505020204" pitchFamily="18" charset="0"/>
                <a:cs typeface="Carlito"/>
              </a:rPr>
              <a:t> tablets</a:t>
            </a:r>
            <a:endParaRPr sz="2200" dirty="0">
              <a:solidFill>
                <a:srgbClr val="C00000"/>
              </a:solidFill>
              <a:latin typeface="Bookman Old Style" panose="02050604050505020204" pitchFamily="18" charset="0"/>
              <a:cs typeface="Carlito"/>
            </a:endParaRPr>
          </a:p>
          <a:p>
            <a:pPr marL="12700" marR="444500">
              <a:lnSpc>
                <a:spcPct val="150000"/>
              </a:lnSpc>
            </a:pPr>
            <a:r>
              <a:rPr sz="2200" spc="-125" dirty="0">
                <a:solidFill>
                  <a:srgbClr val="0000FF"/>
                </a:solidFill>
                <a:latin typeface="Bookman Old Style" panose="02050604050505020204" pitchFamily="18" charset="0"/>
              </a:rPr>
              <a:t>The</a:t>
            </a:r>
            <a:r>
              <a:rPr sz="2200" spc="-150" dirty="0">
                <a:solidFill>
                  <a:srgbClr val="0000FF"/>
                </a:solidFill>
                <a:latin typeface="Bookman Old Style" panose="02050604050505020204" pitchFamily="18" charset="0"/>
              </a:rPr>
              <a:t> </a:t>
            </a:r>
            <a:r>
              <a:rPr sz="2200" spc="-75" dirty="0">
                <a:solidFill>
                  <a:srgbClr val="0000FF"/>
                </a:solidFill>
                <a:latin typeface="Bookman Old Style" panose="02050604050505020204" pitchFamily="18" charset="0"/>
              </a:rPr>
              <a:t>shape</a:t>
            </a:r>
            <a:r>
              <a:rPr sz="2200" spc="-170" dirty="0">
                <a:solidFill>
                  <a:srgbClr val="0000FF"/>
                </a:solidFill>
                <a:latin typeface="Bookman Old Style" panose="02050604050505020204" pitchFamily="18" charset="0"/>
              </a:rPr>
              <a:t> </a:t>
            </a:r>
            <a:r>
              <a:rPr sz="2200" spc="-85" dirty="0">
                <a:solidFill>
                  <a:srgbClr val="0000FF"/>
                </a:solidFill>
                <a:latin typeface="Bookman Old Style" panose="02050604050505020204" pitchFamily="18" charset="0"/>
              </a:rPr>
              <a:t>of</a:t>
            </a:r>
            <a:r>
              <a:rPr sz="2200" spc="-155" dirty="0">
                <a:solidFill>
                  <a:srgbClr val="0000FF"/>
                </a:solidFill>
                <a:latin typeface="Bookman Old Style" panose="02050604050505020204" pitchFamily="18" charset="0"/>
              </a:rPr>
              <a:t> </a:t>
            </a:r>
            <a:r>
              <a:rPr sz="2200" spc="-75" dirty="0">
                <a:solidFill>
                  <a:srgbClr val="0000FF"/>
                </a:solidFill>
                <a:latin typeface="Bookman Old Style" panose="02050604050505020204" pitchFamily="18" charset="0"/>
              </a:rPr>
              <a:t>dosage</a:t>
            </a:r>
            <a:r>
              <a:rPr sz="2200" spc="-160" dirty="0">
                <a:solidFill>
                  <a:srgbClr val="0000FF"/>
                </a:solidFill>
                <a:latin typeface="Bookman Old Style" panose="02050604050505020204" pitchFamily="18" charset="0"/>
              </a:rPr>
              <a:t> </a:t>
            </a:r>
            <a:r>
              <a:rPr sz="2200" spc="-95" dirty="0">
                <a:solidFill>
                  <a:srgbClr val="0000FF"/>
                </a:solidFill>
                <a:latin typeface="Bookman Old Style" panose="02050604050505020204" pitchFamily="18" charset="0"/>
              </a:rPr>
              <a:t>form</a:t>
            </a:r>
            <a:r>
              <a:rPr sz="2200" spc="-145" dirty="0">
                <a:solidFill>
                  <a:srgbClr val="0000FF"/>
                </a:solidFill>
                <a:latin typeface="Bookman Old Style" panose="02050604050505020204" pitchFamily="18" charset="0"/>
              </a:rPr>
              <a:t> </a:t>
            </a:r>
            <a:r>
              <a:rPr sz="2200" spc="-80" dirty="0">
                <a:solidFill>
                  <a:srgbClr val="0000FF"/>
                </a:solidFill>
                <a:latin typeface="Bookman Old Style" panose="02050604050505020204" pitchFamily="18" charset="0"/>
              </a:rPr>
              <a:t>is</a:t>
            </a:r>
            <a:r>
              <a:rPr sz="2200" spc="-160" dirty="0">
                <a:solidFill>
                  <a:srgbClr val="0000FF"/>
                </a:solidFill>
                <a:latin typeface="Bookman Old Style" panose="02050604050505020204" pitchFamily="18" charset="0"/>
              </a:rPr>
              <a:t> </a:t>
            </a:r>
            <a:r>
              <a:rPr sz="2200" spc="-65" dirty="0">
                <a:solidFill>
                  <a:srgbClr val="0000FF"/>
                </a:solidFill>
                <a:latin typeface="Bookman Old Style" panose="02050604050505020204" pitchFamily="18" charset="0"/>
              </a:rPr>
              <a:t>one</a:t>
            </a:r>
            <a:r>
              <a:rPr sz="2200" spc="-165" dirty="0">
                <a:solidFill>
                  <a:srgbClr val="0000FF"/>
                </a:solidFill>
                <a:latin typeface="Bookman Old Style" panose="02050604050505020204" pitchFamily="18" charset="0"/>
              </a:rPr>
              <a:t> </a:t>
            </a:r>
            <a:r>
              <a:rPr sz="2200" spc="-85" dirty="0">
                <a:solidFill>
                  <a:srgbClr val="0000FF"/>
                </a:solidFill>
                <a:latin typeface="Bookman Old Style" panose="02050604050505020204" pitchFamily="18" charset="0"/>
              </a:rPr>
              <a:t>of</a:t>
            </a:r>
            <a:r>
              <a:rPr sz="2200" spc="-155" dirty="0">
                <a:solidFill>
                  <a:srgbClr val="0000FF"/>
                </a:solidFill>
                <a:latin typeface="Bookman Old Style" panose="02050604050505020204" pitchFamily="18" charset="0"/>
              </a:rPr>
              <a:t> </a:t>
            </a:r>
            <a:r>
              <a:rPr sz="2200" spc="-100" dirty="0">
                <a:solidFill>
                  <a:srgbClr val="0000FF"/>
                </a:solidFill>
                <a:latin typeface="Bookman Old Style" panose="02050604050505020204" pitchFamily="18" charset="0"/>
              </a:rPr>
              <a:t>the</a:t>
            </a:r>
            <a:r>
              <a:rPr sz="2200" spc="-165" dirty="0">
                <a:solidFill>
                  <a:srgbClr val="0000FF"/>
                </a:solidFill>
                <a:latin typeface="Bookman Old Style" panose="02050604050505020204" pitchFamily="18" charset="0"/>
              </a:rPr>
              <a:t> </a:t>
            </a:r>
            <a:r>
              <a:rPr sz="2200" spc="-114" dirty="0">
                <a:solidFill>
                  <a:srgbClr val="0000FF"/>
                </a:solidFill>
                <a:latin typeface="Bookman Old Style" panose="02050604050505020204" pitchFamily="18" charset="0"/>
              </a:rPr>
              <a:t>factors</a:t>
            </a:r>
            <a:r>
              <a:rPr sz="2200" spc="-155" dirty="0">
                <a:solidFill>
                  <a:srgbClr val="0000FF"/>
                </a:solidFill>
                <a:latin typeface="Bookman Old Style" panose="02050604050505020204" pitchFamily="18" charset="0"/>
              </a:rPr>
              <a:t> </a:t>
            </a:r>
            <a:r>
              <a:rPr sz="2200" spc="-114" dirty="0">
                <a:solidFill>
                  <a:srgbClr val="0000FF"/>
                </a:solidFill>
                <a:latin typeface="Bookman Old Style" panose="02050604050505020204" pitchFamily="18" charset="0"/>
              </a:rPr>
              <a:t>that</a:t>
            </a:r>
            <a:r>
              <a:rPr sz="2200" spc="-165" dirty="0">
                <a:solidFill>
                  <a:srgbClr val="0000FF"/>
                </a:solidFill>
                <a:latin typeface="Bookman Old Style" panose="02050604050505020204" pitchFamily="18" charset="0"/>
              </a:rPr>
              <a:t> </a:t>
            </a:r>
            <a:r>
              <a:rPr sz="2200" spc="-150" dirty="0">
                <a:solidFill>
                  <a:srgbClr val="0000FF"/>
                </a:solidFill>
                <a:latin typeface="Bookman Old Style" panose="02050604050505020204" pitchFamily="18" charset="0"/>
              </a:rPr>
              <a:t>affect</a:t>
            </a:r>
            <a:r>
              <a:rPr sz="2200" spc="-145" dirty="0">
                <a:solidFill>
                  <a:srgbClr val="0000FF"/>
                </a:solidFill>
                <a:latin typeface="Bookman Old Style" panose="02050604050505020204" pitchFamily="18" charset="0"/>
              </a:rPr>
              <a:t> </a:t>
            </a:r>
            <a:r>
              <a:rPr sz="2200" spc="-100" dirty="0">
                <a:solidFill>
                  <a:srgbClr val="0000FF"/>
                </a:solidFill>
                <a:latin typeface="Bookman Old Style" panose="02050604050505020204" pitchFamily="18" charset="0"/>
              </a:rPr>
              <a:t>its</a:t>
            </a:r>
            <a:r>
              <a:rPr sz="2200" spc="-130" dirty="0">
                <a:solidFill>
                  <a:srgbClr val="0000FF"/>
                </a:solidFill>
                <a:latin typeface="Bookman Old Style" panose="02050604050505020204" pitchFamily="18" charset="0"/>
              </a:rPr>
              <a:t> </a:t>
            </a:r>
            <a:r>
              <a:rPr sz="2200" spc="-114" dirty="0">
                <a:solidFill>
                  <a:srgbClr val="0000FF"/>
                </a:solidFill>
                <a:latin typeface="Bookman Old Style" panose="02050604050505020204" pitchFamily="18" charset="0"/>
              </a:rPr>
              <a:t>gastric</a:t>
            </a:r>
            <a:r>
              <a:rPr sz="2200" spc="-175" dirty="0">
                <a:solidFill>
                  <a:srgbClr val="0000FF"/>
                </a:solidFill>
                <a:latin typeface="Bookman Old Style" panose="02050604050505020204" pitchFamily="18" charset="0"/>
              </a:rPr>
              <a:t> </a:t>
            </a:r>
            <a:r>
              <a:rPr sz="2200" spc="-100" dirty="0">
                <a:solidFill>
                  <a:srgbClr val="0000FF"/>
                </a:solidFill>
                <a:latin typeface="Bookman Old Style" panose="02050604050505020204" pitchFamily="18" charset="0"/>
              </a:rPr>
              <a:t>residence</a:t>
            </a:r>
            <a:r>
              <a:rPr sz="2200" spc="-165" dirty="0">
                <a:solidFill>
                  <a:srgbClr val="0000FF"/>
                </a:solidFill>
                <a:latin typeface="Bookman Old Style" panose="02050604050505020204" pitchFamily="18" charset="0"/>
              </a:rPr>
              <a:t> </a:t>
            </a:r>
            <a:r>
              <a:rPr sz="2200" spc="-145" dirty="0">
                <a:solidFill>
                  <a:srgbClr val="0000FF"/>
                </a:solidFill>
                <a:latin typeface="Bookman Old Style" panose="02050604050505020204" pitchFamily="18" charset="0"/>
              </a:rPr>
              <a:t>time. </a:t>
            </a:r>
            <a:endParaRPr lang="en-US" sz="2200" spc="-145" dirty="0">
              <a:solidFill>
                <a:srgbClr val="0000FF"/>
              </a:solidFill>
              <a:latin typeface="Bookman Old Style" panose="02050604050505020204" pitchFamily="18" charset="0"/>
            </a:endParaRPr>
          </a:p>
          <a:p>
            <a:pPr marL="12700" marR="444500">
              <a:lnSpc>
                <a:spcPct val="150000"/>
              </a:lnSpc>
            </a:pPr>
            <a:r>
              <a:rPr sz="2200" spc="-114" dirty="0">
                <a:solidFill>
                  <a:srgbClr val="0000FF"/>
                </a:solidFill>
                <a:latin typeface="Bookman Old Style" panose="02050604050505020204" pitchFamily="18" charset="0"/>
              </a:rPr>
              <a:t>Six  </a:t>
            </a:r>
            <a:r>
              <a:rPr sz="2200" spc="-70" dirty="0">
                <a:solidFill>
                  <a:srgbClr val="0000FF"/>
                </a:solidFill>
                <a:latin typeface="Bookman Old Style" panose="02050604050505020204" pitchFamily="18" charset="0"/>
              </a:rPr>
              <a:t>shapes </a:t>
            </a:r>
            <a:r>
              <a:rPr sz="2200" spc="-35" dirty="0">
                <a:solidFill>
                  <a:srgbClr val="0000FF"/>
                </a:solidFill>
                <a:latin typeface="Bookman Old Style" panose="02050604050505020204" pitchFamily="18" charset="0"/>
              </a:rPr>
              <a:t>(</a:t>
            </a:r>
            <a:r>
              <a:rPr sz="2200" b="1" spc="-35" dirty="0">
                <a:solidFill>
                  <a:srgbClr val="0000FF"/>
                </a:solidFill>
                <a:latin typeface="Bookman Old Style" panose="02050604050505020204" pitchFamily="18" charset="0"/>
                <a:cs typeface="Carlito"/>
              </a:rPr>
              <a:t>ring </a:t>
            </a:r>
            <a:r>
              <a:rPr sz="2200" b="1" spc="-20" dirty="0">
                <a:solidFill>
                  <a:srgbClr val="0000FF"/>
                </a:solidFill>
                <a:latin typeface="Bookman Old Style" panose="02050604050505020204" pitchFamily="18" charset="0"/>
                <a:cs typeface="Carlito"/>
              </a:rPr>
              <a:t>tetrahedron,</a:t>
            </a:r>
            <a:r>
              <a:rPr lang="en-US" sz="2200" b="1" spc="-5" dirty="0">
                <a:solidFill>
                  <a:srgbClr val="0000FF"/>
                </a:solidFill>
                <a:latin typeface="Bookman Old Style" panose="02050604050505020204" pitchFamily="18" charset="0"/>
                <a:cs typeface="Carlito"/>
              </a:rPr>
              <a:t> </a:t>
            </a:r>
            <a:r>
              <a:rPr sz="2200" b="1" spc="-5" dirty="0">
                <a:solidFill>
                  <a:srgbClr val="0000FF"/>
                </a:solidFill>
                <a:latin typeface="Bookman Old Style" panose="02050604050505020204" pitchFamily="18" charset="0"/>
                <a:cs typeface="Carlito"/>
              </a:rPr>
              <a:t>pellet, and </a:t>
            </a:r>
            <a:r>
              <a:rPr sz="2200" b="1" spc="-35" dirty="0">
                <a:solidFill>
                  <a:srgbClr val="0000FF"/>
                </a:solidFill>
                <a:latin typeface="Bookman Old Style" panose="02050604050505020204" pitchFamily="18" charset="0"/>
                <a:cs typeface="Carlito"/>
              </a:rPr>
              <a:t>disk</a:t>
            </a:r>
            <a:r>
              <a:rPr sz="2200" spc="-35" dirty="0">
                <a:solidFill>
                  <a:srgbClr val="0000FF"/>
                </a:solidFill>
                <a:latin typeface="Bookman Old Style" panose="02050604050505020204" pitchFamily="18" charset="0"/>
              </a:rPr>
              <a:t>) </a:t>
            </a:r>
            <a:r>
              <a:rPr sz="2200" spc="-110" dirty="0">
                <a:solidFill>
                  <a:srgbClr val="0000FF"/>
                </a:solidFill>
                <a:latin typeface="Bookman Old Style" panose="02050604050505020204" pitchFamily="18" charset="0"/>
              </a:rPr>
              <a:t>were </a:t>
            </a:r>
            <a:r>
              <a:rPr sz="2200" spc="-95" dirty="0">
                <a:solidFill>
                  <a:srgbClr val="0000FF"/>
                </a:solidFill>
                <a:latin typeface="Bookman Old Style" panose="02050604050505020204" pitchFamily="18" charset="0"/>
              </a:rPr>
              <a:t>screened </a:t>
            </a:r>
            <a:r>
              <a:rPr sz="2200" i="1" spc="-5" dirty="0">
                <a:solidFill>
                  <a:srgbClr val="0000FF"/>
                </a:solidFill>
                <a:latin typeface="Bookman Old Style" panose="02050604050505020204" pitchFamily="18" charset="0"/>
                <a:cs typeface="Carlito"/>
              </a:rPr>
              <a:t>in </a:t>
            </a:r>
            <a:r>
              <a:rPr sz="2200" i="1" spc="-10" dirty="0">
                <a:solidFill>
                  <a:srgbClr val="0000FF"/>
                </a:solidFill>
                <a:latin typeface="Bookman Old Style" panose="02050604050505020204" pitchFamily="18" charset="0"/>
                <a:cs typeface="Carlito"/>
              </a:rPr>
              <a:t>vivo </a:t>
            </a:r>
            <a:r>
              <a:rPr sz="2200" spc="-105" dirty="0">
                <a:solidFill>
                  <a:srgbClr val="0000FF"/>
                </a:solidFill>
                <a:latin typeface="Bookman Old Style" panose="02050604050505020204" pitchFamily="18" charset="0"/>
              </a:rPr>
              <a:t>for their </a:t>
            </a:r>
            <a:r>
              <a:rPr sz="2200" spc="-114" dirty="0">
                <a:solidFill>
                  <a:srgbClr val="0000FF"/>
                </a:solidFill>
                <a:latin typeface="Bookman Old Style" panose="02050604050505020204" pitchFamily="18" charset="0"/>
              </a:rPr>
              <a:t>gastric</a:t>
            </a:r>
            <a:r>
              <a:rPr sz="2200" spc="-495" dirty="0">
                <a:solidFill>
                  <a:srgbClr val="0000FF"/>
                </a:solidFill>
                <a:latin typeface="Bookman Old Style" panose="02050604050505020204" pitchFamily="18" charset="0"/>
              </a:rPr>
              <a:t> </a:t>
            </a:r>
            <a:r>
              <a:rPr lang="en-IN" sz="2200" spc="-495" dirty="0">
                <a:solidFill>
                  <a:srgbClr val="0000FF"/>
                </a:solidFill>
                <a:latin typeface="Bookman Old Style" panose="02050604050505020204" pitchFamily="18" charset="0"/>
              </a:rPr>
              <a:t> </a:t>
            </a:r>
            <a:r>
              <a:rPr sz="2200" spc="-105" dirty="0">
                <a:solidFill>
                  <a:srgbClr val="0000FF"/>
                </a:solidFill>
                <a:latin typeface="Bookman Old Style" panose="02050604050505020204" pitchFamily="18" charset="0"/>
              </a:rPr>
              <a:t>retention</a:t>
            </a:r>
            <a:r>
              <a:rPr lang="en-US" sz="2200" spc="-105" dirty="0">
                <a:solidFill>
                  <a:srgbClr val="0000FF"/>
                </a:solidFill>
                <a:latin typeface="Bookman Old Style" panose="02050604050505020204" pitchFamily="18" charset="0"/>
              </a:rPr>
              <a:t> </a:t>
            </a:r>
            <a:r>
              <a:rPr sz="2200" spc="-125" dirty="0">
                <a:solidFill>
                  <a:srgbClr val="0000FF"/>
                </a:solidFill>
                <a:latin typeface="Bookman Old Style" panose="02050604050505020204" pitchFamily="18" charset="0"/>
              </a:rPr>
              <a:t>potential.</a:t>
            </a:r>
            <a:r>
              <a:rPr sz="2200" spc="-170" dirty="0">
                <a:solidFill>
                  <a:srgbClr val="0000FF"/>
                </a:solidFill>
                <a:latin typeface="Bookman Old Style" panose="02050604050505020204" pitchFamily="18" charset="0"/>
              </a:rPr>
              <a:t> </a:t>
            </a:r>
            <a:endParaRPr lang="en-US" sz="2200" spc="-170" dirty="0">
              <a:solidFill>
                <a:srgbClr val="0000FF"/>
              </a:solidFill>
              <a:latin typeface="Bookman Old Style" panose="02050604050505020204" pitchFamily="18" charset="0"/>
            </a:endParaRPr>
          </a:p>
          <a:p>
            <a:pPr marL="12700" marR="444500">
              <a:lnSpc>
                <a:spcPct val="150000"/>
              </a:lnSpc>
            </a:pPr>
            <a:r>
              <a:rPr sz="2200" spc="-125" dirty="0">
                <a:solidFill>
                  <a:srgbClr val="0000FF"/>
                </a:solidFill>
                <a:latin typeface="Bookman Old Style" panose="02050604050505020204" pitchFamily="18" charset="0"/>
              </a:rPr>
              <a:t>The</a:t>
            </a:r>
            <a:r>
              <a:rPr sz="2200" spc="-150" dirty="0">
                <a:solidFill>
                  <a:srgbClr val="0000FF"/>
                </a:solidFill>
                <a:latin typeface="Bookman Old Style" panose="02050604050505020204" pitchFamily="18" charset="0"/>
              </a:rPr>
              <a:t> </a:t>
            </a:r>
            <a:r>
              <a:rPr sz="2200" spc="-100" dirty="0">
                <a:solidFill>
                  <a:srgbClr val="0000FF"/>
                </a:solidFill>
                <a:latin typeface="Bookman Old Style" panose="02050604050505020204" pitchFamily="18" charset="0"/>
              </a:rPr>
              <a:t>tetrahedron</a:t>
            </a:r>
            <a:r>
              <a:rPr sz="2200" spc="-160" dirty="0">
                <a:solidFill>
                  <a:srgbClr val="0000FF"/>
                </a:solidFill>
                <a:latin typeface="Bookman Old Style" panose="02050604050505020204" pitchFamily="18" charset="0"/>
              </a:rPr>
              <a:t> </a:t>
            </a:r>
            <a:r>
              <a:rPr sz="2200" spc="-120" dirty="0">
                <a:solidFill>
                  <a:srgbClr val="0000FF"/>
                </a:solidFill>
                <a:latin typeface="Bookman Old Style" panose="02050604050505020204" pitchFamily="18" charset="0"/>
              </a:rPr>
              <a:t>(each</a:t>
            </a:r>
            <a:r>
              <a:rPr sz="2200" spc="-165" dirty="0">
                <a:solidFill>
                  <a:srgbClr val="0000FF"/>
                </a:solidFill>
                <a:latin typeface="Bookman Old Style" panose="02050604050505020204" pitchFamily="18" charset="0"/>
              </a:rPr>
              <a:t> </a:t>
            </a:r>
            <a:r>
              <a:rPr sz="2200" spc="-110" dirty="0">
                <a:solidFill>
                  <a:srgbClr val="0000FF"/>
                </a:solidFill>
                <a:latin typeface="Bookman Old Style" panose="02050604050505020204" pitchFamily="18" charset="0"/>
              </a:rPr>
              <a:t>leg</a:t>
            </a:r>
            <a:r>
              <a:rPr sz="2200" spc="-155" dirty="0">
                <a:solidFill>
                  <a:srgbClr val="0000FF"/>
                </a:solidFill>
                <a:latin typeface="Bookman Old Style" panose="02050604050505020204" pitchFamily="18" charset="0"/>
              </a:rPr>
              <a:t> </a:t>
            </a:r>
            <a:r>
              <a:rPr sz="2200" spc="-95" dirty="0">
                <a:solidFill>
                  <a:srgbClr val="0000FF"/>
                </a:solidFill>
                <a:latin typeface="Bookman Old Style" panose="02050604050505020204" pitchFamily="18" charset="0"/>
              </a:rPr>
              <a:t>2cm</a:t>
            </a:r>
            <a:r>
              <a:rPr sz="2200" spc="-150" dirty="0">
                <a:solidFill>
                  <a:srgbClr val="0000FF"/>
                </a:solidFill>
                <a:latin typeface="Bookman Old Style" panose="02050604050505020204" pitchFamily="18" charset="0"/>
              </a:rPr>
              <a:t> </a:t>
            </a:r>
            <a:r>
              <a:rPr sz="2200" spc="-90" dirty="0">
                <a:solidFill>
                  <a:srgbClr val="0000FF"/>
                </a:solidFill>
                <a:latin typeface="Bookman Old Style" panose="02050604050505020204" pitchFamily="18" charset="0"/>
              </a:rPr>
              <a:t>long)</a:t>
            </a:r>
            <a:r>
              <a:rPr sz="2200" spc="-170" dirty="0">
                <a:solidFill>
                  <a:srgbClr val="0000FF"/>
                </a:solidFill>
                <a:latin typeface="Bookman Old Style" panose="02050604050505020204" pitchFamily="18" charset="0"/>
              </a:rPr>
              <a:t> </a:t>
            </a:r>
            <a:r>
              <a:rPr sz="2200" spc="-75" dirty="0">
                <a:solidFill>
                  <a:srgbClr val="0000FF"/>
                </a:solidFill>
                <a:latin typeface="Bookman Old Style" panose="02050604050505020204" pitchFamily="18" charset="0"/>
              </a:rPr>
              <a:t>rings</a:t>
            </a:r>
            <a:r>
              <a:rPr sz="2200" spc="-160" dirty="0">
                <a:solidFill>
                  <a:srgbClr val="0000FF"/>
                </a:solidFill>
                <a:latin typeface="Bookman Old Style" panose="02050604050505020204" pitchFamily="18" charset="0"/>
              </a:rPr>
              <a:t> </a:t>
            </a:r>
            <a:r>
              <a:rPr sz="2200" spc="-125" dirty="0">
                <a:solidFill>
                  <a:srgbClr val="0000FF"/>
                </a:solidFill>
                <a:latin typeface="Bookman Old Style" panose="02050604050505020204" pitchFamily="18" charset="0"/>
              </a:rPr>
              <a:t>(3.6</a:t>
            </a:r>
            <a:r>
              <a:rPr sz="2200" spc="-170" dirty="0">
                <a:solidFill>
                  <a:srgbClr val="0000FF"/>
                </a:solidFill>
                <a:latin typeface="Bookman Old Style" panose="02050604050505020204" pitchFamily="18" charset="0"/>
              </a:rPr>
              <a:t> </a:t>
            </a:r>
            <a:r>
              <a:rPr sz="2200" spc="-120" dirty="0">
                <a:solidFill>
                  <a:srgbClr val="0000FF"/>
                </a:solidFill>
                <a:latin typeface="Bookman Old Style" panose="02050604050505020204" pitchFamily="18" charset="0"/>
              </a:rPr>
              <a:t>cm</a:t>
            </a:r>
            <a:r>
              <a:rPr sz="2200" spc="-150" dirty="0">
                <a:solidFill>
                  <a:srgbClr val="0000FF"/>
                </a:solidFill>
                <a:latin typeface="Bookman Old Style" panose="02050604050505020204" pitchFamily="18" charset="0"/>
              </a:rPr>
              <a:t> </a:t>
            </a:r>
            <a:r>
              <a:rPr sz="2200" spc="-90" dirty="0">
                <a:solidFill>
                  <a:srgbClr val="0000FF"/>
                </a:solidFill>
                <a:latin typeface="Bookman Old Style" panose="02050604050505020204" pitchFamily="18" charset="0"/>
              </a:rPr>
              <a:t>in  </a:t>
            </a:r>
            <a:r>
              <a:rPr sz="2200" spc="-114" dirty="0">
                <a:solidFill>
                  <a:srgbClr val="0000FF"/>
                </a:solidFill>
                <a:latin typeface="Bookman Old Style" panose="02050604050505020204" pitchFamily="18" charset="0"/>
              </a:rPr>
              <a:t>diameter) </a:t>
            </a:r>
            <a:r>
              <a:rPr sz="2200" spc="-120" dirty="0">
                <a:solidFill>
                  <a:srgbClr val="0000FF"/>
                </a:solidFill>
                <a:latin typeface="Bookman Old Style" panose="02050604050505020204" pitchFamily="18" charset="0"/>
              </a:rPr>
              <a:t>exhibited </a:t>
            </a:r>
            <a:r>
              <a:rPr sz="2200" spc="-105" dirty="0">
                <a:solidFill>
                  <a:srgbClr val="0000FF"/>
                </a:solidFill>
                <a:latin typeface="Bookman Old Style" panose="02050604050505020204" pitchFamily="18" charset="0"/>
              </a:rPr>
              <a:t>nearly </a:t>
            </a:r>
            <a:r>
              <a:rPr sz="2200" spc="30" dirty="0">
                <a:solidFill>
                  <a:srgbClr val="0000FF"/>
                </a:solidFill>
                <a:latin typeface="Bookman Old Style" panose="02050604050505020204" pitchFamily="18" charset="0"/>
              </a:rPr>
              <a:t>100%</a:t>
            </a:r>
            <a:r>
              <a:rPr sz="2200" spc="-505" dirty="0">
                <a:solidFill>
                  <a:srgbClr val="0000FF"/>
                </a:solidFill>
                <a:latin typeface="Bookman Old Style" panose="02050604050505020204" pitchFamily="18" charset="0"/>
              </a:rPr>
              <a:t> </a:t>
            </a:r>
            <a:r>
              <a:rPr sz="2200" spc="-105" dirty="0">
                <a:solidFill>
                  <a:srgbClr val="0000FF"/>
                </a:solidFill>
                <a:latin typeface="Bookman Old Style" panose="02050604050505020204" pitchFamily="18" charset="0"/>
              </a:rPr>
              <a:t>retention </a:t>
            </a:r>
            <a:r>
              <a:rPr sz="2200" spc="-135" dirty="0">
                <a:solidFill>
                  <a:srgbClr val="0000FF"/>
                </a:solidFill>
                <a:latin typeface="Bookman Old Style" panose="02050604050505020204" pitchFamily="18" charset="0"/>
              </a:rPr>
              <a:t>at </a:t>
            </a:r>
            <a:r>
              <a:rPr sz="2200" spc="-45" dirty="0">
                <a:solidFill>
                  <a:srgbClr val="0000FF"/>
                </a:solidFill>
                <a:latin typeface="Bookman Old Style" panose="02050604050505020204" pitchFamily="18" charset="0"/>
              </a:rPr>
              <a:t>24 </a:t>
            </a:r>
            <a:r>
              <a:rPr sz="2200" spc="-100" dirty="0">
                <a:solidFill>
                  <a:srgbClr val="0000FF"/>
                </a:solidFill>
                <a:latin typeface="Bookman Old Style" panose="02050604050505020204" pitchFamily="18" charset="0"/>
              </a:rPr>
              <a:t>hr12.</a:t>
            </a:r>
            <a:endParaRPr sz="2200" dirty="0">
              <a:solidFill>
                <a:srgbClr val="0000FF"/>
              </a:solidFill>
              <a:latin typeface="Bookman Old Style" panose="0205060405050502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09600" y="304800"/>
            <a:ext cx="10972800" cy="5987729"/>
          </a:xfrm>
          <a:prstGeom prst="rect">
            <a:avLst/>
          </a:prstGeom>
        </p:spPr>
        <p:txBody>
          <a:bodyPr vert="horz" wrap="square" lIns="0" tIns="147320" rIns="0" bIns="0" rtlCol="0">
            <a:spAutoFit/>
          </a:bodyPr>
          <a:lstStyle/>
          <a:p>
            <a:pPr marL="465455" indent="-453390">
              <a:lnSpc>
                <a:spcPct val="200000"/>
              </a:lnSpc>
              <a:spcBef>
                <a:spcPts val="1160"/>
              </a:spcBef>
              <a:buSzPct val="97500"/>
              <a:buFont typeface="Wingdings"/>
              <a:buChar char=""/>
              <a:tabLst>
                <a:tab pos="466090" algn="l"/>
              </a:tabLst>
            </a:pPr>
            <a:r>
              <a:rPr sz="2400" b="1" spc="-10" dirty="0">
                <a:solidFill>
                  <a:srgbClr val="C00000"/>
                </a:solidFill>
                <a:latin typeface="Bookman Old Style" panose="02050604050505020204" pitchFamily="18" charset="0"/>
                <a:cs typeface="Carlito"/>
              </a:rPr>
              <a:t>Viscosity </a:t>
            </a:r>
            <a:r>
              <a:rPr sz="2400" b="1" spc="-20" dirty="0">
                <a:solidFill>
                  <a:srgbClr val="C00000"/>
                </a:solidFill>
                <a:latin typeface="Bookman Old Style" panose="02050604050505020204" pitchFamily="18" charset="0"/>
                <a:cs typeface="Carlito"/>
              </a:rPr>
              <a:t>grade </a:t>
            </a:r>
            <a:r>
              <a:rPr sz="2400" b="1" spc="-5" dirty="0">
                <a:solidFill>
                  <a:srgbClr val="C00000"/>
                </a:solidFill>
                <a:latin typeface="Bookman Old Style" panose="02050604050505020204" pitchFamily="18" charset="0"/>
                <a:cs typeface="Carlito"/>
              </a:rPr>
              <a:t>of</a:t>
            </a:r>
            <a:r>
              <a:rPr sz="2400" b="1" spc="60" dirty="0">
                <a:solidFill>
                  <a:srgbClr val="C00000"/>
                </a:solidFill>
                <a:latin typeface="Bookman Old Style" panose="02050604050505020204" pitchFamily="18" charset="0"/>
                <a:cs typeface="Carlito"/>
              </a:rPr>
              <a:t> </a:t>
            </a:r>
            <a:r>
              <a:rPr sz="2400" b="1" spc="-5" dirty="0">
                <a:solidFill>
                  <a:srgbClr val="C00000"/>
                </a:solidFill>
                <a:latin typeface="Bookman Old Style" panose="02050604050505020204" pitchFamily="18" charset="0"/>
                <a:cs typeface="Carlito"/>
              </a:rPr>
              <a:t>polymer</a:t>
            </a:r>
            <a:endParaRPr sz="2400" dirty="0">
              <a:solidFill>
                <a:srgbClr val="C00000"/>
              </a:solidFill>
              <a:latin typeface="Bookman Old Style" panose="02050604050505020204" pitchFamily="18" charset="0"/>
              <a:cs typeface="Carlito"/>
            </a:endParaRPr>
          </a:p>
          <a:p>
            <a:pPr marL="355600" marR="5080" indent="-342900">
              <a:lnSpc>
                <a:spcPct val="200000"/>
              </a:lnSpc>
              <a:spcBef>
                <a:spcPts val="80"/>
              </a:spcBef>
              <a:buFont typeface="Wingdings" panose="05000000000000000000" pitchFamily="2" charset="2"/>
              <a:buChar char="ü"/>
            </a:pPr>
            <a:r>
              <a:rPr sz="2400" spc="-70" dirty="0">
                <a:latin typeface="Bookman Old Style" panose="02050604050505020204" pitchFamily="18" charset="0"/>
                <a:cs typeface="Trebuchet MS"/>
              </a:rPr>
              <a:t>Drug</a:t>
            </a:r>
            <a:r>
              <a:rPr sz="2400" spc="-204" dirty="0">
                <a:latin typeface="Bookman Old Style" panose="02050604050505020204" pitchFamily="18" charset="0"/>
                <a:cs typeface="Trebuchet MS"/>
              </a:rPr>
              <a:t> </a:t>
            </a:r>
            <a:r>
              <a:rPr sz="2400" spc="-135" dirty="0">
                <a:latin typeface="Bookman Old Style" panose="02050604050505020204" pitchFamily="18" charset="0"/>
                <a:cs typeface="Trebuchet MS"/>
              </a:rPr>
              <a:t>release</a:t>
            </a:r>
            <a:r>
              <a:rPr sz="2400" spc="-204" dirty="0">
                <a:latin typeface="Bookman Old Style" panose="02050604050505020204" pitchFamily="18" charset="0"/>
                <a:cs typeface="Trebuchet MS"/>
              </a:rPr>
              <a:t> </a:t>
            </a:r>
            <a:r>
              <a:rPr sz="2400" spc="-95" dirty="0">
                <a:latin typeface="Bookman Old Style" panose="02050604050505020204" pitchFamily="18" charset="0"/>
                <a:cs typeface="Trebuchet MS"/>
              </a:rPr>
              <a:t>and</a:t>
            </a:r>
            <a:r>
              <a:rPr sz="2400" spc="-200" dirty="0">
                <a:latin typeface="Bookman Old Style" panose="02050604050505020204" pitchFamily="18" charset="0"/>
                <a:cs typeface="Trebuchet MS"/>
              </a:rPr>
              <a:t> </a:t>
            </a:r>
            <a:r>
              <a:rPr sz="2400" spc="-135" dirty="0">
                <a:latin typeface="Bookman Old Style" panose="02050604050505020204" pitchFamily="18" charset="0"/>
                <a:cs typeface="Trebuchet MS"/>
              </a:rPr>
              <a:t>floating</a:t>
            </a:r>
            <a:r>
              <a:rPr sz="2400" spc="-215" dirty="0">
                <a:latin typeface="Bookman Old Style" panose="02050604050505020204" pitchFamily="18" charset="0"/>
                <a:cs typeface="Trebuchet MS"/>
              </a:rPr>
              <a:t> </a:t>
            </a:r>
            <a:r>
              <a:rPr sz="2400" spc="-120" dirty="0">
                <a:latin typeface="Bookman Old Style" panose="02050604050505020204" pitchFamily="18" charset="0"/>
                <a:cs typeface="Trebuchet MS"/>
              </a:rPr>
              <a:t>properties</a:t>
            </a:r>
            <a:r>
              <a:rPr sz="2400" spc="-175" dirty="0">
                <a:latin typeface="Bookman Old Style" panose="02050604050505020204" pitchFamily="18" charset="0"/>
                <a:cs typeface="Trebuchet MS"/>
              </a:rPr>
              <a:t> </a:t>
            </a:r>
            <a:r>
              <a:rPr sz="2400" spc="-110" dirty="0">
                <a:latin typeface="Bookman Old Style" panose="02050604050505020204" pitchFamily="18" charset="0"/>
                <a:cs typeface="Trebuchet MS"/>
              </a:rPr>
              <a:t>of</a:t>
            </a:r>
            <a:r>
              <a:rPr sz="2400" spc="-210" dirty="0">
                <a:latin typeface="Bookman Old Style" panose="02050604050505020204" pitchFamily="18" charset="0"/>
                <a:cs typeface="Trebuchet MS"/>
              </a:rPr>
              <a:t> </a:t>
            </a:r>
            <a:r>
              <a:rPr sz="2400" spc="-65" dirty="0">
                <a:latin typeface="Bookman Old Style" panose="02050604050505020204" pitchFamily="18" charset="0"/>
                <a:cs typeface="Trebuchet MS"/>
              </a:rPr>
              <a:t>FDDS</a:t>
            </a:r>
            <a:r>
              <a:rPr sz="2400" spc="-200" dirty="0">
                <a:latin typeface="Bookman Old Style" panose="02050604050505020204" pitchFamily="18" charset="0"/>
                <a:cs typeface="Trebuchet MS"/>
              </a:rPr>
              <a:t> </a:t>
            </a:r>
            <a:r>
              <a:rPr sz="2400" spc="-140" dirty="0">
                <a:latin typeface="Bookman Old Style" panose="02050604050505020204" pitchFamily="18" charset="0"/>
                <a:cs typeface="Trebuchet MS"/>
              </a:rPr>
              <a:t>are</a:t>
            </a:r>
            <a:r>
              <a:rPr sz="2400" spc="-215" dirty="0">
                <a:latin typeface="Bookman Old Style" panose="02050604050505020204" pitchFamily="18" charset="0"/>
                <a:cs typeface="Trebuchet MS"/>
              </a:rPr>
              <a:t> </a:t>
            </a:r>
            <a:r>
              <a:rPr sz="2400" spc="-145" dirty="0">
                <a:latin typeface="Bookman Old Style" panose="02050604050505020204" pitchFamily="18" charset="0"/>
                <a:cs typeface="Trebuchet MS"/>
              </a:rPr>
              <a:t>greatly</a:t>
            </a:r>
            <a:r>
              <a:rPr sz="2400" spc="-225" dirty="0">
                <a:latin typeface="Bookman Old Style" panose="02050604050505020204" pitchFamily="18" charset="0"/>
                <a:cs typeface="Trebuchet MS"/>
              </a:rPr>
              <a:t> </a:t>
            </a:r>
            <a:r>
              <a:rPr sz="2400" spc="-175" dirty="0">
                <a:latin typeface="Bookman Old Style" panose="02050604050505020204" pitchFamily="18" charset="0"/>
                <a:cs typeface="Trebuchet MS"/>
              </a:rPr>
              <a:t>affected</a:t>
            </a:r>
            <a:r>
              <a:rPr sz="2400" spc="-225" dirty="0">
                <a:latin typeface="Bookman Old Style" panose="02050604050505020204" pitchFamily="18" charset="0"/>
                <a:cs typeface="Trebuchet MS"/>
              </a:rPr>
              <a:t> </a:t>
            </a:r>
            <a:r>
              <a:rPr sz="2400" spc="-114" dirty="0">
                <a:latin typeface="Bookman Old Style" panose="02050604050505020204" pitchFamily="18" charset="0"/>
                <a:cs typeface="Trebuchet MS"/>
              </a:rPr>
              <a:t>by  </a:t>
            </a:r>
            <a:r>
              <a:rPr sz="2400" b="1" spc="-125" dirty="0">
                <a:solidFill>
                  <a:srgbClr val="0000FF"/>
                </a:solidFill>
                <a:latin typeface="Bookman Old Style" panose="02050604050505020204" pitchFamily="18" charset="0"/>
                <a:cs typeface="Trebuchet MS"/>
              </a:rPr>
              <a:t>viscosity </a:t>
            </a:r>
            <a:r>
              <a:rPr sz="2400" b="1" spc="-110" dirty="0">
                <a:solidFill>
                  <a:srgbClr val="0000FF"/>
                </a:solidFill>
                <a:latin typeface="Bookman Old Style" panose="02050604050505020204" pitchFamily="18" charset="0"/>
                <a:cs typeface="Trebuchet MS"/>
              </a:rPr>
              <a:t>of polymers </a:t>
            </a:r>
            <a:r>
              <a:rPr sz="2400" spc="-95" dirty="0">
                <a:latin typeface="Bookman Old Style" panose="02050604050505020204" pitchFamily="18" charset="0"/>
                <a:cs typeface="Trebuchet MS"/>
              </a:rPr>
              <a:t>and </a:t>
            </a:r>
            <a:r>
              <a:rPr sz="2400" spc="-135" dirty="0">
                <a:latin typeface="Bookman Old Style" panose="02050604050505020204" pitchFamily="18" charset="0"/>
                <a:cs typeface="Trebuchet MS"/>
              </a:rPr>
              <a:t>their </a:t>
            </a:r>
            <a:r>
              <a:rPr sz="2400" b="1" spc="-155" dirty="0">
                <a:solidFill>
                  <a:srgbClr val="0000FF"/>
                </a:solidFill>
                <a:latin typeface="Bookman Old Style" panose="02050604050505020204" pitchFamily="18" charset="0"/>
                <a:cs typeface="Trebuchet MS"/>
              </a:rPr>
              <a:t>interaction</a:t>
            </a:r>
            <a:r>
              <a:rPr sz="2400" spc="-155" dirty="0">
                <a:latin typeface="Bookman Old Style" panose="02050604050505020204" pitchFamily="18" charset="0"/>
                <a:cs typeface="Trebuchet MS"/>
              </a:rPr>
              <a:t>. </a:t>
            </a:r>
            <a:endParaRPr lang="en-US" sz="2400" spc="-155" dirty="0">
              <a:latin typeface="Bookman Old Style" panose="02050604050505020204" pitchFamily="18" charset="0"/>
              <a:cs typeface="Trebuchet MS"/>
            </a:endParaRPr>
          </a:p>
          <a:p>
            <a:pPr marL="355600" marR="5080" indent="-342900">
              <a:lnSpc>
                <a:spcPct val="200000"/>
              </a:lnSpc>
              <a:spcBef>
                <a:spcPts val="80"/>
              </a:spcBef>
              <a:buFont typeface="Wingdings" panose="05000000000000000000" pitchFamily="2" charset="2"/>
              <a:buChar char="ü"/>
            </a:pPr>
            <a:r>
              <a:rPr sz="2400" spc="-125" dirty="0">
                <a:latin typeface="Bookman Old Style" panose="02050604050505020204" pitchFamily="18" charset="0"/>
                <a:cs typeface="Trebuchet MS"/>
              </a:rPr>
              <a:t>Low viscosity </a:t>
            </a:r>
            <a:r>
              <a:rPr sz="2400" spc="-110" dirty="0">
                <a:latin typeface="Bookman Old Style" panose="02050604050505020204" pitchFamily="18" charset="0"/>
                <a:cs typeface="Trebuchet MS"/>
              </a:rPr>
              <a:t>polymers  </a:t>
            </a:r>
            <a:r>
              <a:rPr sz="2400" spc="-229" dirty="0">
                <a:latin typeface="Bookman Old Style" panose="02050604050505020204" pitchFamily="18" charset="0"/>
                <a:cs typeface="Trebuchet MS"/>
              </a:rPr>
              <a:t>(e.g., </a:t>
            </a:r>
            <a:r>
              <a:rPr sz="2400" spc="-5" dirty="0">
                <a:latin typeface="Bookman Old Style" panose="02050604050505020204" pitchFamily="18" charset="0"/>
                <a:cs typeface="Trebuchet MS"/>
              </a:rPr>
              <a:t>HPMC </a:t>
            </a:r>
            <a:r>
              <a:rPr sz="2400" spc="-80" dirty="0">
                <a:latin typeface="Bookman Old Style" panose="02050604050505020204" pitchFamily="18" charset="0"/>
                <a:cs typeface="Trebuchet MS"/>
              </a:rPr>
              <a:t>K100 </a:t>
            </a:r>
            <a:r>
              <a:rPr sz="2400" spc="-235" dirty="0">
                <a:latin typeface="Bookman Old Style" panose="02050604050505020204" pitchFamily="18" charset="0"/>
                <a:cs typeface="Trebuchet MS"/>
              </a:rPr>
              <a:t>LV) </a:t>
            </a:r>
            <a:r>
              <a:rPr sz="2400" spc="-135" dirty="0">
                <a:latin typeface="Bookman Old Style" panose="02050604050505020204" pitchFamily="18" charset="0"/>
                <a:cs typeface="Trebuchet MS"/>
              </a:rPr>
              <a:t>were </a:t>
            </a:r>
            <a:r>
              <a:rPr sz="2400" spc="-105" dirty="0">
                <a:latin typeface="Bookman Old Style" panose="02050604050505020204" pitchFamily="18" charset="0"/>
                <a:cs typeface="Trebuchet MS"/>
              </a:rPr>
              <a:t>found </a:t>
            </a:r>
            <a:r>
              <a:rPr sz="2400" spc="-120" dirty="0">
                <a:latin typeface="Bookman Old Style" panose="02050604050505020204" pitchFamily="18" charset="0"/>
                <a:cs typeface="Trebuchet MS"/>
              </a:rPr>
              <a:t>to be </a:t>
            </a:r>
            <a:r>
              <a:rPr sz="2400" spc="-105" dirty="0">
                <a:latin typeface="Bookman Old Style" panose="02050604050505020204" pitchFamily="18" charset="0"/>
                <a:cs typeface="Trebuchet MS"/>
              </a:rPr>
              <a:t>more </a:t>
            </a:r>
            <a:r>
              <a:rPr sz="2400" spc="-155" dirty="0">
                <a:latin typeface="Bookman Old Style" panose="02050604050505020204" pitchFamily="18" charset="0"/>
                <a:cs typeface="Trebuchet MS"/>
              </a:rPr>
              <a:t>beneficial </a:t>
            </a:r>
            <a:r>
              <a:rPr sz="2400" spc="-110" dirty="0">
                <a:latin typeface="Bookman Old Style" panose="02050604050505020204" pitchFamily="18" charset="0"/>
                <a:cs typeface="Trebuchet MS"/>
              </a:rPr>
              <a:t>than </a:t>
            </a:r>
            <a:r>
              <a:rPr sz="2400" spc="-100" dirty="0">
                <a:latin typeface="Bookman Old Style" panose="02050604050505020204" pitchFamily="18" charset="0"/>
                <a:cs typeface="Trebuchet MS"/>
              </a:rPr>
              <a:t>high  </a:t>
            </a:r>
            <a:r>
              <a:rPr sz="2400" spc="-120" dirty="0">
                <a:latin typeface="Bookman Old Style" panose="02050604050505020204" pitchFamily="18" charset="0"/>
                <a:cs typeface="Trebuchet MS"/>
              </a:rPr>
              <a:t>viscosity </a:t>
            </a:r>
            <a:r>
              <a:rPr sz="2400" spc="-110" dirty="0">
                <a:latin typeface="Bookman Old Style" panose="02050604050505020204" pitchFamily="18" charset="0"/>
                <a:cs typeface="Trebuchet MS"/>
              </a:rPr>
              <a:t>polymers </a:t>
            </a:r>
            <a:r>
              <a:rPr sz="2400" spc="-229" dirty="0">
                <a:latin typeface="Bookman Old Style" panose="02050604050505020204" pitchFamily="18" charset="0"/>
                <a:cs typeface="Trebuchet MS"/>
              </a:rPr>
              <a:t>(e.g., </a:t>
            </a:r>
            <a:r>
              <a:rPr sz="2400" dirty="0">
                <a:latin typeface="Bookman Old Style" panose="02050604050505020204" pitchFamily="18" charset="0"/>
                <a:cs typeface="Trebuchet MS"/>
              </a:rPr>
              <a:t>HPMC K4M) </a:t>
            </a:r>
            <a:r>
              <a:rPr sz="2400" spc="-110" dirty="0">
                <a:latin typeface="Bookman Old Style" panose="02050604050505020204" pitchFamily="18" charset="0"/>
                <a:cs typeface="Trebuchet MS"/>
              </a:rPr>
              <a:t>in </a:t>
            </a:r>
            <a:r>
              <a:rPr sz="2400" spc="-114" dirty="0">
                <a:latin typeface="Bookman Old Style" panose="02050604050505020204" pitchFamily="18" charset="0"/>
                <a:cs typeface="Trebuchet MS"/>
              </a:rPr>
              <a:t>improving </a:t>
            </a:r>
            <a:r>
              <a:rPr sz="2400" spc="-135" dirty="0">
                <a:latin typeface="Bookman Old Style" panose="02050604050505020204" pitchFamily="18" charset="0"/>
                <a:cs typeface="Trebuchet MS"/>
              </a:rPr>
              <a:t>floating  </a:t>
            </a:r>
            <a:r>
              <a:rPr sz="2400" spc="-140" dirty="0">
                <a:latin typeface="Bookman Old Style" panose="02050604050505020204" pitchFamily="18" charset="0"/>
                <a:cs typeface="Trebuchet MS"/>
              </a:rPr>
              <a:t>properties.</a:t>
            </a:r>
            <a:endParaRPr lang="en-US" sz="2400" spc="-140" dirty="0">
              <a:latin typeface="Bookman Old Style" panose="02050604050505020204" pitchFamily="18" charset="0"/>
              <a:cs typeface="Trebuchet MS"/>
            </a:endParaRPr>
          </a:p>
          <a:p>
            <a:pPr marL="355600" marR="5080" indent="-342900">
              <a:lnSpc>
                <a:spcPct val="200000"/>
              </a:lnSpc>
              <a:spcBef>
                <a:spcPts val="80"/>
              </a:spcBef>
              <a:buFont typeface="Wingdings" panose="05000000000000000000" pitchFamily="2" charset="2"/>
              <a:buChar char="ü"/>
            </a:pPr>
            <a:r>
              <a:rPr sz="2400" spc="-165" dirty="0">
                <a:latin typeface="Bookman Old Style" panose="02050604050505020204" pitchFamily="18" charset="0"/>
                <a:cs typeface="Trebuchet MS"/>
              </a:rPr>
              <a:t> </a:t>
            </a:r>
            <a:r>
              <a:rPr sz="2400" spc="-70" dirty="0">
                <a:latin typeface="Bookman Old Style" panose="02050604050505020204" pitchFamily="18" charset="0"/>
                <a:cs typeface="Trebuchet MS"/>
              </a:rPr>
              <a:t>In</a:t>
            </a:r>
            <a:r>
              <a:rPr sz="2400" spc="-195" dirty="0">
                <a:latin typeface="Bookman Old Style" panose="02050604050505020204" pitchFamily="18" charset="0"/>
                <a:cs typeface="Trebuchet MS"/>
              </a:rPr>
              <a:t> </a:t>
            </a:r>
            <a:r>
              <a:rPr sz="2400" spc="-140" dirty="0">
                <a:latin typeface="Bookman Old Style" panose="02050604050505020204" pitchFamily="18" charset="0"/>
                <a:cs typeface="Trebuchet MS"/>
              </a:rPr>
              <a:t>addition,</a:t>
            </a:r>
            <a:r>
              <a:rPr sz="2400" spc="-175" dirty="0">
                <a:latin typeface="Bookman Old Style" panose="02050604050505020204" pitchFamily="18" charset="0"/>
                <a:cs typeface="Trebuchet MS"/>
              </a:rPr>
              <a:t> </a:t>
            </a:r>
            <a:r>
              <a:rPr sz="2400" spc="-135" dirty="0">
                <a:latin typeface="Bookman Old Style" panose="02050604050505020204" pitchFamily="18" charset="0"/>
                <a:cs typeface="Trebuchet MS"/>
              </a:rPr>
              <a:t>a</a:t>
            </a:r>
            <a:r>
              <a:rPr sz="2400" spc="-215" dirty="0">
                <a:latin typeface="Bookman Old Style" panose="02050604050505020204" pitchFamily="18" charset="0"/>
                <a:cs typeface="Trebuchet MS"/>
              </a:rPr>
              <a:t> </a:t>
            </a:r>
            <a:r>
              <a:rPr sz="2400" spc="-135" dirty="0">
                <a:latin typeface="Bookman Old Style" panose="02050604050505020204" pitchFamily="18" charset="0"/>
                <a:cs typeface="Trebuchet MS"/>
              </a:rPr>
              <a:t>decrease</a:t>
            </a:r>
            <a:r>
              <a:rPr sz="2400" spc="-204" dirty="0">
                <a:latin typeface="Bookman Old Style" panose="02050604050505020204" pitchFamily="18" charset="0"/>
                <a:cs typeface="Trebuchet MS"/>
              </a:rPr>
              <a:t> </a:t>
            </a:r>
            <a:r>
              <a:rPr sz="2400" spc="-110" dirty="0">
                <a:latin typeface="Bookman Old Style" panose="02050604050505020204" pitchFamily="18" charset="0"/>
                <a:cs typeface="Trebuchet MS"/>
              </a:rPr>
              <a:t>in</a:t>
            </a:r>
            <a:r>
              <a:rPr sz="2400" spc="-200" dirty="0">
                <a:latin typeface="Bookman Old Style" panose="02050604050505020204" pitchFamily="18" charset="0"/>
                <a:cs typeface="Trebuchet MS"/>
              </a:rPr>
              <a:t> </a:t>
            </a:r>
            <a:r>
              <a:rPr sz="2400" spc="-125" dirty="0">
                <a:latin typeface="Bookman Old Style" panose="02050604050505020204" pitchFamily="18" charset="0"/>
                <a:cs typeface="Trebuchet MS"/>
              </a:rPr>
              <a:t>the</a:t>
            </a:r>
            <a:r>
              <a:rPr sz="2400" spc="-200" dirty="0">
                <a:latin typeface="Bookman Old Style" panose="02050604050505020204" pitchFamily="18" charset="0"/>
                <a:cs typeface="Trebuchet MS"/>
              </a:rPr>
              <a:t> </a:t>
            </a:r>
            <a:r>
              <a:rPr sz="2400" spc="-135" dirty="0">
                <a:latin typeface="Bookman Old Style" panose="02050604050505020204" pitchFamily="18" charset="0"/>
                <a:cs typeface="Trebuchet MS"/>
              </a:rPr>
              <a:t>release</a:t>
            </a:r>
            <a:r>
              <a:rPr sz="2400" spc="-204" dirty="0">
                <a:latin typeface="Bookman Old Style" panose="02050604050505020204" pitchFamily="18" charset="0"/>
                <a:cs typeface="Trebuchet MS"/>
              </a:rPr>
              <a:t> </a:t>
            </a:r>
            <a:r>
              <a:rPr sz="2400" spc="-170" dirty="0">
                <a:latin typeface="Bookman Old Style" panose="02050604050505020204" pitchFamily="18" charset="0"/>
                <a:cs typeface="Trebuchet MS"/>
              </a:rPr>
              <a:t>rate</a:t>
            </a:r>
            <a:r>
              <a:rPr sz="2400" spc="-204" dirty="0">
                <a:latin typeface="Bookman Old Style" panose="02050604050505020204" pitchFamily="18" charset="0"/>
                <a:cs typeface="Trebuchet MS"/>
              </a:rPr>
              <a:t> </a:t>
            </a:r>
            <a:r>
              <a:rPr sz="2400" spc="-100" dirty="0">
                <a:latin typeface="Bookman Old Style" panose="02050604050505020204" pitchFamily="18" charset="0"/>
                <a:cs typeface="Trebuchet MS"/>
              </a:rPr>
              <a:t>was</a:t>
            </a:r>
            <a:r>
              <a:rPr sz="2400" spc="-210" dirty="0">
                <a:latin typeface="Bookman Old Style" panose="02050604050505020204" pitchFamily="18" charset="0"/>
                <a:cs typeface="Trebuchet MS"/>
              </a:rPr>
              <a:t> </a:t>
            </a:r>
            <a:r>
              <a:rPr sz="2400" spc="-100" dirty="0">
                <a:latin typeface="Bookman Old Style" panose="02050604050505020204" pitchFamily="18" charset="0"/>
                <a:cs typeface="Trebuchet MS"/>
              </a:rPr>
              <a:t>observed  </a:t>
            </a:r>
            <a:r>
              <a:rPr sz="2400" spc="-120" dirty="0">
                <a:latin typeface="Bookman Old Style" panose="02050604050505020204" pitchFamily="18" charset="0"/>
                <a:cs typeface="Trebuchet MS"/>
              </a:rPr>
              <a:t>with </a:t>
            </a:r>
            <a:r>
              <a:rPr sz="2400" spc="-100" dirty="0">
                <a:latin typeface="Bookman Old Style" panose="02050604050505020204" pitchFamily="18" charset="0"/>
                <a:cs typeface="Trebuchet MS"/>
              </a:rPr>
              <a:t>an </a:t>
            </a:r>
            <a:r>
              <a:rPr sz="2400" spc="-130" dirty="0">
                <a:latin typeface="Bookman Old Style" panose="02050604050505020204" pitchFamily="18" charset="0"/>
                <a:cs typeface="Trebuchet MS"/>
              </a:rPr>
              <a:t>increase </a:t>
            </a:r>
            <a:r>
              <a:rPr sz="2400" spc="-110" dirty="0">
                <a:latin typeface="Bookman Old Style" panose="02050604050505020204" pitchFamily="18" charset="0"/>
                <a:cs typeface="Trebuchet MS"/>
              </a:rPr>
              <a:t>in </a:t>
            </a:r>
            <a:r>
              <a:rPr sz="2400" spc="-114" dirty="0">
                <a:latin typeface="Bookman Old Style" panose="02050604050505020204" pitchFamily="18" charset="0"/>
                <a:cs typeface="Trebuchet MS"/>
              </a:rPr>
              <a:t>polymer</a:t>
            </a:r>
            <a:r>
              <a:rPr sz="2400" spc="-570" dirty="0">
                <a:latin typeface="Bookman Old Style" panose="02050604050505020204" pitchFamily="18" charset="0"/>
                <a:cs typeface="Trebuchet MS"/>
              </a:rPr>
              <a:t> </a:t>
            </a:r>
            <a:r>
              <a:rPr sz="2400" spc="-160" dirty="0">
                <a:latin typeface="Bookman Old Style" panose="02050604050505020204" pitchFamily="18" charset="0"/>
                <a:cs typeface="Trebuchet MS"/>
              </a:rPr>
              <a:t>viscosity.</a:t>
            </a:r>
            <a:endParaRPr sz="2400" dirty="0">
              <a:latin typeface="Bookman Old Style" panose="02050604050505020204" pitchFamily="18" charset="0"/>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143680"/>
            <a:ext cx="7391400" cy="566822"/>
          </a:xfrm>
          <a:prstGeom prst="rect">
            <a:avLst/>
          </a:prstGeom>
        </p:spPr>
        <p:txBody>
          <a:bodyPr vert="horz" wrap="square" lIns="0" tIns="12700" rIns="0" bIns="0" rtlCol="0">
            <a:spAutoFit/>
          </a:bodyPr>
          <a:lstStyle/>
          <a:p>
            <a:pPr marL="12700">
              <a:lnSpc>
                <a:spcPct val="100000"/>
              </a:lnSpc>
              <a:spcBef>
                <a:spcPts val="100"/>
              </a:spcBef>
            </a:pPr>
            <a:r>
              <a:rPr sz="3600" b="1" u="sng" spc="-795" dirty="0">
                <a:solidFill>
                  <a:srgbClr val="0000FF"/>
                </a:solidFill>
                <a:latin typeface="Bookman Old Style" panose="02050604050505020204" pitchFamily="18" charset="0"/>
              </a:rPr>
              <a:t>I</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D</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I</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O</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S</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Y</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N</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C</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R</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A</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T</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I</a:t>
            </a:r>
            <a:r>
              <a:rPr lang="en-US" sz="3600" b="1" u="sng" spc="-795" dirty="0">
                <a:solidFill>
                  <a:srgbClr val="0000FF"/>
                </a:solidFill>
                <a:latin typeface="Bookman Old Style" panose="02050604050505020204" pitchFamily="18" charset="0"/>
              </a:rPr>
              <a:t> </a:t>
            </a:r>
            <a:r>
              <a:rPr sz="3600" b="1" u="sng" spc="-795" dirty="0">
                <a:solidFill>
                  <a:srgbClr val="0000FF"/>
                </a:solidFill>
                <a:latin typeface="Bookman Old Style" panose="02050604050505020204" pitchFamily="18" charset="0"/>
              </a:rPr>
              <a:t>C</a:t>
            </a:r>
            <a:r>
              <a:rPr sz="3600" b="1" u="sng" spc="-400" dirty="0">
                <a:solidFill>
                  <a:srgbClr val="0000FF"/>
                </a:solidFill>
                <a:latin typeface="Bookman Old Style" panose="02050604050505020204" pitchFamily="18" charset="0"/>
              </a:rPr>
              <a:t> </a:t>
            </a:r>
            <a:r>
              <a:rPr lang="en-US" sz="3600" b="1" u="sng" spc="-400" dirty="0">
                <a:solidFill>
                  <a:srgbClr val="0000FF"/>
                </a:solidFill>
                <a:latin typeface="Bookman Old Style" panose="02050604050505020204" pitchFamily="18" charset="0"/>
              </a:rPr>
              <a:t>   </a:t>
            </a:r>
            <a:r>
              <a:rPr sz="3600" b="1" u="sng" spc="-1030" dirty="0">
                <a:solidFill>
                  <a:srgbClr val="0000FF"/>
                </a:solidFill>
                <a:latin typeface="Bookman Old Style" panose="02050604050505020204" pitchFamily="18" charset="0"/>
              </a:rPr>
              <a:t>F</a:t>
            </a:r>
            <a:r>
              <a:rPr lang="en-US" sz="3600" b="1" u="sng" spc="-1030" dirty="0">
                <a:solidFill>
                  <a:srgbClr val="0000FF"/>
                </a:solidFill>
                <a:latin typeface="Bookman Old Style" panose="02050604050505020204" pitchFamily="18" charset="0"/>
              </a:rPr>
              <a:t>  </a:t>
            </a:r>
            <a:r>
              <a:rPr sz="3600" b="1" u="sng" spc="-1030" dirty="0">
                <a:solidFill>
                  <a:srgbClr val="0000FF"/>
                </a:solidFill>
                <a:latin typeface="Bookman Old Style" panose="02050604050505020204" pitchFamily="18" charset="0"/>
              </a:rPr>
              <a:t>A</a:t>
            </a:r>
            <a:r>
              <a:rPr lang="en-US" sz="3600" b="1" u="sng" spc="-1030" dirty="0">
                <a:solidFill>
                  <a:srgbClr val="0000FF"/>
                </a:solidFill>
                <a:latin typeface="Bookman Old Style" panose="02050604050505020204" pitchFamily="18" charset="0"/>
              </a:rPr>
              <a:t>    </a:t>
            </a:r>
            <a:r>
              <a:rPr sz="3600" b="1" u="sng" spc="-1030" dirty="0">
                <a:solidFill>
                  <a:srgbClr val="0000FF"/>
                </a:solidFill>
                <a:latin typeface="Bookman Old Style" panose="02050604050505020204" pitchFamily="18" charset="0"/>
              </a:rPr>
              <a:t>C</a:t>
            </a:r>
            <a:r>
              <a:rPr lang="en-US" sz="3600" b="1" u="sng" spc="-1030" dirty="0">
                <a:solidFill>
                  <a:srgbClr val="0000FF"/>
                </a:solidFill>
                <a:latin typeface="Bookman Old Style" panose="02050604050505020204" pitchFamily="18" charset="0"/>
              </a:rPr>
              <a:t>     </a:t>
            </a:r>
            <a:r>
              <a:rPr sz="3600" b="1" u="sng" spc="-1030" dirty="0">
                <a:solidFill>
                  <a:srgbClr val="0000FF"/>
                </a:solidFill>
                <a:latin typeface="Bookman Old Style" panose="02050604050505020204" pitchFamily="18" charset="0"/>
              </a:rPr>
              <a:t>T</a:t>
            </a:r>
            <a:r>
              <a:rPr lang="en-US" sz="3600" b="1" u="sng" spc="-1030" dirty="0">
                <a:solidFill>
                  <a:srgbClr val="0000FF"/>
                </a:solidFill>
                <a:latin typeface="Bookman Old Style" panose="02050604050505020204" pitchFamily="18" charset="0"/>
              </a:rPr>
              <a:t>   </a:t>
            </a:r>
            <a:r>
              <a:rPr sz="3600" b="1" u="sng" spc="-1030" dirty="0">
                <a:solidFill>
                  <a:srgbClr val="0000FF"/>
                </a:solidFill>
                <a:latin typeface="Bookman Old Style" panose="02050604050505020204" pitchFamily="18" charset="0"/>
              </a:rPr>
              <a:t>O</a:t>
            </a:r>
            <a:r>
              <a:rPr lang="en-US" sz="3600" b="1" u="sng" spc="-1030" dirty="0">
                <a:solidFill>
                  <a:srgbClr val="0000FF"/>
                </a:solidFill>
                <a:latin typeface="Bookman Old Style" panose="02050604050505020204" pitchFamily="18" charset="0"/>
              </a:rPr>
              <a:t>    </a:t>
            </a:r>
            <a:r>
              <a:rPr sz="3600" b="1" u="sng" spc="-1030" dirty="0">
                <a:solidFill>
                  <a:srgbClr val="0000FF"/>
                </a:solidFill>
                <a:latin typeface="Bookman Old Style" panose="02050604050505020204" pitchFamily="18" charset="0"/>
              </a:rPr>
              <a:t>R</a:t>
            </a:r>
            <a:r>
              <a:rPr lang="en-US" sz="3600" b="1" u="sng" spc="-1030" dirty="0">
                <a:solidFill>
                  <a:srgbClr val="0000FF"/>
                </a:solidFill>
                <a:latin typeface="Bookman Old Style" panose="02050604050505020204" pitchFamily="18" charset="0"/>
              </a:rPr>
              <a:t>     </a:t>
            </a:r>
            <a:r>
              <a:rPr sz="3600" b="1" u="sng" spc="-1030" dirty="0">
                <a:solidFill>
                  <a:srgbClr val="0000FF"/>
                </a:solidFill>
                <a:latin typeface="Bookman Old Style" panose="02050604050505020204" pitchFamily="18" charset="0"/>
              </a:rPr>
              <a:t>S</a:t>
            </a:r>
          </a:p>
        </p:txBody>
      </p:sp>
      <p:sp>
        <p:nvSpPr>
          <p:cNvPr id="3" name="object 3"/>
          <p:cNvSpPr txBox="1"/>
          <p:nvPr/>
        </p:nvSpPr>
        <p:spPr>
          <a:xfrm>
            <a:off x="457200" y="914400"/>
            <a:ext cx="11430000" cy="5476756"/>
          </a:xfrm>
          <a:prstGeom prst="rect">
            <a:avLst/>
          </a:prstGeom>
        </p:spPr>
        <p:txBody>
          <a:bodyPr vert="horz" wrap="square" lIns="0" tIns="12065" rIns="0" bIns="0" rtlCol="0">
            <a:spAutoFit/>
          </a:bodyPr>
          <a:lstStyle/>
          <a:p>
            <a:pPr marL="465455" indent="-453390">
              <a:lnSpc>
                <a:spcPct val="150000"/>
              </a:lnSpc>
              <a:spcBef>
                <a:spcPts val="95"/>
              </a:spcBef>
              <a:buSzPct val="97500"/>
              <a:buFont typeface="Wingdings"/>
              <a:buChar char=""/>
              <a:tabLst>
                <a:tab pos="466090" algn="l"/>
              </a:tabLst>
            </a:pPr>
            <a:r>
              <a:rPr sz="2400" b="1" spc="-5" dirty="0">
                <a:solidFill>
                  <a:srgbClr val="C00000"/>
                </a:solidFill>
                <a:latin typeface="Bookman Old Style" panose="02050604050505020204" pitchFamily="18" charset="0"/>
                <a:cs typeface="Carlito"/>
              </a:rPr>
              <a:t>Gender</a:t>
            </a:r>
            <a:endParaRPr sz="2400" dirty="0">
              <a:solidFill>
                <a:srgbClr val="C00000"/>
              </a:solidFill>
              <a:latin typeface="Bookman Old Style" panose="02050604050505020204" pitchFamily="18" charset="0"/>
              <a:cs typeface="Carlito"/>
            </a:endParaRPr>
          </a:p>
          <a:p>
            <a:pPr marL="12700" marR="913130" algn="just">
              <a:lnSpc>
                <a:spcPct val="150000"/>
              </a:lnSpc>
              <a:spcBef>
                <a:spcPts val="135"/>
              </a:spcBef>
            </a:pPr>
            <a:r>
              <a:rPr sz="2200" dirty="0">
                <a:latin typeface="Bookman Old Style" panose="02050604050505020204" pitchFamily="18" charset="0"/>
              </a:rPr>
              <a:t>Women have slower gastric emptying time than do men. Mean  ambulatory GRT in meals (3.4±0.4 hours) is less compared with</a:t>
            </a:r>
            <a:r>
              <a:rPr lang="en-US" sz="2200" dirty="0">
                <a:latin typeface="Bookman Old Style" panose="02050604050505020204" pitchFamily="18" charset="0"/>
              </a:rPr>
              <a:t> </a:t>
            </a:r>
            <a:r>
              <a:rPr sz="2200" dirty="0">
                <a:latin typeface="Bookman Old Style" panose="02050604050505020204" pitchFamily="18" charset="0"/>
              </a:rPr>
              <a:t>their age and race‐matched female counterparts (4.6±1.2 hours),</a:t>
            </a:r>
            <a:r>
              <a:rPr lang="en-US" sz="2200" dirty="0">
                <a:latin typeface="Bookman Old Style" panose="02050604050505020204" pitchFamily="18" charset="0"/>
              </a:rPr>
              <a:t> </a:t>
            </a:r>
            <a:r>
              <a:rPr sz="2200" dirty="0">
                <a:latin typeface="Bookman Old Style" panose="02050604050505020204" pitchFamily="18" charset="0"/>
              </a:rPr>
              <a:t>regardless of the weight, height and body surface.</a:t>
            </a:r>
            <a:endParaRPr lang="en-US" sz="2200" dirty="0">
              <a:latin typeface="Bookman Old Style" panose="02050604050505020204" pitchFamily="18" charset="0"/>
            </a:endParaRPr>
          </a:p>
          <a:p>
            <a:pPr marL="12700" marR="913130" algn="just">
              <a:lnSpc>
                <a:spcPct val="150000"/>
              </a:lnSpc>
              <a:spcBef>
                <a:spcPts val="135"/>
              </a:spcBef>
            </a:pPr>
            <a:endParaRPr sz="800" dirty="0">
              <a:latin typeface="Bookman Old Style" panose="02050604050505020204" pitchFamily="18" charset="0"/>
            </a:endParaRPr>
          </a:p>
          <a:p>
            <a:pPr marL="511175" indent="-499109">
              <a:lnSpc>
                <a:spcPct val="150000"/>
              </a:lnSpc>
              <a:buSzPct val="97727"/>
              <a:buFont typeface="Wingdings"/>
              <a:buChar char=""/>
              <a:tabLst>
                <a:tab pos="511809" algn="l"/>
              </a:tabLst>
            </a:pPr>
            <a:r>
              <a:rPr sz="2400" b="1" spc="-20" dirty="0">
                <a:solidFill>
                  <a:srgbClr val="C00000"/>
                </a:solidFill>
                <a:latin typeface="Bookman Old Style" panose="02050604050505020204" pitchFamily="18" charset="0"/>
                <a:cs typeface="Carlito"/>
              </a:rPr>
              <a:t>Age</a:t>
            </a:r>
            <a:endParaRPr sz="2400" dirty="0">
              <a:solidFill>
                <a:srgbClr val="C00000"/>
              </a:solidFill>
              <a:latin typeface="Bookman Old Style" panose="02050604050505020204" pitchFamily="18" charset="0"/>
              <a:cs typeface="Carlito"/>
            </a:endParaRPr>
          </a:p>
          <a:p>
            <a:pPr marL="12700" algn="just">
              <a:lnSpc>
                <a:spcPct val="150000"/>
              </a:lnSpc>
              <a:spcBef>
                <a:spcPts val="80"/>
              </a:spcBef>
            </a:pPr>
            <a:r>
              <a:rPr sz="2200" dirty="0">
                <a:latin typeface="Bookman Old Style" panose="02050604050505020204" pitchFamily="18" charset="0"/>
              </a:rPr>
              <a:t>Low gastric emptying time is observed in elderly than do in younger subjects.</a:t>
            </a:r>
          </a:p>
          <a:p>
            <a:pPr marL="12700" marR="705485" indent="74295" algn="just">
              <a:lnSpc>
                <a:spcPct val="150000"/>
              </a:lnSpc>
              <a:spcBef>
                <a:spcPts val="1000"/>
              </a:spcBef>
            </a:pPr>
            <a:r>
              <a:rPr sz="2200" dirty="0">
                <a:latin typeface="Bookman Old Style" panose="02050604050505020204" pitchFamily="18" charset="0"/>
              </a:rPr>
              <a:t>Intrasubject and intersubject variations also are observed in gastric and  intestinal transit</a:t>
            </a:r>
            <a:r>
              <a:rPr lang="en-US" sz="2200" dirty="0">
                <a:latin typeface="Bookman Old Style" panose="02050604050505020204" pitchFamily="18" charset="0"/>
              </a:rPr>
              <a:t> </a:t>
            </a:r>
            <a:r>
              <a:rPr sz="2200" dirty="0">
                <a:latin typeface="Bookman Old Style" panose="02050604050505020204" pitchFamily="18" charset="0"/>
              </a:rPr>
              <a:t>time. Elderly people, especially those over 70 years have a significantly  longer GRT.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28600" y="0"/>
            <a:ext cx="11582400" cy="6372642"/>
          </a:xfrm>
          <a:prstGeom prst="rect">
            <a:avLst/>
          </a:prstGeom>
        </p:spPr>
        <p:txBody>
          <a:bodyPr vert="horz" wrap="square" lIns="0" tIns="43180" rIns="0" bIns="0" rtlCol="0">
            <a:spAutoFit/>
          </a:bodyPr>
          <a:lstStyle/>
          <a:p>
            <a:pPr marL="465455" indent="-453390" algn="just">
              <a:lnSpc>
                <a:spcPct val="150000"/>
              </a:lnSpc>
              <a:spcBef>
                <a:spcPts val="340"/>
              </a:spcBef>
              <a:buSzPct val="97500"/>
              <a:buFont typeface="Wingdings"/>
              <a:buChar char=""/>
              <a:tabLst>
                <a:tab pos="466090" algn="l"/>
              </a:tabLst>
            </a:pPr>
            <a:r>
              <a:rPr sz="2400" b="1" spc="-30" dirty="0">
                <a:solidFill>
                  <a:srgbClr val="C00000"/>
                </a:solidFill>
                <a:latin typeface="Bookman Old Style" panose="02050604050505020204" pitchFamily="18" charset="0"/>
                <a:cs typeface="Carlito"/>
              </a:rPr>
              <a:t>Posture</a:t>
            </a:r>
            <a:endParaRPr sz="2400" dirty="0">
              <a:solidFill>
                <a:srgbClr val="C00000"/>
              </a:solidFill>
              <a:latin typeface="Bookman Old Style" panose="02050604050505020204" pitchFamily="18" charset="0"/>
              <a:cs typeface="Carlito"/>
            </a:endParaRPr>
          </a:p>
          <a:p>
            <a:pPr marL="251460" indent="-239395" algn="just">
              <a:lnSpc>
                <a:spcPct val="150000"/>
              </a:lnSpc>
              <a:spcBef>
                <a:spcPts val="150"/>
              </a:spcBef>
              <a:buAutoNum type="romanLcParenR"/>
              <a:tabLst>
                <a:tab pos="252095" algn="l"/>
              </a:tabLst>
            </a:pPr>
            <a:r>
              <a:rPr sz="2000" b="1" u="sng" dirty="0">
                <a:latin typeface="Bookman Old Style" panose="02050604050505020204" pitchFamily="18" charset="0"/>
              </a:rPr>
              <a:t>Upright position</a:t>
            </a:r>
          </a:p>
          <a:p>
            <a:pPr marL="12700" marR="363855" algn="just">
              <a:lnSpc>
                <a:spcPct val="150000"/>
              </a:lnSpc>
              <a:spcBef>
                <a:spcPts val="1005"/>
              </a:spcBef>
            </a:pPr>
            <a:r>
              <a:rPr sz="2000" dirty="0">
                <a:latin typeface="Bookman Old Style" panose="02050604050505020204" pitchFamily="18" charset="0"/>
              </a:rPr>
              <a:t>An upright position protects floating forms against postprandial emptying because the  floating form remains above the gastric</a:t>
            </a:r>
            <a:r>
              <a:rPr lang="en-US" sz="2000" dirty="0">
                <a:latin typeface="Bookman Old Style" panose="02050604050505020204" pitchFamily="18" charset="0"/>
              </a:rPr>
              <a:t>  </a:t>
            </a:r>
            <a:r>
              <a:rPr sz="2000" dirty="0">
                <a:latin typeface="Bookman Old Style" panose="02050604050505020204" pitchFamily="18" charset="0"/>
              </a:rPr>
              <a:t>contents irrespective of its size.</a:t>
            </a:r>
            <a:endParaRPr lang="en-US" sz="2000" dirty="0">
              <a:latin typeface="Bookman Old Style" panose="02050604050505020204" pitchFamily="18" charset="0"/>
            </a:endParaRPr>
          </a:p>
          <a:p>
            <a:pPr marL="12700" marR="363855" algn="just">
              <a:lnSpc>
                <a:spcPct val="150000"/>
              </a:lnSpc>
              <a:spcBef>
                <a:spcPts val="1005"/>
              </a:spcBef>
            </a:pPr>
            <a:endParaRPr sz="1600" dirty="0">
              <a:latin typeface="Bookman Old Style" panose="02050604050505020204" pitchFamily="18" charset="0"/>
            </a:endParaRPr>
          </a:p>
          <a:p>
            <a:pPr marL="380365" indent="-368300" algn="just">
              <a:lnSpc>
                <a:spcPct val="150000"/>
              </a:lnSpc>
              <a:buAutoNum type="romanLcParenR" startAt="2"/>
              <a:tabLst>
                <a:tab pos="381000" algn="l"/>
              </a:tabLst>
            </a:pPr>
            <a:r>
              <a:rPr sz="2000" b="1" u="sng" dirty="0">
                <a:latin typeface="Bookman Old Style" panose="02050604050505020204" pitchFamily="18" charset="0"/>
              </a:rPr>
              <a:t>Supine position</a:t>
            </a:r>
          </a:p>
          <a:p>
            <a:pPr marL="298450" marR="5080" indent="-285750" algn="just">
              <a:lnSpc>
                <a:spcPct val="150000"/>
              </a:lnSpc>
              <a:buFont typeface="Wingdings" panose="05000000000000000000" pitchFamily="2" charset="2"/>
              <a:buChar char="ü"/>
            </a:pPr>
            <a:r>
              <a:rPr lang="en-US" dirty="0">
                <a:solidFill>
                  <a:schemeClr val="tx1">
                    <a:lumMod val="95000"/>
                    <a:lumOff val="5000"/>
                  </a:schemeClr>
                </a:solidFill>
                <a:latin typeface="Bookman Old Style" panose="02050604050505020204" pitchFamily="18" charset="0"/>
              </a:rPr>
              <a:t>This position offers no reliable protection against early and erratic emptying. </a:t>
            </a:r>
          </a:p>
          <a:p>
            <a:pPr marL="298450" marR="5080" indent="-285750" algn="just">
              <a:lnSpc>
                <a:spcPct val="150000"/>
              </a:lnSpc>
              <a:buFont typeface="Wingdings" panose="05000000000000000000" pitchFamily="2" charset="2"/>
              <a:buChar char="ü"/>
            </a:pPr>
            <a:r>
              <a:rPr lang="en-US" dirty="0">
                <a:solidFill>
                  <a:schemeClr val="tx1">
                    <a:lumMod val="95000"/>
                    <a:lumOff val="5000"/>
                  </a:schemeClr>
                </a:solidFill>
                <a:latin typeface="Bookman Old Style" panose="02050604050505020204" pitchFamily="18" charset="0"/>
              </a:rPr>
              <a:t>In  supine subjects large dosage forms (both conventional and floating) experience  prolonged retention.</a:t>
            </a:r>
          </a:p>
          <a:p>
            <a:pPr marL="298450" marR="5080" indent="-285750" algn="just">
              <a:lnSpc>
                <a:spcPct val="150000"/>
              </a:lnSpc>
              <a:buFont typeface="Wingdings" panose="05000000000000000000" pitchFamily="2" charset="2"/>
              <a:buChar char="ü"/>
            </a:pPr>
            <a:r>
              <a:rPr lang="en-US" dirty="0">
                <a:solidFill>
                  <a:schemeClr val="tx1">
                    <a:lumMod val="95000"/>
                    <a:lumOff val="5000"/>
                  </a:schemeClr>
                </a:solidFill>
                <a:latin typeface="Bookman Old Style" panose="02050604050505020204" pitchFamily="18" charset="0"/>
              </a:rPr>
              <a:t>The gastric retention of floating forms appear to remain  buoyant anywhere between the lesser and greater curvature of the stomach. </a:t>
            </a:r>
          </a:p>
          <a:p>
            <a:pPr marL="298450" marR="5080" indent="-285750" algn="just">
              <a:lnSpc>
                <a:spcPct val="150000"/>
              </a:lnSpc>
              <a:buFont typeface="Wingdings" panose="05000000000000000000" pitchFamily="2" charset="2"/>
              <a:buChar char="ü"/>
            </a:pPr>
            <a:r>
              <a:rPr lang="en-US" dirty="0">
                <a:solidFill>
                  <a:schemeClr val="tx1">
                    <a:lumMod val="95000"/>
                    <a:lumOff val="5000"/>
                  </a:schemeClr>
                </a:solidFill>
                <a:latin typeface="Bookman Old Style" panose="02050604050505020204" pitchFamily="18" charset="0"/>
              </a:rPr>
              <a:t>On  moving distally, these units may be swept away by the peristaltic movements that  propel the gastric contents towards the pylorus, leading to significant reduction in  GRT compared with upright subjects.</a:t>
            </a:r>
          </a:p>
        </p:txBody>
      </p:sp>
      <p:pic>
        <p:nvPicPr>
          <p:cNvPr id="1026" name="Picture 2" descr="High Fowler's | Upright Position Dimensions &amp; Drawings | Dimensions.com">
            <a:extLst>
              <a:ext uri="{FF2B5EF4-FFF2-40B4-BE49-F238E27FC236}">
                <a16:creationId xmlns:a16="http://schemas.microsoft.com/office/drawing/2014/main" id="{17D0F58D-78E7-488B-82A1-A82397862D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30" t="8743" r="12903" b="17815"/>
          <a:stretch/>
        </p:blipFill>
        <p:spPr bwMode="auto">
          <a:xfrm>
            <a:off x="5715000" y="76200"/>
            <a:ext cx="25146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atomical Position: Definitions and Illustrations">
            <a:extLst>
              <a:ext uri="{FF2B5EF4-FFF2-40B4-BE49-F238E27FC236}">
                <a16:creationId xmlns:a16="http://schemas.microsoft.com/office/drawing/2014/main" id="{72A6BBFC-B61B-48C2-ADD4-67F1BB4C95F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487" b="20180"/>
          <a:stretch/>
        </p:blipFill>
        <p:spPr bwMode="auto">
          <a:xfrm>
            <a:off x="5715000" y="2362200"/>
            <a:ext cx="22860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09600" y="914400"/>
            <a:ext cx="10439400" cy="4264181"/>
          </a:xfrm>
          <a:prstGeom prst="rect">
            <a:avLst/>
          </a:prstGeom>
        </p:spPr>
        <p:txBody>
          <a:bodyPr vert="horz" wrap="square" lIns="0" tIns="167640" rIns="0" bIns="0" rtlCol="0">
            <a:spAutoFit/>
          </a:bodyPr>
          <a:lstStyle/>
          <a:p>
            <a:pPr marL="511175" indent="-499109" algn="just">
              <a:lnSpc>
                <a:spcPct val="150000"/>
              </a:lnSpc>
              <a:spcBef>
                <a:spcPts val="1320"/>
              </a:spcBef>
              <a:buSzPct val="97727"/>
              <a:buFont typeface="Wingdings"/>
              <a:buChar char=""/>
              <a:tabLst>
                <a:tab pos="511809" algn="l"/>
              </a:tabLst>
            </a:pPr>
            <a:r>
              <a:rPr sz="2000" b="1" u="sng" dirty="0">
                <a:solidFill>
                  <a:schemeClr val="tx1">
                    <a:lumMod val="95000"/>
                    <a:lumOff val="5000"/>
                  </a:schemeClr>
                </a:solidFill>
                <a:latin typeface="Bookman Old Style" panose="02050604050505020204" pitchFamily="18" charset="0"/>
              </a:rPr>
              <a:t>Concomitant intake of </a:t>
            </a:r>
            <a:r>
              <a:rPr lang="en-US" sz="2000" b="1" u="sng" dirty="0">
                <a:solidFill>
                  <a:schemeClr val="tx1">
                    <a:lumMod val="95000"/>
                    <a:lumOff val="5000"/>
                  </a:schemeClr>
                </a:solidFill>
                <a:latin typeface="Bookman Old Style" panose="02050604050505020204" pitchFamily="18" charset="0"/>
              </a:rPr>
              <a:t>  </a:t>
            </a:r>
            <a:r>
              <a:rPr sz="2000" b="1" u="sng" dirty="0">
                <a:solidFill>
                  <a:schemeClr val="tx1">
                    <a:lumMod val="95000"/>
                    <a:lumOff val="5000"/>
                  </a:schemeClr>
                </a:solidFill>
                <a:latin typeface="Bookman Old Style" panose="02050604050505020204" pitchFamily="18" charset="0"/>
              </a:rPr>
              <a:t>drugs</a:t>
            </a:r>
          </a:p>
          <a:p>
            <a:pPr marL="355600" marR="5080" indent="-342900" algn="just">
              <a:lnSpc>
                <a:spcPct val="200000"/>
              </a:lnSpc>
              <a:spcBef>
                <a:spcPts val="105"/>
              </a:spcBef>
              <a:buFont typeface="Wingdings" panose="05000000000000000000" pitchFamily="2" charset="2"/>
              <a:buChar char="ü"/>
            </a:pPr>
            <a:r>
              <a:rPr lang="en-US" sz="2000" dirty="0">
                <a:solidFill>
                  <a:schemeClr val="tx1">
                    <a:lumMod val="95000"/>
                    <a:lumOff val="5000"/>
                  </a:schemeClr>
                </a:solidFill>
                <a:latin typeface="Bookman Old Style" panose="02050604050505020204" pitchFamily="18" charset="0"/>
              </a:rPr>
              <a:t>    </a:t>
            </a:r>
            <a:r>
              <a:rPr sz="2000" dirty="0">
                <a:solidFill>
                  <a:schemeClr val="tx1">
                    <a:lumMod val="95000"/>
                    <a:lumOff val="5000"/>
                  </a:schemeClr>
                </a:solidFill>
                <a:latin typeface="Bookman Old Style" panose="02050604050505020204" pitchFamily="18" charset="0"/>
              </a:rPr>
              <a:t>Drugs such as prokinetic agents (e.g., metoclopramide and  cisapride), </a:t>
            </a:r>
            <a:endParaRPr lang="en-US" sz="2000" dirty="0">
              <a:solidFill>
                <a:schemeClr val="tx1">
                  <a:lumMod val="95000"/>
                  <a:lumOff val="5000"/>
                </a:schemeClr>
              </a:solidFill>
              <a:latin typeface="Bookman Old Style" panose="02050604050505020204" pitchFamily="18" charset="0"/>
            </a:endParaRPr>
          </a:p>
          <a:p>
            <a:pPr marL="355600" marR="5080" indent="-342900" algn="just">
              <a:lnSpc>
                <a:spcPct val="200000"/>
              </a:lnSpc>
              <a:spcBef>
                <a:spcPts val="105"/>
              </a:spcBef>
              <a:buFont typeface="Wingdings" panose="05000000000000000000" pitchFamily="2" charset="2"/>
              <a:buChar char="ü"/>
            </a:pPr>
            <a:r>
              <a:rPr lang="en-US" sz="2000" dirty="0">
                <a:solidFill>
                  <a:schemeClr val="tx1">
                    <a:lumMod val="95000"/>
                    <a:lumOff val="5000"/>
                  </a:schemeClr>
                </a:solidFill>
                <a:latin typeface="Bookman Old Style" panose="02050604050505020204" pitchFamily="18" charset="0"/>
              </a:rPr>
              <a:t>    A</a:t>
            </a:r>
            <a:r>
              <a:rPr sz="2000" dirty="0">
                <a:solidFill>
                  <a:schemeClr val="tx1">
                    <a:lumMod val="95000"/>
                    <a:lumOff val="5000"/>
                  </a:schemeClr>
                </a:solidFill>
                <a:latin typeface="Bookman Old Style" panose="02050604050505020204" pitchFamily="18" charset="0"/>
              </a:rPr>
              <a:t>nti Cholinergics (e.g., atropine or propantheline),  </a:t>
            </a:r>
            <a:endParaRPr lang="en-US" sz="2000" dirty="0">
              <a:solidFill>
                <a:schemeClr val="tx1">
                  <a:lumMod val="95000"/>
                  <a:lumOff val="5000"/>
                </a:schemeClr>
              </a:solidFill>
              <a:latin typeface="Bookman Old Style" panose="02050604050505020204" pitchFamily="18" charset="0"/>
            </a:endParaRPr>
          </a:p>
          <a:p>
            <a:pPr marL="355600" marR="5080" indent="-342900" algn="just">
              <a:lnSpc>
                <a:spcPct val="200000"/>
              </a:lnSpc>
              <a:spcBef>
                <a:spcPts val="105"/>
              </a:spcBef>
              <a:buFont typeface="Wingdings" panose="05000000000000000000" pitchFamily="2" charset="2"/>
              <a:buChar char="ü"/>
            </a:pPr>
            <a:r>
              <a:rPr lang="en-US" sz="2000" dirty="0">
                <a:solidFill>
                  <a:schemeClr val="tx1">
                    <a:lumMod val="95000"/>
                    <a:lumOff val="5000"/>
                  </a:schemeClr>
                </a:solidFill>
                <a:latin typeface="Bookman Old Style" panose="02050604050505020204" pitchFamily="18" charset="0"/>
              </a:rPr>
              <a:t>    O</a:t>
            </a:r>
            <a:r>
              <a:rPr sz="2000" dirty="0">
                <a:solidFill>
                  <a:schemeClr val="tx1">
                    <a:lumMod val="95000"/>
                    <a:lumOff val="5000"/>
                  </a:schemeClr>
                </a:solidFill>
                <a:latin typeface="Bookman Old Style" panose="02050604050505020204" pitchFamily="18" charset="0"/>
              </a:rPr>
              <a:t>piates (e.g., codeine) may affect the performance of FDDS. </a:t>
            </a:r>
            <a:endParaRPr lang="en-US" sz="2000" dirty="0">
              <a:solidFill>
                <a:schemeClr val="tx1">
                  <a:lumMod val="95000"/>
                  <a:lumOff val="5000"/>
                </a:schemeClr>
              </a:solidFill>
              <a:latin typeface="Bookman Old Style" panose="02050604050505020204" pitchFamily="18" charset="0"/>
            </a:endParaRPr>
          </a:p>
          <a:p>
            <a:pPr marL="355600" marR="5080" indent="-342900" algn="just">
              <a:lnSpc>
                <a:spcPct val="200000"/>
              </a:lnSpc>
              <a:spcBef>
                <a:spcPts val="105"/>
              </a:spcBef>
              <a:buFont typeface="Wingdings" panose="05000000000000000000" pitchFamily="2" charset="2"/>
              <a:buChar char="ü"/>
            </a:pPr>
            <a:r>
              <a:rPr lang="en-US" sz="2000" dirty="0">
                <a:solidFill>
                  <a:schemeClr val="tx1">
                    <a:lumMod val="95000"/>
                    <a:lumOff val="5000"/>
                  </a:schemeClr>
                </a:solidFill>
                <a:latin typeface="Bookman Old Style" panose="02050604050505020204" pitchFamily="18" charset="0"/>
              </a:rPr>
              <a:t>    </a:t>
            </a:r>
            <a:r>
              <a:rPr sz="2000" dirty="0">
                <a:solidFill>
                  <a:schemeClr val="tx1">
                    <a:lumMod val="95000"/>
                    <a:lumOff val="5000"/>
                  </a:schemeClr>
                </a:solidFill>
                <a:latin typeface="Bookman Old Style" panose="02050604050505020204" pitchFamily="18" charset="0"/>
              </a:rPr>
              <a:t>The co  administration of GI‐motility decreasing drugs can increase gastric  </a:t>
            </a:r>
            <a:r>
              <a:rPr lang="en-US" sz="2000" dirty="0">
                <a:solidFill>
                  <a:schemeClr val="tx1">
                    <a:lumMod val="95000"/>
                    <a:lumOff val="5000"/>
                  </a:schemeClr>
                </a:solidFill>
                <a:latin typeface="Bookman Old Style" panose="02050604050505020204" pitchFamily="18" charset="0"/>
              </a:rPr>
              <a:t>    </a:t>
            </a:r>
          </a:p>
          <a:p>
            <a:pPr marL="12700" marR="5080" algn="just">
              <a:lnSpc>
                <a:spcPct val="200000"/>
              </a:lnSpc>
              <a:spcBef>
                <a:spcPts val="105"/>
              </a:spcBef>
            </a:pPr>
            <a:r>
              <a:rPr lang="en-US" sz="2000" dirty="0">
                <a:solidFill>
                  <a:schemeClr val="tx1">
                    <a:lumMod val="95000"/>
                    <a:lumOff val="5000"/>
                  </a:schemeClr>
                </a:solidFill>
                <a:latin typeface="Bookman Old Style" panose="02050604050505020204" pitchFamily="18" charset="0"/>
              </a:rPr>
              <a:t>         </a:t>
            </a:r>
            <a:r>
              <a:rPr sz="2000" dirty="0">
                <a:solidFill>
                  <a:schemeClr val="tx1">
                    <a:lumMod val="95000"/>
                    <a:lumOff val="5000"/>
                  </a:schemeClr>
                </a:solidFill>
                <a:latin typeface="Bookman Old Style" panose="02050604050505020204" pitchFamily="18" charset="0"/>
              </a:rPr>
              <a:t>emptying time.</a:t>
            </a:r>
            <a:endParaRPr lang="en-US" sz="2000" dirty="0">
              <a:solidFill>
                <a:schemeClr val="tx1">
                  <a:lumMod val="95000"/>
                  <a:lumOff val="5000"/>
                </a:schemeClr>
              </a:solidFill>
              <a:latin typeface="Bookman Old Style" panose="02050604050505020204" pitchFamily="18" charset="0"/>
            </a:endParaRPr>
          </a:p>
          <a:p>
            <a:pPr marL="12700" marR="5080" algn="just">
              <a:lnSpc>
                <a:spcPct val="150000"/>
              </a:lnSpc>
              <a:spcBef>
                <a:spcPts val="105"/>
              </a:spcBef>
            </a:pPr>
            <a:endParaRPr sz="2400" dirty="0">
              <a:solidFill>
                <a:schemeClr val="tx1">
                  <a:lumMod val="95000"/>
                  <a:lumOff val="5000"/>
                </a:schemeClr>
              </a:solidFill>
              <a:latin typeface="Bookman Old Style" panose="0205060405050502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89419" y="1908048"/>
            <a:ext cx="876935" cy="4408170"/>
          </a:xfrm>
          <a:custGeom>
            <a:avLst/>
            <a:gdLst/>
            <a:ahLst/>
            <a:cxnLst/>
            <a:rect l="l" t="t" r="r" b="b"/>
            <a:pathLst>
              <a:path w="876934" h="4408170">
                <a:moveTo>
                  <a:pt x="163068" y="0"/>
                </a:moveTo>
                <a:lnTo>
                  <a:pt x="163068" y="4407598"/>
                </a:lnTo>
                <a:lnTo>
                  <a:pt x="841628" y="4407598"/>
                </a:lnTo>
              </a:path>
              <a:path w="876934" h="4408170">
                <a:moveTo>
                  <a:pt x="163068" y="0"/>
                </a:moveTo>
                <a:lnTo>
                  <a:pt x="163068" y="3138424"/>
                </a:lnTo>
                <a:lnTo>
                  <a:pt x="876426" y="3138424"/>
                </a:lnTo>
              </a:path>
              <a:path w="876934" h="4408170">
                <a:moveTo>
                  <a:pt x="163068" y="0"/>
                </a:moveTo>
                <a:lnTo>
                  <a:pt x="163068" y="1761363"/>
                </a:lnTo>
                <a:lnTo>
                  <a:pt x="848995" y="1761363"/>
                </a:lnTo>
              </a:path>
              <a:path w="876934" h="4408170">
                <a:moveTo>
                  <a:pt x="163195" y="0"/>
                </a:moveTo>
                <a:lnTo>
                  <a:pt x="163195" y="2941701"/>
                </a:lnTo>
                <a:lnTo>
                  <a:pt x="89915" y="2941701"/>
                </a:lnTo>
              </a:path>
              <a:path w="876934" h="4408170">
                <a:moveTo>
                  <a:pt x="163322" y="0"/>
                </a:moveTo>
                <a:lnTo>
                  <a:pt x="163322" y="1284224"/>
                </a:lnTo>
                <a:lnTo>
                  <a:pt x="0" y="1284224"/>
                </a:lnTo>
              </a:path>
            </a:pathLst>
          </a:custGeom>
          <a:ln w="12192">
            <a:solidFill>
              <a:srgbClr val="000000"/>
            </a:solidFill>
          </a:ln>
        </p:spPr>
        <p:txBody>
          <a:bodyPr wrap="square" lIns="0" tIns="0" rIns="0" bIns="0" rtlCol="0"/>
          <a:lstStyle/>
          <a:p>
            <a:endParaRPr/>
          </a:p>
        </p:txBody>
      </p:sp>
      <p:sp>
        <p:nvSpPr>
          <p:cNvPr id="3" name="object 3"/>
          <p:cNvSpPr/>
          <p:nvPr/>
        </p:nvSpPr>
        <p:spPr>
          <a:xfrm>
            <a:off x="5420867" y="726948"/>
            <a:ext cx="2726055" cy="139700"/>
          </a:xfrm>
          <a:custGeom>
            <a:avLst/>
            <a:gdLst/>
            <a:ahLst/>
            <a:cxnLst/>
            <a:rect l="l" t="t" r="r" b="b"/>
            <a:pathLst>
              <a:path w="2726054" h="139700">
                <a:moveTo>
                  <a:pt x="0" y="0"/>
                </a:moveTo>
                <a:lnTo>
                  <a:pt x="0" y="46609"/>
                </a:lnTo>
                <a:lnTo>
                  <a:pt x="2725928" y="46609"/>
                </a:lnTo>
                <a:lnTo>
                  <a:pt x="2725928" y="139446"/>
                </a:lnTo>
              </a:path>
            </a:pathLst>
          </a:custGeom>
          <a:ln w="12192">
            <a:solidFill>
              <a:srgbClr val="000000"/>
            </a:solidFill>
          </a:ln>
        </p:spPr>
        <p:txBody>
          <a:bodyPr wrap="square" lIns="0" tIns="0" rIns="0" bIns="0" rtlCol="0"/>
          <a:lstStyle/>
          <a:p>
            <a:endParaRPr/>
          </a:p>
        </p:txBody>
      </p:sp>
      <p:sp>
        <p:nvSpPr>
          <p:cNvPr id="4" name="object 4"/>
          <p:cNvSpPr/>
          <p:nvPr/>
        </p:nvSpPr>
        <p:spPr>
          <a:xfrm>
            <a:off x="1097280" y="2098548"/>
            <a:ext cx="675640" cy="2767965"/>
          </a:xfrm>
          <a:custGeom>
            <a:avLst/>
            <a:gdLst/>
            <a:ahLst/>
            <a:cxnLst/>
            <a:rect l="l" t="t" r="r" b="b"/>
            <a:pathLst>
              <a:path w="675639" h="2767965">
                <a:moveTo>
                  <a:pt x="0" y="0"/>
                </a:moveTo>
                <a:lnTo>
                  <a:pt x="0" y="2767584"/>
                </a:lnTo>
                <a:lnTo>
                  <a:pt x="477011" y="2767584"/>
                </a:lnTo>
              </a:path>
              <a:path w="675639" h="2767965">
                <a:moveTo>
                  <a:pt x="0" y="0"/>
                </a:moveTo>
                <a:lnTo>
                  <a:pt x="0" y="1070482"/>
                </a:lnTo>
                <a:lnTo>
                  <a:pt x="675513" y="1070482"/>
                </a:lnTo>
              </a:path>
            </a:pathLst>
          </a:custGeom>
          <a:ln w="12192">
            <a:solidFill>
              <a:srgbClr val="000000"/>
            </a:solidFill>
          </a:ln>
        </p:spPr>
        <p:txBody>
          <a:bodyPr wrap="square" lIns="0" tIns="0" rIns="0" bIns="0" rtlCol="0"/>
          <a:lstStyle/>
          <a:p>
            <a:endParaRPr/>
          </a:p>
        </p:txBody>
      </p:sp>
      <p:grpSp>
        <p:nvGrpSpPr>
          <p:cNvPr id="5" name="object 5"/>
          <p:cNvGrpSpPr/>
          <p:nvPr/>
        </p:nvGrpSpPr>
        <p:grpSpPr>
          <a:xfrm>
            <a:off x="2124201" y="0"/>
            <a:ext cx="5785485" cy="1233170"/>
            <a:chOff x="2124201" y="0"/>
            <a:chExt cx="5785485" cy="1233170"/>
          </a:xfrm>
        </p:grpSpPr>
        <p:sp>
          <p:nvSpPr>
            <p:cNvPr id="6" name="object 6"/>
            <p:cNvSpPr/>
            <p:nvPr/>
          </p:nvSpPr>
          <p:spPr>
            <a:xfrm>
              <a:off x="2130551" y="726948"/>
              <a:ext cx="3290570" cy="139700"/>
            </a:xfrm>
            <a:custGeom>
              <a:avLst/>
              <a:gdLst/>
              <a:ahLst/>
              <a:cxnLst/>
              <a:rect l="l" t="t" r="r" b="b"/>
              <a:pathLst>
                <a:path w="3290570" h="139700">
                  <a:moveTo>
                    <a:pt x="3290062" y="0"/>
                  </a:moveTo>
                  <a:lnTo>
                    <a:pt x="3290062" y="46609"/>
                  </a:lnTo>
                  <a:lnTo>
                    <a:pt x="0" y="46609"/>
                  </a:lnTo>
                  <a:lnTo>
                    <a:pt x="0" y="139446"/>
                  </a:lnTo>
                </a:path>
              </a:pathLst>
            </a:custGeom>
            <a:ln w="12192">
              <a:solidFill>
                <a:srgbClr val="000000"/>
              </a:solidFill>
            </a:ln>
          </p:spPr>
          <p:txBody>
            <a:bodyPr wrap="square" lIns="0" tIns="0" rIns="0" bIns="0" rtlCol="0"/>
            <a:lstStyle/>
            <a:p>
              <a:endParaRPr/>
            </a:p>
          </p:txBody>
        </p:sp>
        <p:sp>
          <p:nvSpPr>
            <p:cNvPr id="7" name="object 7"/>
            <p:cNvSpPr/>
            <p:nvPr/>
          </p:nvSpPr>
          <p:spPr>
            <a:xfrm>
              <a:off x="2932175" y="245363"/>
              <a:ext cx="4977383" cy="559307"/>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162299" y="0"/>
              <a:ext cx="4517136" cy="123291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991611" y="284988"/>
              <a:ext cx="4858512" cy="44195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xfrm>
            <a:off x="3550411" y="90373"/>
            <a:ext cx="3742690" cy="321242"/>
          </a:xfrm>
          <a:prstGeom prst="rect">
            <a:avLst/>
          </a:prstGeom>
        </p:spPr>
        <p:txBody>
          <a:bodyPr vert="horz" wrap="square" lIns="0" tIns="13335" rIns="0" bIns="0" rtlCol="0">
            <a:spAutoFit/>
          </a:bodyPr>
          <a:lstStyle/>
          <a:p>
            <a:pPr marL="12700">
              <a:lnSpc>
                <a:spcPct val="100000"/>
              </a:lnSpc>
              <a:spcBef>
                <a:spcPts val="105"/>
              </a:spcBef>
            </a:pPr>
            <a:r>
              <a:rPr sz="2000" b="1" spc="-30" dirty="0">
                <a:solidFill>
                  <a:srgbClr val="000000"/>
                </a:solidFill>
                <a:latin typeface="Bookman Old Style" panose="02050604050505020204" pitchFamily="18" charset="0"/>
                <a:cs typeface="Carlito"/>
              </a:rPr>
              <a:t>CLASSIFICATION</a:t>
            </a:r>
            <a:endParaRPr sz="2000" dirty="0">
              <a:latin typeface="Bookman Old Style" panose="02050604050505020204" pitchFamily="18" charset="0"/>
              <a:cs typeface="Carlito"/>
            </a:endParaRPr>
          </a:p>
        </p:txBody>
      </p:sp>
      <p:grpSp>
        <p:nvGrpSpPr>
          <p:cNvPr id="11" name="object 11"/>
          <p:cNvGrpSpPr/>
          <p:nvPr/>
        </p:nvGrpSpPr>
        <p:grpSpPr>
          <a:xfrm>
            <a:off x="726948" y="705612"/>
            <a:ext cx="2891155" cy="1659889"/>
            <a:chOff x="726948" y="705612"/>
            <a:chExt cx="2891155" cy="1659889"/>
          </a:xfrm>
        </p:grpSpPr>
        <p:sp>
          <p:nvSpPr>
            <p:cNvPr id="12" name="object 12"/>
            <p:cNvSpPr/>
            <p:nvPr/>
          </p:nvSpPr>
          <p:spPr>
            <a:xfrm>
              <a:off x="778764" y="827532"/>
              <a:ext cx="2705100" cy="1348739"/>
            </a:xfrm>
            <a:prstGeom prst="rect">
              <a:avLst/>
            </a:prstGeom>
            <a:blipFill>
              <a:blip r:embed="rId5" cstate="print"/>
              <a:stretch>
                <a:fillRect/>
              </a:stretch>
            </a:blipFill>
          </p:spPr>
          <p:txBody>
            <a:bodyPr wrap="square" lIns="0" tIns="0" rIns="0" bIns="0" rtlCol="0"/>
            <a:lstStyle/>
            <a:p>
              <a:endParaRPr>
                <a:latin typeface="Bookman Old Style" panose="02050604050505020204" pitchFamily="18" charset="0"/>
              </a:endParaRPr>
            </a:p>
          </p:txBody>
        </p:sp>
        <p:sp>
          <p:nvSpPr>
            <p:cNvPr id="13" name="object 13"/>
            <p:cNvSpPr/>
            <p:nvPr/>
          </p:nvSpPr>
          <p:spPr>
            <a:xfrm>
              <a:off x="726948" y="705612"/>
              <a:ext cx="2891028" cy="1659636"/>
            </a:xfrm>
            <a:prstGeom prst="rect">
              <a:avLst/>
            </a:prstGeom>
            <a:blipFill>
              <a:blip r:embed="rId6" cstate="print"/>
              <a:stretch>
                <a:fillRect/>
              </a:stretch>
            </a:blipFill>
          </p:spPr>
          <p:txBody>
            <a:bodyPr wrap="square" lIns="0" tIns="0" rIns="0" bIns="0" rtlCol="0"/>
            <a:lstStyle/>
            <a:p>
              <a:endParaRPr>
                <a:latin typeface="Bookman Old Style" panose="02050604050505020204" pitchFamily="18" charset="0"/>
              </a:endParaRPr>
            </a:p>
          </p:txBody>
        </p:sp>
        <p:sp>
          <p:nvSpPr>
            <p:cNvPr id="14" name="object 14"/>
            <p:cNvSpPr/>
            <p:nvPr/>
          </p:nvSpPr>
          <p:spPr>
            <a:xfrm>
              <a:off x="838200" y="867156"/>
              <a:ext cx="2586228" cy="1231391"/>
            </a:xfrm>
            <a:prstGeom prst="rect">
              <a:avLst/>
            </a:prstGeom>
            <a:blipFill>
              <a:blip r:embed="rId7" cstate="print"/>
              <a:stretch>
                <a:fillRect/>
              </a:stretch>
            </a:blipFill>
          </p:spPr>
          <p:txBody>
            <a:bodyPr wrap="square" lIns="0" tIns="0" rIns="0" bIns="0" rtlCol="0"/>
            <a:lstStyle/>
            <a:p>
              <a:endParaRPr>
                <a:latin typeface="Bookman Old Style" panose="02050604050505020204" pitchFamily="18" charset="0"/>
              </a:endParaRPr>
            </a:p>
          </p:txBody>
        </p:sp>
      </p:grpSp>
      <p:sp>
        <p:nvSpPr>
          <p:cNvPr id="15" name="object 15"/>
          <p:cNvSpPr txBox="1"/>
          <p:nvPr/>
        </p:nvSpPr>
        <p:spPr>
          <a:xfrm>
            <a:off x="991311" y="824560"/>
            <a:ext cx="2279650" cy="1232535"/>
          </a:xfrm>
          <a:prstGeom prst="rect">
            <a:avLst/>
          </a:prstGeom>
        </p:spPr>
        <p:txBody>
          <a:bodyPr vert="horz" wrap="square" lIns="0" tIns="48260" rIns="0" bIns="0" rtlCol="0">
            <a:spAutoFit/>
          </a:bodyPr>
          <a:lstStyle/>
          <a:p>
            <a:pPr marL="12065" marR="5080" indent="-1270" algn="ctr">
              <a:lnSpc>
                <a:spcPct val="91500"/>
              </a:lnSpc>
              <a:spcBef>
                <a:spcPts val="380"/>
              </a:spcBef>
            </a:pPr>
            <a:r>
              <a:rPr sz="2800" b="1" spc="-10" dirty="0">
                <a:solidFill>
                  <a:srgbClr val="C55A11"/>
                </a:solidFill>
                <a:latin typeface="Carlito"/>
                <a:cs typeface="Carlito"/>
              </a:rPr>
              <a:t>Single </a:t>
            </a:r>
            <a:r>
              <a:rPr sz="2800" b="1" spc="-5" dirty="0">
                <a:solidFill>
                  <a:srgbClr val="C55A11"/>
                </a:solidFill>
                <a:latin typeface="Carlito"/>
                <a:cs typeface="Carlito"/>
              </a:rPr>
              <a:t>unit  </a:t>
            </a:r>
            <a:r>
              <a:rPr sz="2800" b="1" spc="-10" dirty="0">
                <a:solidFill>
                  <a:srgbClr val="C55A11"/>
                </a:solidFill>
                <a:latin typeface="Carlito"/>
                <a:cs typeface="Carlito"/>
              </a:rPr>
              <a:t>floating</a:t>
            </a:r>
            <a:r>
              <a:rPr sz="2800" b="1" spc="-65" dirty="0">
                <a:solidFill>
                  <a:srgbClr val="C55A11"/>
                </a:solidFill>
                <a:latin typeface="Carlito"/>
                <a:cs typeface="Carlito"/>
              </a:rPr>
              <a:t> </a:t>
            </a:r>
            <a:r>
              <a:rPr sz="2800" b="1" spc="-10" dirty="0">
                <a:solidFill>
                  <a:srgbClr val="C55A11"/>
                </a:solidFill>
                <a:latin typeface="Carlito"/>
                <a:cs typeface="Carlito"/>
              </a:rPr>
              <a:t>dosage  </a:t>
            </a:r>
            <a:r>
              <a:rPr sz="2800" b="1" spc="-25" dirty="0">
                <a:solidFill>
                  <a:srgbClr val="C55A11"/>
                </a:solidFill>
                <a:latin typeface="Carlito"/>
                <a:cs typeface="Carlito"/>
              </a:rPr>
              <a:t>systems</a:t>
            </a:r>
            <a:endParaRPr sz="2800" dirty="0">
              <a:latin typeface="Carlito"/>
              <a:cs typeface="Carlito"/>
            </a:endParaRPr>
          </a:p>
        </p:txBody>
      </p:sp>
      <p:grpSp>
        <p:nvGrpSpPr>
          <p:cNvPr id="16" name="object 16"/>
          <p:cNvGrpSpPr/>
          <p:nvPr/>
        </p:nvGrpSpPr>
        <p:grpSpPr>
          <a:xfrm>
            <a:off x="1648967" y="2508504"/>
            <a:ext cx="2740660" cy="1390015"/>
            <a:chOff x="1648967" y="2508504"/>
            <a:chExt cx="2740660" cy="1390015"/>
          </a:xfrm>
        </p:grpSpPr>
        <p:sp>
          <p:nvSpPr>
            <p:cNvPr id="17" name="object 17"/>
            <p:cNvSpPr/>
            <p:nvPr/>
          </p:nvSpPr>
          <p:spPr>
            <a:xfrm>
              <a:off x="1712975" y="2516124"/>
              <a:ext cx="2610612" cy="1344168"/>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648967" y="2508504"/>
              <a:ext cx="2740152" cy="1389888"/>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1772411" y="2555748"/>
              <a:ext cx="2491740" cy="1226820"/>
            </a:xfrm>
            <a:prstGeom prst="rect">
              <a:avLst/>
            </a:prstGeom>
            <a:blipFill>
              <a:blip r:embed="rId10" cstate="print"/>
              <a:stretch>
                <a:fillRect/>
              </a:stretch>
            </a:blipFill>
          </p:spPr>
          <p:txBody>
            <a:bodyPr wrap="square" lIns="0" tIns="0" rIns="0" bIns="0" rtlCol="0"/>
            <a:lstStyle/>
            <a:p>
              <a:endParaRPr/>
            </a:p>
          </p:txBody>
        </p:sp>
      </p:grpSp>
      <p:sp>
        <p:nvSpPr>
          <p:cNvPr id="20" name="object 20"/>
          <p:cNvSpPr txBox="1"/>
          <p:nvPr/>
        </p:nvSpPr>
        <p:spPr>
          <a:xfrm>
            <a:off x="1912747" y="2640838"/>
            <a:ext cx="2213610" cy="949960"/>
          </a:xfrm>
          <a:prstGeom prst="rect">
            <a:avLst/>
          </a:prstGeom>
        </p:spPr>
        <p:txBody>
          <a:bodyPr vert="horz" wrap="square" lIns="0" tIns="13335" rIns="0" bIns="0" rtlCol="0">
            <a:spAutoFit/>
          </a:bodyPr>
          <a:lstStyle/>
          <a:p>
            <a:pPr algn="ctr">
              <a:lnSpc>
                <a:spcPct val="100000"/>
              </a:lnSpc>
              <a:spcBef>
                <a:spcPts val="105"/>
              </a:spcBef>
            </a:pPr>
            <a:r>
              <a:rPr sz="3200" b="1" dirty="0">
                <a:solidFill>
                  <a:srgbClr val="00AF50"/>
                </a:solidFill>
                <a:latin typeface="Carlito"/>
                <a:cs typeface="Carlito"/>
              </a:rPr>
              <a:t>NON</a:t>
            </a:r>
            <a:endParaRPr sz="3200">
              <a:latin typeface="Carlito"/>
              <a:cs typeface="Carlito"/>
            </a:endParaRPr>
          </a:p>
          <a:p>
            <a:pPr algn="ctr">
              <a:lnSpc>
                <a:spcPct val="100000"/>
              </a:lnSpc>
              <a:spcBef>
                <a:spcPts val="75"/>
              </a:spcBef>
            </a:pPr>
            <a:r>
              <a:rPr sz="2800" b="1" spc="-5" dirty="0">
                <a:solidFill>
                  <a:srgbClr val="00AF50"/>
                </a:solidFill>
                <a:latin typeface="Carlito"/>
                <a:cs typeface="Carlito"/>
              </a:rPr>
              <a:t>EFFE</a:t>
            </a:r>
            <a:r>
              <a:rPr sz="2800" b="1" spc="-40" dirty="0">
                <a:solidFill>
                  <a:srgbClr val="00AF50"/>
                </a:solidFill>
                <a:latin typeface="Carlito"/>
                <a:cs typeface="Carlito"/>
              </a:rPr>
              <a:t>R</a:t>
            </a:r>
            <a:r>
              <a:rPr sz="2800" b="1" spc="-10" dirty="0">
                <a:solidFill>
                  <a:srgbClr val="00AF50"/>
                </a:solidFill>
                <a:latin typeface="Carlito"/>
                <a:cs typeface="Carlito"/>
              </a:rPr>
              <a:t>V</a:t>
            </a:r>
            <a:r>
              <a:rPr sz="2800" b="1" spc="-25" dirty="0">
                <a:solidFill>
                  <a:srgbClr val="00AF50"/>
                </a:solidFill>
                <a:latin typeface="Carlito"/>
                <a:cs typeface="Carlito"/>
              </a:rPr>
              <a:t>E</a:t>
            </a:r>
            <a:r>
              <a:rPr sz="2800" b="1" spc="-5" dirty="0">
                <a:solidFill>
                  <a:srgbClr val="00AF50"/>
                </a:solidFill>
                <a:latin typeface="Carlito"/>
                <a:cs typeface="Carlito"/>
              </a:rPr>
              <a:t>SCE</a:t>
            </a:r>
            <a:r>
              <a:rPr sz="2800" b="1" spc="-15" dirty="0">
                <a:solidFill>
                  <a:srgbClr val="00AF50"/>
                </a:solidFill>
                <a:latin typeface="Carlito"/>
                <a:cs typeface="Carlito"/>
              </a:rPr>
              <a:t>N</a:t>
            </a:r>
            <a:r>
              <a:rPr sz="2800" b="1" spc="-5" dirty="0">
                <a:solidFill>
                  <a:srgbClr val="00AF50"/>
                </a:solidFill>
                <a:latin typeface="Carlito"/>
                <a:cs typeface="Carlito"/>
              </a:rPr>
              <a:t>T</a:t>
            </a:r>
            <a:endParaRPr sz="2800">
              <a:latin typeface="Carlito"/>
              <a:cs typeface="Carlito"/>
            </a:endParaRPr>
          </a:p>
        </p:txBody>
      </p:sp>
      <p:grpSp>
        <p:nvGrpSpPr>
          <p:cNvPr id="21" name="object 21"/>
          <p:cNvGrpSpPr/>
          <p:nvPr/>
        </p:nvGrpSpPr>
        <p:grpSpPr>
          <a:xfrm>
            <a:off x="1514855" y="4411979"/>
            <a:ext cx="3027045" cy="1004569"/>
            <a:chOff x="1514855" y="4411979"/>
            <a:chExt cx="3027045" cy="1004569"/>
          </a:xfrm>
        </p:grpSpPr>
        <p:sp>
          <p:nvSpPr>
            <p:cNvPr id="22" name="object 22"/>
            <p:cNvSpPr/>
            <p:nvPr/>
          </p:nvSpPr>
          <p:spPr>
            <a:xfrm>
              <a:off x="1514855" y="4411979"/>
              <a:ext cx="2950464" cy="947928"/>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1525523" y="4428743"/>
              <a:ext cx="3015996" cy="987552"/>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1574291" y="4451603"/>
              <a:ext cx="2831592" cy="830580"/>
            </a:xfrm>
            <a:prstGeom prst="rect">
              <a:avLst/>
            </a:prstGeom>
            <a:blipFill>
              <a:blip r:embed="rId13" cstate="print"/>
              <a:stretch>
                <a:fillRect/>
              </a:stretch>
            </a:blipFill>
          </p:spPr>
          <p:txBody>
            <a:bodyPr wrap="square" lIns="0" tIns="0" rIns="0" bIns="0" rtlCol="0"/>
            <a:lstStyle/>
            <a:p>
              <a:endParaRPr/>
            </a:p>
          </p:txBody>
        </p:sp>
      </p:grpSp>
      <p:sp>
        <p:nvSpPr>
          <p:cNvPr id="25" name="object 25"/>
          <p:cNvSpPr txBox="1"/>
          <p:nvPr/>
        </p:nvSpPr>
        <p:spPr>
          <a:xfrm>
            <a:off x="1820926" y="4561459"/>
            <a:ext cx="2336165" cy="513715"/>
          </a:xfrm>
          <a:prstGeom prst="rect">
            <a:avLst/>
          </a:prstGeom>
        </p:spPr>
        <p:txBody>
          <a:bodyPr vert="horz" wrap="square" lIns="0" tIns="12700" rIns="0" bIns="0" rtlCol="0">
            <a:spAutoFit/>
          </a:bodyPr>
          <a:lstStyle/>
          <a:p>
            <a:pPr marL="12700">
              <a:lnSpc>
                <a:spcPct val="100000"/>
              </a:lnSpc>
              <a:spcBef>
                <a:spcPts val="100"/>
              </a:spcBef>
            </a:pPr>
            <a:r>
              <a:rPr sz="3200" b="1" spc="-10" dirty="0">
                <a:solidFill>
                  <a:srgbClr val="00AF50"/>
                </a:solidFill>
                <a:latin typeface="Carlito"/>
                <a:cs typeface="Carlito"/>
              </a:rPr>
              <a:t>EFFERVECENT</a:t>
            </a:r>
            <a:endParaRPr sz="3200">
              <a:latin typeface="Carlito"/>
              <a:cs typeface="Carlito"/>
            </a:endParaRPr>
          </a:p>
        </p:txBody>
      </p:sp>
      <p:grpSp>
        <p:nvGrpSpPr>
          <p:cNvPr id="26" name="object 26"/>
          <p:cNvGrpSpPr/>
          <p:nvPr/>
        </p:nvGrpSpPr>
        <p:grpSpPr>
          <a:xfrm>
            <a:off x="6594347" y="609599"/>
            <a:ext cx="3104515" cy="1659889"/>
            <a:chOff x="6594347" y="609599"/>
            <a:chExt cx="3104515" cy="1659889"/>
          </a:xfrm>
        </p:grpSpPr>
        <p:sp>
          <p:nvSpPr>
            <p:cNvPr id="27" name="object 27"/>
            <p:cNvSpPr/>
            <p:nvPr/>
          </p:nvSpPr>
          <p:spPr>
            <a:xfrm>
              <a:off x="6594347" y="827531"/>
              <a:ext cx="3104388" cy="1158239"/>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6742175" y="609599"/>
              <a:ext cx="2891027" cy="1659636"/>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6653783" y="867156"/>
              <a:ext cx="2985516" cy="1040891"/>
            </a:xfrm>
            <a:prstGeom prst="rect">
              <a:avLst/>
            </a:prstGeom>
            <a:blipFill>
              <a:blip r:embed="rId16" cstate="print"/>
              <a:stretch>
                <a:fillRect/>
              </a:stretch>
            </a:blipFill>
          </p:spPr>
          <p:txBody>
            <a:bodyPr wrap="square" lIns="0" tIns="0" rIns="0" bIns="0" rtlCol="0"/>
            <a:lstStyle/>
            <a:p>
              <a:endParaRPr/>
            </a:p>
          </p:txBody>
        </p:sp>
      </p:grpSp>
      <p:sp>
        <p:nvSpPr>
          <p:cNvPr id="30" name="object 30"/>
          <p:cNvSpPr txBox="1"/>
          <p:nvPr/>
        </p:nvSpPr>
        <p:spPr>
          <a:xfrm>
            <a:off x="7007097" y="729487"/>
            <a:ext cx="2279650" cy="1231900"/>
          </a:xfrm>
          <a:prstGeom prst="rect">
            <a:avLst/>
          </a:prstGeom>
        </p:spPr>
        <p:txBody>
          <a:bodyPr vert="horz" wrap="square" lIns="0" tIns="55879" rIns="0" bIns="0" rtlCol="0">
            <a:spAutoFit/>
          </a:bodyPr>
          <a:lstStyle/>
          <a:p>
            <a:pPr marL="12700" marR="5080" algn="ctr">
              <a:lnSpc>
                <a:spcPts val="3070"/>
              </a:lnSpc>
              <a:spcBef>
                <a:spcPts val="439"/>
              </a:spcBef>
            </a:pPr>
            <a:r>
              <a:rPr sz="2800" b="1" spc="-10" dirty="0">
                <a:solidFill>
                  <a:srgbClr val="C55A11"/>
                </a:solidFill>
                <a:latin typeface="Carlito"/>
                <a:cs typeface="Carlito"/>
              </a:rPr>
              <a:t>Multiple </a:t>
            </a:r>
            <a:r>
              <a:rPr sz="2800" b="1" spc="-5" dirty="0">
                <a:solidFill>
                  <a:srgbClr val="C55A11"/>
                </a:solidFill>
                <a:latin typeface="Carlito"/>
                <a:cs typeface="Carlito"/>
              </a:rPr>
              <a:t>unit  </a:t>
            </a:r>
            <a:r>
              <a:rPr sz="2800" b="1" spc="-10" dirty="0">
                <a:solidFill>
                  <a:srgbClr val="C55A11"/>
                </a:solidFill>
                <a:latin typeface="Carlito"/>
                <a:cs typeface="Carlito"/>
              </a:rPr>
              <a:t>floating</a:t>
            </a:r>
            <a:r>
              <a:rPr sz="2800" b="1" spc="-65" dirty="0">
                <a:solidFill>
                  <a:srgbClr val="C55A11"/>
                </a:solidFill>
                <a:latin typeface="Carlito"/>
                <a:cs typeface="Carlito"/>
              </a:rPr>
              <a:t> </a:t>
            </a:r>
            <a:r>
              <a:rPr sz="2800" b="1" spc="-10" dirty="0">
                <a:solidFill>
                  <a:srgbClr val="C55A11"/>
                </a:solidFill>
                <a:latin typeface="Carlito"/>
                <a:cs typeface="Carlito"/>
              </a:rPr>
              <a:t>dosage  </a:t>
            </a:r>
            <a:r>
              <a:rPr sz="2800" b="1" spc="-25" dirty="0">
                <a:solidFill>
                  <a:srgbClr val="C55A11"/>
                </a:solidFill>
                <a:latin typeface="Carlito"/>
                <a:cs typeface="Carlito"/>
              </a:rPr>
              <a:t>systems</a:t>
            </a:r>
            <a:endParaRPr sz="2800">
              <a:latin typeface="Carlito"/>
              <a:cs typeface="Carlito"/>
            </a:endParaRPr>
          </a:p>
        </p:txBody>
      </p:sp>
      <p:grpSp>
        <p:nvGrpSpPr>
          <p:cNvPr id="31" name="object 31"/>
          <p:cNvGrpSpPr/>
          <p:nvPr/>
        </p:nvGrpSpPr>
        <p:grpSpPr>
          <a:xfrm>
            <a:off x="4251959" y="2587751"/>
            <a:ext cx="2740660" cy="1290955"/>
            <a:chOff x="4251959" y="2587751"/>
            <a:chExt cx="2740660" cy="1290955"/>
          </a:xfrm>
        </p:grpSpPr>
        <p:sp>
          <p:nvSpPr>
            <p:cNvPr id="32" name="object 32"/>
            <p:cNvSpPr/>
            <p:nvPr/>
          </p:nvSpPr>
          <p:spPr>
            <a:xfrm>
              <a:off x="4395215" y="2587751"/>
              <a:ext cx="2453640" cy="1248156"/>
            </a:xfrm>
            <a:prstGeom prst="rect">
              <a:avLst/>
            </a:prstGeom>
            <a:blipFill>
              <a:blip r:embed="rId17" cstate="print"/>
              <a:stretch>
                <a:fillRect/>
              </a:stretch>
            </a:blipFill>
          </p:spPr>
          <p:txBody>
            <a:bodyPr wrap="square" lIns="0" tIns="0" rIns="0" bIns="0" rtlCol="0"/>
            <a:lstStyle/>
            <a:p>
              <a:endParaRPr/>
            </a:p>
          </p:txBody>
        </p:sp>
        <p:sp>
          <p:nvSpPr>
            <p:cNvPr id="33" name="object 33"/>
            <p:cNvSpPr/>
            <p:nvPr/>
          </p:nvSpPr>
          <p:spPr>
            <a:xfrm>
              <a:off x="4251959" y="2610611"/>
              <a:ext cx="2740151" cy="1267968"/>
            </a:xfrm>
            <a:prstGeom prst="rect">
              <a:avLst/>
            </a:prstGeom>
            <a:blipFill>
              <a:blip r:embed="rId18" cstate="print"/>
              <a:stretch>
                <a:fillRect/>
              </a:stretch>
            </a:blipFill>
          </p:spPr>
          <p:txBody>
            <a:bodyPr wrap="square" lIns="0" tIns="0" rIns="0" bIns="0" rtlCol="0"/>
            <a:lstStyle/>
            <a:p>
              <a:endParaRPr/>
            </a:p>
          </p:txBody>
        </p:sp>
        <p:sp>
          <p:nvSpPr>
            <p:cNvPr id="34" name="object 34"/>
            <p:cNvSpPr/>
            <p:nvPr/>
          </p:nvSpPr>
          <p:spPr>
            <a:xfrm>
              <a:off x="4454651" y="2627375"/>
              <a:ext cx="2334768" cy="1130808"/>
            </a:xfrm>
            <a:prstGeom prst="rect">
              <a:avLst/>
            </a:prstGeom>
            <a:blipFill>
              <a:blip r:embed="rId19" cstate="print"/>
              <a:stretch>
                <a:fillRect/>
              </a:stretch>
            </a:blipFill>
          </p:spPr>
          <p:txBody>
            <a:bodyPr wrap="square" lIns="0" tIns="0" rIns="0" bIns="0" rtlCol="0"/>
            <a:lstStyle/>
            <a:p>
              <a:endParaRPr/>
            </a:p>
          </p:txBody>
        </p:sp>
      </p:grpSp>
      <p:sp>
        <p:nvSpPr>
          <p:cNvPr id="35" name="object 35"/>
          <p:cNvSpPr txBox="1"/>
          <p:nvPr/>
        </p:nvSpPr>
        <p:spPr>
          <a:xfrm>
            <a:off x="4515992" y="2730245"/>
            <a:ext cx="2213610" cy="842010"/>
          </a:xfrm>
          <a:prstGeom prst="rect">
            <a:avLst/>
          </a:prstGeom>
        </p:spPr>
        <p:txBody>
          <a:bodyPr vert="horz" wrap="square" lIns="0" tIns="55879" rIns="0" bIns="0" rtlCol="0">
            <a:spAutoFit/>
          </a:bodyPr>
          <a:lstStyle/>
          <a:p>
            <a:pPr marL="12700" marR="5080" indent="739140">
              <a:lnSpc>
                <a:spcPts val="3070"/>
              </a:lnSpc>
              <a:spcBef>
                <a:spcPts val="439"/>
              </a:spcBef>
            </a:pPr>
            <a:r>
              <a:rPr sz="2800" b="1" spc="-5" dirty="0">
                <a:solidFill>
                  <a:srgbClr val="2D75B6"/>
                </a:solidFill>
                <a:latin typeface="Carlito"/>
                <a:cs typeface="Carlito"/>
              </a:rPr>
              <a:t>NON  EFFE</a:t>
            </a:r>
            <a:r>
              <a:rPr sz="2800" b="1" spc="-40" dirty="0">
                <a:solidFill>
                  <a:srgbClr val="2D75B6"/>
                </a:solidFill>
                <a:latin typeface="Carlito"/>
                <a:cs typeface="Carlito"/>
              </a:rPr>
              <a:t>R</a:t>
            </a:r>
            <a:r>
              <a:rPr sz="2800" b="1" spc="-10" dirty="0">
                <a:solidFill>
                  <a:srgbClr val="2D75B6"/>
                </a:solidFill>
                <a:latin typeface="Carlito"/>
                <a:cs typeface="Carlito"/>
              </a:rPr>
              <a:t>V</a:t>
            </a:r>
            <a:r>
              <a:rPr sz="2800" b="1" spc="-25" dirty="0">
                <a:solidFill>
                  <a:srgbClr val="2D75B6"/>
                </a:solidFill>
                <a:latin typeface="Carlito"/>
                <a:cs typeface="Carlito"/>
              </a:rPr>
              <a:t>E</a:t>
            </a:r>
            <a:r>
              <a:rPr sz="2800" b="1" spc="-5" dirty="0">
                <a:solidFill>
                  <a:srgbClr val="2D75B6"/>
                </a:solidFill>
                <a:latin typeface="Carlito"/>
                <a:cs typeface="Carlito"/>
              </a:rPr>
              <a:t>SCE</a:t>
            </a:r>
            <a:r>
              <a:rPr sz="2800" b="1" spc="-15" dirty="0">
                <a:solidFill>
                  <a:srgbClr val="2D75B6"/>
                </a:solidFill>
                <a:latin typeface="Carlito"/>
                <a:cs typeface="Carlito"/>
              </a:rPr>
              <a:t>N</a:t>
            </a:r>
            <a:r>
              <a:rPr sz="2800" b="1" spc="-5" dirty="0">
                <a:solidFill>
                  <a:srgbClr val="2D75B6"/>
                </a:solidFill>
                <a:latin typeface="Carlito"/>
                <a:cs typeface="Carlito"/>
              </a:rPr>
              <a:t>T</a:t>
            </a:r>
            <a:endParaRPr sz="2800">
              <a:latin typeface="Carlito"/>
              <a:cs typeface="Carlito"/>
            </a:endParaRPr>
          </a:p>
        </p:txBody>
      </p:sp>
      <p:grpSp>
        <p:nvGrpSpPr>
          <p:cNvPr id="36" name="object 36"/>
          <p:cNvGrpSpPr/>
          <p:nvPr/>
        </p:nvGrpSpPr>
        <p:grpSpPr>
          <a:xfrm>
            <a:off x="4341876" y="4364735"/>
            <a:ext cx="2740660" cy="1007744"/>
            <a:chOff x="4341876" y="4364735"/>
            <a:chExt cx="2740660" cy="1007744"/>
          </a:xfrm>
        </p:grpSpPr>
        <p:sp>
          <p:nvSpPr>
            <p:cNvPr id="37" name="object 37"/>
            <p:cNvSpPr/>
            <p:nvPr/>
          </p:nvSpPr>
          <p:spPr>
            <a:xfrm>
              <a:off x="4485132" y="4364735"/>
              <a:ext cx="2453640" cy="1007363"/>
            </a:xfrm>
            <a:prstGeom prst="rect">
              <a:avLst/>
            </a:prstGeom>
            <a:blipFill>
              <a:blip r:embed="rId20" cstate="print"/>
              <a:stretch>
                <a:fillRect/>
              </a:stretch>
            </a:blipFill>
          </p:spPr>
          <p:txBody>
            <a:bodyPr wrap="square" lIns="0" tIns="0" rIns="0" bIns="0" rtlCol="0"/>
            <a:lstStyle/>
            <a:p>
              <a:endParaRPr/>
            </a:p>
          </p:txBody>
        </p:sp>
        <p:sp>
          <p:nvSpPr>
            <p:cNvPr id="38" name="object 38"/>
            <p:cNvSpPr/>
            <p:nvPr/>
          </p:nvSpPr>
          <p:spPr>
            <a:xfrm>
              <a:off x="4341876" y="4462271"/>
              <a:ext cx="2740152" cy="879347"/>
            </a:xfrm>
            <a:prstGeom prst="rect">
              <a:avLst/>
            </a:prstGeom>
            <a:blipFill>
              <a:blip r:embed="rId21" cstate="print"/>
              <a:stretch>
                <a:fillRect/>
              </a:stretch>
            </a:blipFill>
          </p:spPr>
          <p:txBody>
            <a:bodyPr wrap="square" lIns="0" tIns="0" rIns="0" bIns="0" rtlCol="0"/>
            <a:lstStyle/>
            <a:p>
              <a:endParaRPr/>
            </a:p>
          </p:txBody>
        </p:sp>
        <p:sp>
          <p:nvSpPr>
            <p:cNvPr id="39" name="object 39"/>
            <p:cNvSpPr/>
            <p:nvPr/>
          </p:nvSpPr>
          <p:spPr>
            <a:xfrm>
              <a:off x="4544568" y="4404359"/>
              <a:ext cx="2334767" cy="890015"/>
            </a:xfrm>
            <a:prstGeom prst="rect">
              <a:avLst/>
            </a:prstGeom>
            <a:blipFill>
              <a:blip r:embed="rId22" cstate="print"/>
              <a:stretch>
                <a:fillRect/>
              </a:stretch>
            </a:blipFill>
          </p:spPr>
          <p:txBody>
            <a:bodyPr wrap="square" lIns="0" tIns="0" rIns="0" bIns="0" rtlCol="0"/>
            <a:lstStyle/>
            <a:p>
              <a:endParaRPr/>
            </a:p>
          </p:txBody>
        </p:sp>
      </p:grpSp>
      <p:sp>
        <p:nvSpPr>
          <p:cNvPr id="40" name="object 40"/>
          <p:cNvSpPr txBox="1"/>
          <p:nvPr/>
        </p:nvSpPr>
        <p:spPr>
          <a:xfrm>
            <a:off x="4606290" y="4582744"/>
            <a:ext cx="221361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2D75B6"/>
                </a:solidFill>
                <a:latin typeface="Carlito"/>
                <a:cs typeface="Carlito"/>
              </a:rPr>
              <a:t>EFFERVESCENT</a:t>
            </a:r>
            <a:endParaRPr sz="2800">
              <a:latin typeface="Carlito"/>
              <a:cs typeface="Carlito"/>
            </a:endParaRPr>
          </a:p>
        </p:txBody>
      </p:sp>
      <p:grpSp>
        <p:nvGrpSpPr>
          <p:cNvPr id="41" name="object 41"/>
          <p:cNvGrpSpPr/>
          <p:nvPr/>
        </p:nvGrpSpPr>
        <p:grpSpPr>
          <a:xfrm>
            <a:off x="7578852" y="3087623"/>
            <a:ext cx="3116580" cy="1268095"/>
            <a:chOff x="7578852" y="3087623"/>
            <a:chExt cx="3116580" cy="1268095"/>
          </a:xfrm>
        </p:grpSpPr>
        <p:sp>
          <p:nvSpPr>
            <p:cNvPr id="42" name="object 42"/>
            <p:cNvSpPr/>
            <p:nvPr/>
          </p:nvSpPr>
          <p:spPr>
            <a:xfrm>
              <a:off x="7578852" y="3153155"/>
              <a:ext cx="3116579" cy="1069847"/>
            </a:xfrm>
            <a:prstGeom prst="rect">
              <a:avLst/>
            </a:prstGeom>
            <a:blipFill>
              <a:blip r:embed="rId23" cstate="print"/>
              <a:stretch>
                <a:fillRect/>
              </a:stretch>
            </a:blipFill>
          </p:spPr>
          <p:txBody>
            <a:bodyPr wrap="square" lIns="0" tIns="0" rIns="0" bIns="0" rtlCol="0"/>
            <a:lstStyle/>
            <a:p>
              <a:endParaRPr/>
            </a:p>
          </p:txBody>
        </p:sp>
        <p:sp>
          <p:nvSpPr>
            <p:cNvPr id="43" name="object 43"/>
            <p:cNvSpPr/>
            <p:nvPr/>
          </p:nvSpPr>
          <p:spPr>
            <a:xfrm>
              <a:off x="7709916" y="3087623"/>
              <a:ext cx="2936748" cy="1267968"/>
            </a:xfrm>
            <a:prstGeom prst="rect">
              <a:avLst/>
            </a:prstGeom>
            <a:blipFill>
              <a:blip r:embed="rId24" cstate="print"/>
              <a:stretch>
                <a:fillRect/>
              </a:stretch>
            </a:blipFill>
          </p:spPr>
          <p:txBody>
            <a:bodyPr wrap="square" lIns="0" tIns="0" rIns="0" bIns="0" rtlCol="0"/>
            <a:lstStyle/>
            <a:p>
              <a:endParaRPr/>
            </a:p>
          </p:txBody>
        </p:sp>
        <p:sp>
          <p:nvSpPr>
            <p:cNvPr id="44" name="object 44"/>
            <p:cNvSpPr/>
            <p:nvPr/>
          </p:nvSpPr>
          <p:spPr>
            <a:xfrm>
              <a:off x="7638288" y="3192779"/>
              <a:ext cx="2997707" cy="952500"/>
            </a:xfrm>
            <a:prstGeom prst="rect">
              <a:avLst/>
            </a:prstGeom>
            <a:blipFill>
              <a:blip r:embed="rId25" cstate="print"/>
              <a:stretch>
                <a:fillRect/>
              </a:stretch>
            </a:blipFill>
          </p:spPr>
          <p:txBody>
            <a:bodyPr wrap="square" lIns="0" tIns="0" rIns="0" bIns="0" rtlCol="0"/>
            <a:lstStyle/>
            <a:p>
              <a:endParaRPr/>
            </a:p>
          </p:txBody>
        </p:sp>
      </p:grpSp>
      <p:sp>
        <p:nvSpPr>
          <p:cNvPr id="45" name="object 45"/>
          <p:cNvSpPr txBox="1"/>
          <p:nvPr/>
        </p:nvSpPr>
        <p:spPr>
          <a:xfrm>
            <a:off x="7975218" y="3206953"/>
            <a:ext cx="2326005" cy="842644"/>
          </a:xfrm>
          <a:prstGeom prst="rect">
            <a:avLst/>
          </a:prstGeom>
        </p:spPr>
        <p:txBody>
          <a:bodyPr vert="horz" wrap="square" lIns="0" tIns="55880" rIns="0" bIns="0" rtlCol="0">
            <a:spAutoFit/>
          </a:bodyPr>
          <a:lstStyle/>
          <a:p>
            <a:pPr marL="495300" marR="5080" indent="-483234">
              <a:lnSpc>
                <a:spcPts val="3070"/>
              </a:lnSpc>
              <a:spcBef>
                <a:spcPts val="440"/>
              </a:spcBef>
            </a:pPr>
            <a:r>
              <a:rPr sz="2800" b="1" spc="-5" dirty="0">
                <a:solidFill>
                  <a:srgbClr val="2D75B6"/>
                </a:solidFill>
                <a:latin typeface="Carlito"/>
                <a:cs typeface="Carlito"/>
              </a:rPr>
              <a:t>RAFT</a:t>
            </a:r>
            <a:r>
              <a:rPr sz="2800" b="1" spc="-80" dirty="0">
                <a:solidFill>
                  <a:srgbClr val="2D75B6"/>
                </a:solidFill>
                <a:latin typeface="Carlito"/>
                <a:cs typeface="Carlito"/>
              </a:rPr>
              <a:t> </a:t>
            </a:r>
            <a:r>
              <a:rPr sz="2800" b="1" spc="-10" dirty="0">
                <a:solidFill>
                  <a:srgbClr val="2D75B6"/>
                </a:solidFill>
                <a:latin typeface="Carlito"/>
                <a:cs typeface="Carlito"/>
              </a:rPr>
              <a:t>FORMING  </a:t>
            </a:r>
            <a:r>
              <a:rPr sz="2800" b="1" spc="-25" dirty="0">
                <a:solidFill>
                  <a:srgbClr val="2D75B6"/>
                </a:solidFill>
                <a:latin typeface="Carlito"/>
                <a:cs typeface="Carlito"/>
              </a:rPr>
              <a:t>SYSTEMS</a:t>
            </a:r>
            <a:endParaRPr sz="2800">
              <a:latin typeface="Carlito"/>
              <a:cs typeface="Carlito"/>
            </a:endParaRPr>
          </a:p>
        </p:txBody>
      </p:sp>
      <p:grpSp>
        <p:nvGrpSpPr>
          <p:cNvPr id="46" name="object 46"/>
          <p:cNvGrpSpPr/>
          <p:nvPr/>
        </p:nvGrpSpPr>
        <p:grpSpPr>
          <a:xfrm>
            <a:off x="7606283" y="4463796"/>
            <a:ext cx="3061970" cy="1270000"/>
            <a:chOff x="7606283" y="4463796"/>
            <a:chExt cx="3061970" cy="1270000"/>
          </a:xfrm>
        </p:grpSpPr>
        <p:sp>
          <p:nvSpPr>
            <p:cNvPr id="47" name="object 47"/>
            <p:cNvSpPr/>
            <p:nvPr/>
          </p:nvSpPr>
          <p:spPr>
            <a:xfrm>
              <a:off x="7606283" y="4558284"/>
              <a:ext cx="3061716" cy="1013459"/>
            </a:xfrm>
            <a:prstGeom prst="rect">
              <a:avLst/>
            </a:prstGeom>
            <a:blipFill>
              <a:blip r:embed="rId26" cstate="print"/>
              <a:stretch>
                <a:fillRect/>
              </a:stretch>
            </a:blipFill>
          </p:spPr>
          <p:txBody>
            <a:bodyPr wrap="square" lIns="0" tIns="0" rIns="0" bIns="0" rtlCol="0"/>
            <a:lstStyle/>
            <a:p>
              <a:endParaRPr/>
            </a:p>
          </p:txBody>
        </p:sp>
        <p:sp>
          <p:nvSpPr>
            <p:cNvPr id="48" name="object 48"/>
            <p:cNvSpPr/>
            <p:nvPr/>
          </p:nvSpPr>
          <p:spPr>
            <a:xfrm>
              <a:off x="7699247" y="4463796"/>
              <a:ext cx="2875788" cy="1269491"/>
            </a:xfrm>
            <a:prstGeom prst="rect">
              <a:avLst/>
            </a:prstGeom>
            <a:blipFill>
              <a:blip r:embed="rId27" cstate="print"/>
              <a:stretch>
                <a:fillRect/>
              </a:stretch>
            </a:blipFill>
          </p:spPr>
          <p:txBody>
            <a:bodyPr wrap="square" lIns="0" tIns="0" rIns="0" bIns="0" rtlCol="0"/>
            <a:lstStyle/>
            <a:p>
              <a:endParaRPr/>
            </a:p>
          </p:txBody>
        </p:sp>
        <p:sp>
          <p:nvSpPr>
            <p:cNvPr id="49" name="object 49"/>
            <p:cNvSpPr/>
            <p:nvPr/>
          </p:nvSpPr>
          <p:spPr>
            <a:xfrm>
              <a:off x="7665719" y="4597908"/>
              <a:ext cx="2942844" cy="896112"/>
            </a:xfrm>
            <a:prstGeom prst="rect">
              <a:avLst/>
            </a:prstGeom>
            <a:blipFill>
              <a:blip r:embed="rId28" cstate="print"/>
              <a:stretch>
                <a:fillRect/>
              </a:stretch>
            </a:blipFill>
          </p:spPr>
          <p:txBody>
            <a:bodyPr wrap="square" lIns="0" tIns="0" rIns="0" bIns="0" rtlCol="0"/>
            <a:lstStyle/>
            <a:p>
              <a:endParaRPr/>
            </a:p>
          </p:txBody>
        </p:sp>
      </p:grpSp>
      <p:sp>
        <p:nvSpPr>
          <p:cNvPr id="50" name="object 50"/>
          <p:cNvSpPr txBox="1"/>
          <p:nvPr/>
        </p:nvSpPr>
        <p:spPr>
          <a:xfrm>
            <a:off x="7964551" y="4584572"/>
            <a:ext cx="2347595" cy="842010"/>
          </a:xfrm>
          <a:prstGeom prst="rect">
            <a:avLst/>
          </a:prstGeom>
        </p:spPr>
        <p:txBody>
          <a:bodyPr vert="horz" wrap="square" lIns="0" tIns="55880" rIns="0" bIns="0" rtlCol="0">
            <a:spAutoFit/>
          </a:bodyPr>
          <a:lstStyle/>
          <a:p>
            <a:pPr marL="12700" marR="5080" indent="501015">
              <a:lnSpc>
                <a:spcPts val="3070"/>
              </a:lnSpc>
              <a:spcBef>
                <a:spcPts val="440"/>
              </a:spcBef>
            </a:pPr>
            <a:r>
              <a:rPr sz="2800" b="1" spc="-15" dirty="0">
                <a:solidFill>
                  <a:srgbClr val="2D75B6"/>
                </a:solidFill>
                <a:latin typeface="Carlito"/>
                <a:cs typeface="Carlito"/>
              </a:rPr>
              <a:t>HOLLOW  </a:t>
            </a:r>
            <a:r>
              <a:rPr sz="2800" b="1" spc="-10" dirty="0">
                <a:solidFill>
                  <a:srgbClr val="2D75B6"/>
                </a:solidFill>
                <a:latin typeface="Carlito"/>
                <a:cs typeface="Carlito"/>
              </a:rPr>
              <a:t>MIC</a:t>
            </a:r>
            <a:r>
              <a:rPr sz="2800" b="1" spc="-40" dirty="0">
                <a:solidFill>
                  <a:srgbClr val="2D75B6"/>
                </a:solidFill>
                <a:latin typeface="Carlito"/>
                <a:cs typeface="Carlito"/>
              </a:rPr>
              <a:t>R</a:t>
            </a:r>
            <a:r>
              <a:rPr sz="2800" b="1" spc="-10" dirty="0">
                <a:solidFill>
                  <a:srgbClr val="2D75B6"/>
                </a:solidFill>
                <a:latin typeface="Carlito"/>
                <a:cs typeface="Carlito"/>
              </a:rPr>
              <a:t>OSPHER</a:t>
            </a:r>
            <a:r>
              <a:rPr sz="2800" b="1" spc="-35" dirty="0">
                <a:solidFill>
                  <a:srgbClr val="2D75B6"/>
                </a:solidFill>
                <a:latin typeface="Carlito"/>
                <a:cs typeface="Carlito"/>
              </a:rPr>
              <a:t>E</a:t>
            </a:r>
            <a:r>
              <a:rPr sz="2800" b="1" spc="-5" dirty="0">
                <a:solidFill>
                  <a:srgbClr val="2D75B6"/>
                </a:solidFill>
                <a:latin typeface="Carlito"/>
                <a:cs typeface="Carlito"/>
              </a:rPr>
              <a:t>S</a:t>
            </a:r>
            <a:endParaRPr sz="2800">
              <a:latin typeface="Carlito"/>
              <a:cs typeface="Carlito"/>
            </a:endParaRPr>
          </a:p>
        </p:txBody>
      </p:sp>
      <p:grpSp>
        <p:nvGrpSpPr>
          <p:cNvPr id="51" name="object 51"/>
          <p:cNvGrpSpPr/>
          <p:nvPr/>
        </p:nvGrpSpPr>
        <p:grpSpPr>
          <a:xfrm>
            <a:off x="7571231" y="5928358"/>
            <a:ext cx="3709670" cy="879475"/>
            <a:chOff x="7571231" y="5928358"/>
            <a:chExt cx="3709670" cy="879475"/>
          </a:xfrm>
        </p:grpSpPr>
        <p:sp>
          <p:nvSpPr>
            <p:cNvPr id="52" name="object 52"/>
            <p:cNvSpPr/>
            <p:nvPr/>
          </p:nvSpPr>
          <p:spPr>
            <a:xfrm>
              <a:off x="7571231" y="6001511"/>
              <a:ext cx="3709416" cy="665988"/>
            </a:xfrm>
            <a:prstGeom prst="rect">
              <a:avLst/>
            </a:prstGeom>
            <a:blipFill>
              <a:blip r:embed="rId29" cstate="print"/>
              <a:stretch>
                <a:fillRect/>
              </a:stretch>
            </a:blipFill>
          </p:spPr>
          <p:txBody>
            <a:bodyPr wrap="square" lIns="0" tIns="0" rIns="0" bIns="0" rtlCol="0"/>
            <a:lstStyle/>
            <a:p>
              <a:endParaRPr/>
            </a:p>
          </p:txBody>
        </p:sp>
        <p:sp>
          <p:nvSpPr>
            <p:cNvPr id="53" name="object 53"/>
            <p:cNvSpPr/>
            <p:nvPr/>
          </p:nvSpPr>
          <p:spPr>
            <a:xfrm>
              <a:off x="7633715" y="5928358"/>
              <a:ext cx="3582924" cy="879347"/>
            </a:xfrm>
            <a:prstGeom prst="rect">
              <a:avLst/>
            </a:prstGeom>
            <a:blipFill>
              <a:blip r:embed="rId30" cstate="print"/>
              <a:stretch>
                <a:fillRect/>
              </a:stretch>
            </a:blipFill>
          </p:spPr>
          <p:txBody>
            <a:bodyPr wrap="square" lIns="0" tIns="0" rIns="0" bIns="0" rtlCol="0"/>
            <a:lstStyle/>
            <a:p>
              <a:endParaRPr/>
            </a:p>
          </p:txBody>
        </p:sp>
        <p:sp>
          <p:nvSpPr>
            <p:cNvPr id="54" name="object 54"/>
            <p:cNvSpPr/>
            <p:nvPr/>
          </p:nvSpPr>
          <p:spPr>
            <a:xfrm>
              <a:off x="7630667" y="6041135"/>
              <a:ext cx="3590544" cy="548640"/>
            </a:xfrm>
            <a:prstGeom prst="rect">
              <a:avLst/>
            </a:prstGeom>
            <a:blipFill>
              <a:blip r:embed="rId31" cstate="print"/>
              <a:stretch>
                <a:fillRect/>
              </a:stretch>
            </a:blipFill>
          </p:spPr>
          <p:txBody>
            <a:bodyPr wrap="square" lIns="0" tIns="0" rIns="0" bIns="0" rtlCol="0"/>
            <a:lstStyle/>
            <a:p>
              <a:endParaRPr/>
            </a:p>
          </p:txBody>
        </p:sp>
      </p:grpSp>
      <p:sp>
        <p:nvSpPr>
          <p:cNvPr id="55" name="object 55"/>
          <p:cNvSpPr txBox="1"/>
          <p:nvPr/>
        </p:nvSpPr>
        <p:spPr>
          <a:xfrm>
            <a:off x="7899272" y="6049467"/>
            <a:ext cx="305498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2D75B6"/>
                </a:solidFill>
                <a:latin typeface="Carlito"/>
                <a:cs typeface="Carlito"/>
              </a:rPr>
              <a:t>MAGNETIC</a:t>
            </a:r>
            <a:r>
              <a:rPr sz="2800" b="1" spc="-35" dirty="0">
                <a:solidFill>
                  <a:srgbClr val="2D75B6"/>
                </a:solidFill>
                <a:latin typeface="Carlito"/>
                <a:cs typeface="Carlito"/>
              </a:rPr>
              <a:t> </a:t>
            </a:r>
            <a:r>
              <a:rPr sz="2800" b="1" spc="-25" dirty="0">
                <a:solidFill>
                  <a:srgbClr val="2D75B6"/>
                </a:solidFill>
                <a:latin typeface="Carlito"/>
                <a:cs typeface="Carlito"/>
              </a:rPr>
              <a:t>SYSTEMS</a:t>
            </a:r>
            <a:endParaRPr sz="28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685800"/>
            <a:ext cx="7917993" cy="382156"/>
          </a:xfrm>
          <a:prstGeom prst="rect">
            <a:avLst/>
          </a:prstGeom>
        </p:spPr>
        <p:txBody>
          <a:bodyPr vert="horz" wrap="square" lIns="0" tIns="12700" rIns="0" bIns="0" rtlCol="0">
            <a:spAutoFit/>
          </a:bodyPr>
          <a:lstStyle/>
          <a:p>
            <a:pPr marL="12700" algn="ctr">
              <a:lnSpc>
                <a:spcPct val="100000"/>
              </a:lnSpc>
              <a:spcBef>
                <a:spcPts val="100"/>
              </a:spcBef>
            </a:pPr>
            <a:r>
              <a:rPr sz="2400" b="1" u="sng" dirty="0">
                <a:solidFill>
                  <a:srgbClr val="0000FF"/>
                </a:solidFill>
                <a:latin typeface="Bookman Old Style" panose="02050604050505020204" pitchFamily="18" charset="0"/>
              </a:rPr>
              <a:t>SINGLE UNIT FLOATING DOSAGE SYSTEMS</a:t>
            </a:r>
          </a:p>
        </p:txBody>
      </p:sp>
      <p:sp>
        <p:nvSpPr>
          <p:cNvPr id="3" name="object 3"/>
          <p:cNvSpPr txBox="1"/>
          <p:nvPr/>
        </p:nvSpPr>
        <p:spPr>
          <a:xfrm>
            <a:off x="723900" y="1447800"/>
            <a:ext cx="10744200" cy="3597973"/>
          </a:xfrm>
          <a:prstGeom prst="rect">
            <a:avLst/>
          </a:prstGeom>
        </p:spPr>
        <p:txBody>
          <a:bodyPr vert="horz" wrap="square" lIns="0" tIns="13335" rIns="0" bIns="0" rtlCol="0">
            <a:spAutoFit/>
          </a:bodyPr>
          <a:lstStyle/>
          <a:p>
            <a:pPr marL="12700" marR="5080" algn="just">
              <a:lnSpc>
                <a:spcPct val="200000"/>
              </a:lnSpc>
              <a:spcBef>
                <a:spcPts val="105"/>
              </a:spcBef>
            </a:pPr>
            <a:r>
              <a:rPr sz="2400" dirty="0">
                <a:latin typeface="Bookman Old Style" panose="02050604050505020204" pitchFamily="18" charset="0"/>
              </a:rPr>
              <a:t>Single unit dosage forms are easiest to develop but suffers from the  risk of losing their effects too early due to their all‐or‐none emptying  from the stomach and, thus they may cause high variability in  bioavailability and local irritation due to large amount of drug  delivered at a particular site of the gastro intestinal tract.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1604" y="496126"/>
            <a:ext cx="791845" cy="1123950"/>
            <a:chOff x="365506" y="493522"/>
            <a:chExt cx="791845" cy="1123950"/>
          </a:xfrm>
        </p:grpSpPr>
        <p:sp>
          <p:nvSpPr>
            <p:cNvPr id="3" name="object 3"/>
            <p:cNvSpPr/>
            <p:nvPr/>
          </p:nvSpPr>
          <p:spPr>
            <a:xfrm>
              <a:off x="371856" y="499872"/>
              <a:ext cx="779145" cy="1111250"/>
            </a:xfrm>
            <a:custGeom>
              <a:avLst/>
              <a:gdLst/>
              <a:ahLst/>
              <a:cxnLst/>
              <a:rect l="l" t="t" r="r" b="b"/>
              <a:pathLst>
                <a:path w="779144" h="1111250">
                  <a:moveTo>
                    <a:pt x="778763" y="0"/>
                  </a:moveTo>
                  <a:lnTo>
                    <a:pt x="389381" y="389381"/>
                  </a:lnTo>
                  <a:lnTo>
                    <a:pt x="0" y="0"/>
                  </a:lnTo>
                  <a:lnTo>
                    <a:pt x="0" y="721613"/>
                  </a:lnTo>
                  <a:lnTo>
                    <a:pt x="389381" y="1110995"/>
                  </a:lnTo>
                  <a:lnTo>
                    <a:pt x="778763" y="721613"/>
                  </a:lnTo>
                  <a:lnTo>
                    <a:pt x="778763" y="0"/>
                  </a:lnTo>
                  <a:close/>
                </a:path>
              </a:pathLst>
            </a:custGeom>
            <a:solidFill>
              <a:srgbClr val="FFC000"/>
            </a:solidFill>
          </p:spPr>
          <p:txBody>
            <a:bodyPr wrap="square" lIns="0" tIns="0" rIns="0" bIns="0" rtlCol="0"/>
            <a:lstStyle/>
            <a:p>
              <a:endParaRPr/>
            </a:p>
          </p:txBody>
        </p:sp>
        <p:sp>
          <p:nvSpPr>
            <p:cNvPr id="4" name="object 4"/>
            <p:cNvSpPr/>
            <p:nvPr/>
          </p:nvSpPr>
          <p:spPr>
            <a:xfrm>
              <a:off x="371856" y="499872"/>
              <a:ext cx="779145" cy="1111250"/>
            </a:xfrm>
            <a:custGeom>
              <a:avLst/>
              <a:gdLst/>
              <a:ahLst/>
              <a:cxnLst/>
              <a:rect l="l" t="t" r="r" b="b"/>
              <a:pathLst>
                <a:path w="779144" h="1111250">
                  <a:moveTo>
                    <a:pt x="778763" y="0"/>
                  </a:moveTo>
                  <a:lnTo>
                    <a:pt x="778763" y="721613"/>
                  </a:lnTo>
                  <a:lnTo>
                    <a:pt x="389381" y="1110995"/>
                  </a:lnTo>
                  <a:lnTo>
                    <a:pt x="0" y="721613"/>
                  </a:lnTo>
                  <a:lnTo>
                    <a:pt x="0" y="0"/>
                  </a:lnTo>
                  <a:lnTo>
                    <a:pt x="389381" y="389381"/>
                  </a:lnTo>
                  <a:lnTo>
                    <a:pt x="778763" y="0"/>
                  </a:lnTo>
                  <a:close/>
                </a:path>
              </a:pathLst>
            </a:custGeom>
            <a:ln w="12192">
              <a:solidFill>
                <a:srgbClr val="FFC000"/>
              </a:solidFill>
            </a:ln>
          </p:spPr>
          <p:txBody>
            <a:bodyPr wrap="square" lIns="0" tIns="0" rIns="0" bIns="0" rtlCol="0"/>
            <a:lstStyle/>
            <a:p>
              <a:endParaRPr/>
            </a:p>
          </p:txBody>
        </p:sp>
      </p:grpSp>
      <p:sp>
        <p:nvSpPr>
          <p:cNvPr id="5" name="object 5"/>
          <p:cNvSpPr txBox="1"/>
          <p:nvPr/>
        </p:nvSpPr>
        <p:spPr>
          <a:xfrm>
            <a:off x="202437" y="886040"/>
            <a:ext cx="739775" cy="346075"/>
          </a:xfrm>
          <a:prstGeom prst="rect">
            <a:avLst/>
          </a:prstGeom>
        </p:spPr>
        <p:txBody>
          <a:bodyPr vert="horz" wrap="square" lIns="0" tIns="12700" rIns="0" bIns="0" rtlCol="0">
            <a:spAutoFit/>
          </a:bodyPr>
          <a:lstStyle/>
          <a:p>
            <a:pPr marL="12700">
              <a:lnSpc>
                <a:spcPct val="100000"/>
              </a:lnSpc>
              <a:spcBef>
                <a:spcPts val="100"/>
              </a:spcBef>
            </a:pPr>
            <a:r>
              <a:rPr sz="2100" spc="-120" dirty="0">
                <a:solidFill>
                  <a:srgbClr val="FFFFFF"/>
                </a:solidFill>
                <a:latin typeface="Trebuchet MS"/>
                <a:cs typeface="Trebuchet MS"/>
              </a:rPr>
              <a:t>STEP</a:t>
            </a:r>
            <a:r>
              <a:rPr sz="2100" spc="-215" dirty="0">
                <a:solidFill>
                  <a:srgbClr val="FFFFFF"/>
                </a:solidFill>
                <a:latin typeface="Trebuchet MS"/>
                <a:cs typeface="Trebuchet MS"/>
              </a:rPr>
              <a:t> </a:t>
            </a:r>
            <a:r>
              <a:rPr sz="2100" spc="-40" dirty="0">
                <a:solidFill>
                  <a:srgbClr val="FFFFFF"/>
                </a:solidFill>
                <a:latin typeface="Trebuchet MS"/>
                <a:cs typeface="Trebuchet MS"/>
              </a:rPr>
              <a:t>1</a:t>
            </a:r>
            <a:endParaRPr sz="2100" dirty="0">
              <a:latin typeface="Trebuchet MS"/>
              <a:cs typeface="Trebuchet MS"/>
            </a:endParaRPr>
          </a:p>
        </p:txBody>
      </p:sp>
      <p:grpSp>
        <p:nvGrpSpPr>
          <p:cNvPr id="6" name="object 6"/>
          <p:cNvGrpSpPr/>
          <p:nvPr/>
        </p:nvGrpSpPr>
        <p:grpSpPr>
          <a:xfrm>
            <a:off x="180917" y="621156"/>
            <a:ext cx="7853357" cy="2011807"/>
            <a:chOff x="371856" y="617347"/>
            <a:chExt cx="9567799" cy="2011807"/>
          </a:xfrm>
        </p:grpSpPr>
        <p:sp>
          <p:nvSpPr>
            <p:cNvPr id="7" name="object 7"/>
            <p:cNvSpPr/>
            <p:nvPr/>
          </p:nvSpPr>
          <p:spPr>
            <a:xfrm>
              <a:off x="1547681" y="617347"/>
              <a:ext cx="8391974" cy="722630"/>
            </a:xfrm>
            <a:custGeom>
              <a:avLst/>
              <a:gdLst/>
              <a:ahLst/>
              <a:cxnLst/>
              <a:rect l="l" t="t" r="r" b="b"/>
              <a:pathLst>
                <a:path w="8789035" h="722630">
                  <a:moveTo>
                    <a:pt x="8788908" y="120395"/>
                  </a:moveTo>
                  <a:lnTo>
                    <a:pt x="8788908" y="601979"/>
                  </a:lnTo>
                  <a:lnTo>
                    <a:pt x="8779454" y="648866"/>
                  </a:lnTo>
                  <a:lnTo>
                    <a:pt x="8753665" y="687133"/>
                  </a:lnTo>
                  <a:lnTo>
                    <a:pt x="8715398" y="712922"/>
                  </a:lnTo>
                  <a:lnTo>
                    <a:pt x="8668512" y="722376"/>
                  </a:lnTo>
                  <a:lnTo>
                    <a:pt x="0" y="722376"/>
                  </a:lnTo>
                  <a:lnTo>
                    <a:pt x="0" y="0"/>
                  </a:lnTo>
                  <a:lnTo>
                    <a:pt x="8668512" y="0"/>
                  </a:lnTo>
                  <a:lnTo>
                    <a:pt x="8715398" y="9453"/>
                  </a:lnTo>
                  <a:lnTo>
                    <a:pt x="8753665" y="35242"/>
                  </a:lnTo>
                  <a:lnTo>
                    <a:pt x="8779454" y="73509"/>
                  </a:lnTo>
                  <a:lnTo>
                    <a:pt x="8788908" y="120395"/>
                  </a:lnTo>
                  <a:close/>
                </a:path>
              </a:pathLst>
            </a:custGeom>
            <a:ln w="12192">
              <a:solidFill>
                <a:srgbClr val="FFC000"/>
              </a:solidFill>
            </a:ln>
          </p:spPr>
          <p:txBody>
            <a:bodyPr wrap="square" lIns="0" tIns="0" rIns="0" bIns="0" rtlCol="0"/>
            <a:lstStyle/>
            <a:p>
              <a:endParaRPr/>
            </a:p>
          </p:txBody>
        </p:sp>
        <p:sp>
          <p:nvSpPr>
            <p:cNvPr id="8" name="object 8"/>
            <p:cNvSpPr/>
            <p:nvPr/>
          </p:nvSpPr>
          <p:spPr>
            <a:xfrm>
              <a:off x="371856" y="1517904"/>
              <a:ext cx="779145" cy="1111250"/>
            </a:xfrm>
            <a:custGeom>
              <a:avLst/>
              <a:gdLst/>
              <a:ahLst/>
              <a:cxnLst/>
              <a:rect l="l" t="t" r="r" b="b"/>
              <a:pathLst>
                <a:path w="779144" h="1111250">
                  <a:moveTo>
                    <a:pt x="778763" y="0"/>
                  </a:moveTo>
                  <a:lnTo>
                    <a:pt x="389381" y="389382"/>
                  </a:lnTo>
                  <a:lnTo>
                    <a:pt x="0" y="0"/>
                  </a:lnTo>
                  <a:lnTo>
                    <a:pt x="0" y="721613"/>
                  </a:lnTo>
                  <a:lnTo>
                    <a:pt x="389381" y="1110996"/>
                  </a:lnTo>
                  <a:lnTo>
                    <a:pt x="778763" y="721613"/>
                  </a:lnTo>
                  <a:lnTo>
                    <a:pt x="778763" y="0"/>
                  </a:lnTo>
                  <a:close/>
                </a:path>
              </a:pathLst>
            </a:custGeom>
            <a:solidFill>
              <a:srgbClr val="A7F30D"/>
            </a:solidFill>
          </p:spPr>
          <p:txBody>
            <a:bodyPr wrap="square" lIns="0" tIns="0" rIns="0" bIns="0" rtlCol="0"/>
            <a:lstStyle/>
            <a:p>
              <a:endParaRPr/>
            </a:p>
          </p:txBody>
        </p:sp>
        <p:sp>
          <p:nvSpPr>
            <p:cNvPr id="9" name="object 9"/>
            <p:cNvSpPr/>
            <p:nvPr/>
          </p:nvSpPr>
          <p:spPr>
            <a:xfrm>
              <a:off x="371856" y="1517904"/>
              <a:ext cx="779145" cy="1111250"/>
            </a:xfrm>
            <a:custGeom>
              <a:avLst/>
              <a:gdLst/>
              <a:ahLst/>
              <a:cxnLst/>
              <a:rect l="l" t="t" r="r" b="b"/>
              <a:pathLst>
                <a:path w="779144" h="1111250">
                  <a:moveTo>
                    <a:pt x="778763" y="0"/>
                  </a:moveTo>
                  <a:lnTo>
                    <a:pt x="778763" y="721613"/>
                  </a:lnTo>
                  <a:lnTo>
                    <a:pt x="389381" y="1110996"/>
                  </a:lnTo>
                  <a:lnTo>
                    <a:pt x="0" y="721613"/>
                  </a:lnTo>
                  <a:lnTo>
                    <a:pt x="0" y="0"/>
                  </a:lnTo>
                  <a:lnTo>
                    <a:pt x="389381" y="389382"/>
                  </a:lnTo>
                  <a:lnTo>
                    <a:pt x="778763" y="0"/>
                  </a:lnTo>
                  <a:close/>
                </a:path>
              </a:pathLst>
            </a:custGeom>
            <a:ln w="12192">
              <a:solidFill>
                <a:srgbClr val="A7F30D"/>
              </a:solidFill>
            </a:ln>
          </p:spPr>
          <p:txBody>
            <a:bodyPr wrap="square" lIns="0" tIns="0" rIns="0" bIns="0" rtlCol="0"/>
            <a:lstStyle/>
            <a:p>
              <a:endParaRPr/>
            </a:p>
          </p:txBody>
        </p:sp>
      </p:grpSp>
      <p:sp>
        <p:nvSpPr>
          <p:cNvPr id="10" name="object 10"/>
          <p:cNvSpPr txBox="1"/>
          <p:nvPr/>
        </p:nvSpPr>
        <p:spPr>
          <a:xfrm>
            <a:off x="179194" y="1943900"/>
            <a:ext cx="639531" cy="335989"/>
          </a:xfrm>
          <a:prstGeom prst="rect">
            <a:avLst/>
          </a:prstGeom>
        </p:spPr>
        <p:txBody>
          <a:bodyPr vert="horz" wrap="square" lIns="0" tIns="12700" rIns="0" bIns="0" rtlCol="0">
            <a:spAutoFit/>
          </a:bodyPr>
          <a:lstStyle/>
          <a:p>
            <a:pPr marL="12700">
              <a:lnSpc>
                <a:spcPct val="100000"/>
              </a:lnSpc>
              <a:spcBef>
                <a:spcPts val="100"/>
              </a:spcBef>
            </a:pPr>
            <a:r>
              <a:rPr spc="-120" dirty="0">
                <a:solidFill>
                  <a:srgbClr val="FFFFFF"/>
                </a:solidFill>
                <a:latin typeface="Trebuchet MS"/>
                <a:cs typeface="Trebuchet MS"/>
              </a:rPr>
              <a:t>STEP</a:t>
            </a:r>
            <a:r>
              <a:rPr sz="2100" spc="-215" dirty="0">
                <a:solidFill>
                  <a:srgbClr val="FFFFFF"/>
                </a:solidFill>
                <a:latin typeface="Trebuchet MS"/>
                <a:cs typeface="Trebuchet MS"/>
              </a:rPr>
              <a:t> </a:t>
            </a:r>
            <a:r>
              <a:rPr sz="2100" spc="-40" dirty="0">
                <a:solidFill>
                  <a:srgbClr val="FFFFFF"/>
                </a:solidFill>
                <a:latin typeface="Trebuchet MS"/>
                <a:cs typeface="Trebuchet MS"/>
              </a:rPr>
              <a:t>2</a:t>
            </a:r>
            <a:endParaRPr sz="2100" dirty="0">
              <a:latin typeface="Trebuchet MS"/>
              <a:cs typeface="Trebuchet MS"/>
            </a:endParaRPr>
          </a:p>
        </p:txBody>
      </p:sp>
      <p:sp>
        <p:nvSpPr>
          <p:cNvPr id="11" name="object 11"/>
          <p:cNvSpPr/>
          <p:nvPr/>
        </p:nvSpPr>
        <p:spPr>
          <a:xfrm>
            <a:off x="1146047" y="1527047"/>
            <a:ext cx="7078028" cy="704215"/>
          </a:xfrm>
          <a:custGeom>
            <a:avLst/>
            <a:gdLst/>
            <a:ahLst/>
            <a:cxnLst/>
            <a:rect l="l" t="t" r="r" b="b"/>
            <a:pathLst>
              <a:path w="8798560" h="704214">
                <a:moveTo>
                  <a:pt x="8798052" y="117348"/>
                </a:moveTo>
                <a:lnTo>
                  <a:pt x="8798052" y="586739"/>
                </a:lnTo>
                <a:lnTo>
                  <a:pt x="8788824" y="632400"/>
                </a:lnTo>
                <a:lnTo>
                  <a:pt x="8763666" y="669702"/>
                </a:lnTo>
                <a:lnTo>
                  <a:pt x="8726364" y="694860"/>
                </a:lnTo>
                <a:lnTo>
                  <a:pt x="8680704" y="704088"/>
                </a:lnTo>
                <a:lnTo>
                  <a:pt x="0" y="704088"/>
                </a:lnTo>
                <a:lnTo>
                  <a:pt x="0" y="0"/>
                </a:lnTo>
                <a:lnTo>
                  <a:pt x="8680704" y="0"/>
                </a:lnTo>
                <a:lnTo>
                  <a:pt x="8726364" y="9227"/>
                </a:lnTo>
                <a:lnTo>
                  <a:pt x="8763666" y="34385"/>
                </a:lnTo>
                <a:lnTo>
                  <a:pt x="8788824" y="71687"/>
                </a:lnTo>
                <a:lnTo>
                  <a:pt x="8798052" y="117348"/>
                </a:lnTo>
                <a:close/>
              </a:path>
            </a:pathLst>
          </a:custGeom>
          <a:ln w="12191">
            <a:solidFill>
              <a:srgbClr val="A7F30D"/>
            </a:solidFill>
          </a:ln>
        </p:spPr>
        <p:txBody>
          <a:bodyPr wrap="square" lIns="0" tIns="0" rIns="0" bIns="0" rtlCol="0"/>
          <a:lstStyle/>
          <a:p>
            <a:endParaRPr/>
          </a:p>
        </p:txBody>
      </p:sp>
      <p:sp>
        <p:nvSpPr>
          <p:cNvPr id="12" name="object 12"/>
          <p:cNvSpPr txBox="1"/>
          <p:nvPr/>
        </p:nvSpPr>
        <p:spPr>
          <a:xfrm>
            <a:off x="1365630" y="1716024"/>
            <a:ext cx="7310755" cy="290464"/>
          </a:xfrm>
          <a:prstGeom prst="rect">
            <a:avLst/>
          </a:prstGeom>
        </p:spPr>
        <p:txBody>
          <a:bodyPr vert="horz" wrap="square" lIns="0" tIns="13335" rIns="0" bIns="0" rtlCol="0">
            <a:spAutoFit/>
          </a:bodyPr>
          <a:lstStyle/>
          <a:p>
            <a:pPr marL="299085" indent="-287020">
              <a:lnSpc>
                <a:spcPct val="100000"/>
              </a:lnSpc>
              <a:spcBef>
                <a:spcPts val="105"/>
              </a:spcBef>
              <a:buChar char="•"/>
              <a:tabLst>
                <a:tab pos="299720" algn="l"/>
              </a:tabLst>
            </a:pPr>
            <a:r>
              <a:rPr b="1" dirty="0">
                <a:latin typeface="Bookman Old Style" panose="02050604050505020204" pitchFamily="18" charset="0"/>
              </a:rPr>
              <a:t>Mixing Drug Candidate With Hydrocolloids</a:t>
            </a:r>
          </a:p>
        </p:txBody>
      </p:sp>
      <p:grpSp>
        <p:nvGrpSpPr>
          <p:cNvPr id="13" name="object 13"/>
          <p:cNvGrpSpPr/>
          <p:nvPr/>
        </p:nvGrpSpPr>
        <p:grpSpPr>
          <a:xfrm>
            <a:off x="104759" y="2440763"/>
            <a:ext cx="791845" cy="1123950"/>
            <a:chOff x="365506" y="2529585"/>
            <a:chExt cx="791845" cy="1123950"/>
          </a:xfrm>
        </p:grpSpPr>
        <p:sp>
          <p:nvSpPr>
            <p:cNvPr id="14" name="object 14"/>
            <p:cNvSpPr/>
            <p:nvPr/>
          </p:nvSpPr>
          <p:spPr>
            <a:xfrm>
              <a:off x="371856" y="2535935"/>
              <a:ext cx="779145" cy="1111250"/>
            </a:xfrm>
            <a:custGeom>
              <a:avLst/>
              <a:gdLst/>
              <a:ahLst/>
              <a:cxnLst/>
              <a:rect l="l" t="t" r="r" b="b"/>
              <a:pathLst>
                <a:path w="779144" h="1111250">
                  <a:moveTo>
                    <a:pt x="778763" y="0"/>
                  </a:moveTo>
                  <a:lnTo>
                    <a:pt x="389381" y="389381"/>
                  </a:lnTo>
                  <a:lnTo>
                    <a:pt x="0" y="0"/>
                  </a:lnTo>
                  <a:lnTo>
                    <a:pt x="0" y="721613"/>
                  </a:lnTo>
                  <a:lnTo>
                    <a:pt x="389381" y="1110995"/>
                  </a:lnTo>
                  <a:lnTo>
                    <a:pt x="778763" y="721613"/>
                  </a:lnTo>
                  <a:lnTo>
                    <a:pt x="778763" y="0"/>
                  </a:lnTo>
                  <a:close/>
                </a:path>
              </a:pathLst>
            </a:custGeom>
            <a:solidFill>
              <a:srgbClr val="2DE71C"/>
            </a:solidFill>
          </p:spPr>
          <p:txBody>
            <a:bodyPr wrap="square" lIns="0" tIns="0" rIns="0" bIns="0" rtlCol="0"/>
            <a:lstStyle/>
            <a:p>
              <a:endParaRPr/>
            </a:p>
          </p:txBody>
        </p:sp>
        <p:sp>
          <p:nvSpPr>
            <p:cNvPr id="15" name="object 15"/>
            <p:cNvSpPr/>
            <p:nvPr/>
          </p:nvSpPr>
          <p:spPr>
            <a:xfrm>
              <a:off x="371856" y="2535935"/>
              <a:ext cx="779145" cy="1111250"/>
            </a:xfrm>
            <a:custGeom>
              <a:avLst/>
              <a:gdLst/>
              <a:ahLst/>
              <a:cxnLst/>
              <a:rect l="l" t="t" r="r" b="b"/>
              <a:pathLst>
                <a:path w="779144" h="1111250">
                  <a:moveTo>
                    <a:pt x="778763" y="0"/>
                  </a:moveTo>
                  <a:lnTo>
                    <a:pt x="778763" y="721613"/>
                  </a:lnTo>
                  <a:lnTo>
                    <a:pt x="389381" y="1110995"/>
                  </a:lnTo>
                  <a:lnTo>
                    <a:pt x="0" y="721613"/>
                  </a:lnTo>
                  <a:lnTo>
                    <a:pt x="0" y="0"/>
                  </a:lnTo>
                  <a:lnTo>
                    <a:pt x="389381" y="389381"/>
                  </a:lnTo>
                  <a:lnTo>
                    <a:pt x="778763" y="0"/>
                  </a:lnTo>
                  <a:close/>
                </a:path>
              </a:pathLst>
            </a:custGeom>
            <a:ln w="12192">
              <a:solidFill>
                <a:srgbClr val="2DE71C"/>
              </a:solidFill>
            </a:ln>
          </p:spPr>
          <p:txBody>
            <a:bodyPr wrap="square" lIns="0" tIns="0" rIns="0" bIns="0" rtlCol="0"/>
            <a:lstStyle/>
            <a:p>
              <a:endParaRPr/>
            </a:p>
          </p:txBody>
        </p:sp>
      </p:grpSp>
      <p:sp>
        <p:nvSpPr>
          <p:cNvPr id="16" name="object 16"/>
          <p:cNvSpPr txBox="1"/>
          <p:nvPr/>
        </p:nvSpPr>
        <p:spPr>
          <a:xfrm>
            <a:off x="147954" y="2895854"/>
            <a:ext cx="739775" cy="345440"/>
          </a:xfrm>
          <a:prstGeom prst="rect">
            <a:avLst/>
          </a:prstGeom>
        </p:spPr>
        <p:txBody>
          <a:bodyPr vert="horz" wrap="square" lIns="0" tIns="12700" rIns="0" bIns="0" rtlCol="0">
            <a:spAutoFit/>
          </a:bodyPr>
          <a:lstStyle/>
          <a:p>
            <a:pPr marL="12700">
              <a:lnSpc>
                <a:spcPct val="100000"/>
              </a:lnSpc>
              <a:spcBef>
                <a:spcPts val="100"/>
              </a:spcBef>
            </a:pPr>
            <a:r>
              <a:rPr sz="2100" spc="-120" dirty="0">
                <a:solidFill>
                  <a:srgbClr val="FFFFFF"/>
                </a:solidFill>
                <a:latin typeface="Trebuchet MS"/>
                <a:cs typeface="Trebuchet MS"/>
              </a:rPr>
              <a:t>STEP</a:t>
            </a:r>
            <a:r>
              <a:rPr sz="2100" spc="-215" dirty="0">
                <a:solidFill>
                  <a:srgbClr val="FFFFFF"/>
                </a:solidFill>
                <a:latin typeface="Trebuchet MS"/>
                <a:cs typeface="Trebuchet MS"/>
              </a:rPr>
              <a:t> </a:t>
            </a:r>
            <a:r>
              <a:rPr sz="2100" spc="-40" dirty="0">
                <a:solidFill>
                  <a:srgbClr val="FFFFFF"/>
                </a:solidFill>
                <a:latin typeface="Trebuchet MS"/>
                <a:cs typeface="Trebuchet MS"/>
              </a:rPr>
              <a:t>3</a:t>
            </a:r>
            <a:endParaRPr sz="2100" dirty="0">
              <a:latin typeface="Trebuchet MS"/>
              <a:cs typeface="Trebuchet MS"/>
            </a:endParaRPr>
          </a:p>
        </p:txBody>
      </p:sp>
      <p:sp>
        <p:nvSpPr>
          <p:cNvPr id="17" name="object 17"/>
          <p:cNvSpPr/>
          <p:nvPr/>
        </p:nvSpPr>
        <p:spPr>
          <a:xfrm>
            <a:off x="1150620" y="2535935"/>
            <a:ext cx="7073456" cy="722630"/>
          </a:xfrm>
          <a:custGeom>
            <a:avLst/>
            <a:gdLst/>
            <a:ahLst/>
            <a:cxnLst/>
            <a:rect l="l" t="t" r="r" b="b"/>
            <a:pathLst>
              <a:path w="8789035" h="722629">
                <a:moveTo>
                  <a:pt x="8788908" y="120396"/>
                </a:moveTo>
                <a:lnTo>
                  <a:pt x="8788908" y="601979"/>
                </a:lnTo>
                <a:lnTo>
                  <a:pt x="8779454" y="648866"/>
                </a:lnTo>
                <a:lnTo>
                  <a:pt x="8753665" y="687133"/>
                </a:lnTo>
                <a:lnTo>
                  <a:pt x="8715398" y="712922"/>
                </a:lnTo>
                <a:lnTo>
                  <a:pt x="8668512" y="722376"/>
                </a:lnTo>
                <a:lnTo>
                  <a:pt x="0" y="722376"/>
                </a:lnTo>
                <a:lnTo>
                  <a:pt x="0" y="0"/>
                </a:lnTo>
                <a:lnTo>
                  <a:pt x="8668512" y="0"/>
                </a:lnTo>
                <a:lnTo>
                  <a:pt x="8715398" y="9453"/>
                </a:lnTo>
                <a:lnTo>
                  <a:pt x="8753665" y="35242"/>
                </a:lnTo>
                <a:lnTo>
                  <a:pt x="8779454" y="73509"/>
                </a:lnTo>
                <a:lnTo>
                  <a:pt x="8788908" y="120396"/>
                </a:lnTo>
                <a:close/>
              </a:path>
            </a:pathLst>
          </a:custGeom>
          <a:ln w="12192">
            <a:solidFill>
              <a:srgbClr val="2DE71C"/>
            </a:solidFill>
          </a:ln>
        </p:spPr>
        <p:txBody>
          <a:bodyPr wrap="square" lIns="0" tIns="0" rIns="0" bIns="0" rtlCol="0"/>
          <a:lstStyle/>
          <a:p>
            <a:endParaRPr/>
          </a:p>
        </p:txBody>
      </p:sp>
      <p:sp>
        <p:nvSpPr>
          <p:cNvPr id="18" name="object 18"/>
          <p:cNvSpPr txBox="1"/>
          <p:nvPr/>
        </p:nvSpPr>
        <p:spPr>
          <a:xfrm>
            <a:off x="1393779" y="2686176"/>
            <a:ext cx="6235065" cy="290464"/>
          </a:xfrm>
          <a:prstGeom prst="rect">
            <a:avLst/>
          </a:prstGeom>
        </p:spPr>
        <p:txBody>
          <a:bodyPr vert="horz" wrap="square" lIns="0" tIns="13335" rIns="0" bIns="0" rtlCol="0">
            <a:spAutoFit/>
          </a:bodyPr>
          <a:lstStyle/>
          <a:p>
            <a:pPr marL="299085" indent="-287020">
              <a:lnSpc>
                <a:spcPct val="100000"/>
              </a:lnSpc>
              <a:spcBef>
                <a:spcPts val="105"/>
              </a:spcBef>
              <a:buChar char="•"/>
              <a:tabLst>
                <a:tab pos="299720" algn="l"/>
              </a:tabLst>
            </a:pPr>
            <a:r>
              <a:rPr b="1" dirty="0">
                <a:latin typeface="Bookman Old Style" panose="02050604050505020204" pitchFamily="18" charset="0"/>
              </a:rPr>
              <a:t>Compression </a:t>
            </a:r>
            <a:r>
              <a:rPr b="1">
                <a:latin typeface="Bookman Old Style" panose="02050604050505020204" pitchFamily="18" charset="0"/>
              </a:rPr>
              <a:t>To </a:t>
            </a:r>
            <a:r>
              <a:rPr lang="en-US" b="1" dirty="0">
                <a:latin typeface="Bookman Old Style" panose="02050604050505020204" pitchFamily="18" charset="0"/>
              </a:rPr>
              <a:t> </a:t>
            </a:r>
            <a:r>
              <a:rPr b="1" dirty="0">
                <a:latin typeface="Bookman Old Style" panose="02050604050505020204" pitchFamily="18" charset="0"/>
              </a:rPr>
              <a:t>A Tablet Or Capsule</a:t>
            </a:r>
          </a:p>
        </p:txBody>
      </p:sp>
      <p:grpSp>
        <p:nvGrpSpPr>
          <p:cNvPr id="19" name="object 19"/>
          <p:cNvGrpSpPr/>
          <p:nvPr/>
        </p:nvGrpSpPr>
        <p:grpSpPr>
          <a:xfrm>
            <a:off x="68199" y="3535299"/>
            <a:ext cx="791845" cy="1123950"/>
            <a:chOff x="365506" y="3687826"/>
            <a:chExt cx="791845" cy="1123950"/>
          </a:xfrm>
        </p:grpSpPr>
        <p:sp>
          <p:nvSpPr>
            <p:cNvPr id="20" name="object 20"/>
            <p:cNvSpPr/>
            <p:nvPr/>
          </p:nvSpPr>
          <p:spPr>
            <a:xfrm>
              <a:off x="371856" y="3694176"/>
              <a:ext cx="779145" cy="1111250"/>
            </a:xfrm>
            <a:custGeom>
              <a:avLst/>
              <a:gdLst/>
              <a:ahLst/>
              <a:cxnLst/>
              <a:rect l="l" t="t" r="r" b="b"/>
              <a:pathLst>
                <a:path w="779144" h="1111250">
                  <a:moveTo>
                    <a:pt x="778763" y="0"/>
                  </a:moveTo>
                  <a:lnTo>
                    <a:pt x="389381" y="389381"/>
                  </a:lnTo>
                  <a:lnTo>
                    <a:pt x="0" y="0"/>
                  </a:lnTo>
                  <a:lnTo>
                    <a:pt x="0" y="721613"/>
                  </a:lnTo>
                  <a:lnTo>
                    <a:pt x="389381" y="1110996"/>
                  </a:lnTo>
                  <a:lnTo>
                    <a:pt x="778763" y="721613"/>
                  </a:lnTo>
                  <a:lnTo>
                    <a:pt x="778763" y="0"/>
                  </a:lnTo>
                  <a:close/>
                </a:path>
              </a:pathLst>
            </a:custGeom>
            <a:solidFill>
              <a:srgbClr val="29DB80"/>
            </a:solidFill>
          </p:spPr>
          <p:txBody>
            <a:bodyPr wrap="square" lIns="0" tIns="0" rIns="0" bIns="0" rtlCol="0"/>
            <a:lstStyle/>
            <a:p>
              <a:endParaRPr/>
            </a:p>
          </p:txBody>
        </p:sp>
        <p:sp>
          <p:nvSpPr>
            <p:cNvPr id="21" name="object 21"/>
            <p:cNvSpPr/>
            <p:nvPr/>
          </p:nvSpPr>
          <p:spPr>
            <a:xfrm>
              <a:off x="371856" y="3694176"/>
              <a:ext cx="779145" cy="1111250"/>
            </a:xfrm>
            <a:custGeom>
              <a:avLst/>
              <a:gdLst/>
              <a:ahLst/>
              <a:cxnLst/>
              <a:rect l="l" t="t" r="r" b="b"/>
              <a:pathLst>
                <a:path w="779144" h="1111250">
                  <a:moveTo>
                    <a:pt x="778763" y="0"/>
                  </a:moveTo>
                  <a:lnTo>
                    <a:pt x="778763" y="721613"/>
                  </a:lnTo>
                  <a:lnTo>
                    <a:pt x="389381" y="1110996"/>
                  </a:lnTo>
                  <a:lnTo>
                    <a:pt x="0" y="721613"/>
                  </a:lnTo>
                  <a:lnTo>
                    <a:pt x="0" y="0"/>
                  </a:lnTo>
                  <a:lnTo>
                    <a:pt x="389381" y="389381"/>
                  </a:lnTo>
                  <a:lnTo>
                    <a:pt x="778763" y="0"/>
                  </a:lnTo>
                  <a:close/>
                </a:path>
              </a:pathLst>
            </a:custGeom>
            <a:ln w="12192">
              <a:solidFill>
                <a:srgbClr val="29DB80"/>
              </a:solidFill>
            </a:ln>
          </p:spPr>
          <p:txBody>
            <a:bodyPr wrap="square" lIns="0" tIns="0" rIns="0" bIns="0" rtlCol="0"/>
            <a:lstStyle/>
            <a:p>
              <a:endParaRPr/>
            </a:p>
          </p:txBody>
        </p:sp>
      </p:grpSp>
      <p:sp>
        <p:nvSpPr>
          <p:cNvPr id="22" name="object 22"/>
          <p:cNvSpPr txBox="1"/>
          <p:nvPr/>
        </p:nvSpPr>
        <p:spPr>
          <a:xfrm>
            <a:off x="111109" y="3931157"/>
            <a:ext cx="702945" cy="345440"/>
          </a:xfrm>
          <a:prstGeom prst="rect">
            <a:avLst/>
          </a:prstGeom>
        </p:spPr>
        <p:txBody>
          <a:bodyPr vert="horz" wrap="square" lIns="0" tIns="12700" rIns="0" bIns="0" rtlCol="0">
            <a:spAutoFit/>
          </a:bodyPr>
          <a:lstStyle/>
          <a:p>
            <a:pPr marL="12700">
              <a:lnSpc>
                <a:spcPct val="100000"/>
              </a:lnSpc>
              <a:spcBef>
                <a:spcPts val="100"/>
              </a:spcBef>
            </a:pPr>
            <a:r>
              <a:rPr sz="2100" spc="-95" dirty="0">
                <a:solidFill>
                  <a:srgbClr val="FFFFFF"/>
                </a:solidFill>
                <a:latin typeface="Trebuchet MS"/>
                <a:cs typeface="Trebuchet MS"/>
              </a:rPr>
              <a:t>Step</a:t>
            </a:r>
            <a:r>
              <a:rPr sz="2100" spc="-235" dirty="0">
                <a:solidFill>
                  <a:srgbClr val="FFFFFF"/>
                </a:solidFill>
                <a:latin typeface="Trebuchet MS"/>
                <a:cs typeface="Trebuchet MS"/>
              </a:rPr>
              <a:t> </a:t>
            </a:r>
            <a:r>
              <a:rPr sz="2100" spc="-40" dirty="0">
                <a:solidFill>
                  <a:srgbClr val="FFFFFF"/>
                </a:solidFill>
                <a:latin typeface="Trebuchet MS"/>
                <a:cs typeface="Trebuchet MS"/>
              </a:rPr>
              <a:t>4</a:t>
            </a:r>
            <a:endParaRPr sz="2100" dirty="0">
              <a:latin typeface="Trebuchet MS"/>
              <a:cs typeface="Trebuchet MS"/>
            </a:endParaRPr>
          </a:p>
        </p:txBody>
      </p:sp>
      <p:sp>
        <p:nvSpPr>
          <p:cNvPr id="23" name="object 23"/>
          <p:cNvSpPr/>
          <p:nvPr/>
        </p:nvSpPr>
        <p:spPr>
          <a:xfrm>
            <a:off x="1150619" y="3553967"/>
            <a:ext cx="7917181" cy="1003300"/>
          </a:xfrm>
          <a:custGeom>
            <a:avLst/>
            <a:gdLst/>
            <a:ahLst/>
            <a:cxnLst/>
            <a:rect l="l" t="t" r="r" b="b"/>
            <a:pathLst>
              <a:path w="8789035" h="1003300">
                <a:moveTo>
                  <a:pt x="8788908" y="167132"/>
                </a:moveTo>
                <a:lnTo>
                  <a:pt x="8788908" y="835660"/>
                </a:lnTo>
                <a:lnTo>
                  <a:pt x="8782939" y="880098"/>
                </a:lnTo>
                <a:lnTo>
                  <a:pt x="8766095" y="920025"/>
                </a:lnTo>
                <a:lnTo>
                  <a:pt x="8739965" y="953849"/>
                </a:lnTo>
                <a:lnTo>
                  <a:pt x="8706141" y="979979"/>
                </a:lnTo>
                <a:lnTo>
                  <a:pt x="8666214" y="996823"/>
                </a:lnTo>
                <a:lnTo>
                  <a:pt x="8621776" y="1002792"/>
                </a:lnTo>
                <a:lnTo>
                  <a:pt x="0" y="1002792"/>
                </a:lnTo>
                <a:lnTo>
                  <a:pt x="0" y="0"/>
                </a:lnTo>
                <a:lnTo>
                  <a:pt x="8621776" y="0"/>
                </a:lnTo>
                <a:lnTo>
                  <a:pt x="8666214" y="5968"/>
                </a:lnTo>
                <a:lnTo>
                  <a:pt x="8706141" y="22812"/>
                </a:lnTo>
                <a:lnTo>
                  <a:pt x="8739965" y="48942"/>
                </a:lnTo>
                <a:lnTo>
                  <a:pt x="8766095" y="82766"/>
                </a:lnTo>
                <a:lnTo>
                  <a:pt x="8782939" y="122693"/>
                </a:lnTo>
                <a:lnTo>
                  <a:pt x="8788908" y="167132"/>
                </a:lnTo>
                <a:close/>
              </a:path>
            </a:pathLst>
          </a:custGeom>
          <a:ln w="12192">
            <a:solidFill>
              <a:srgbClr val="29DB80"/>
            </a:solidFill>
          </a:ln>
        </p:spPr>
        <p:txBody>
          <a:bodyPr wrap="square" lIns="0" tIns="0" rIns="0" bIns="0" rtlCol="0"/>
          <a:lstStyle/>
          <a:p>
            <a:endParaRPr/>
          </a:p>
        </p:txBody>
      </p:sp>
      <p:sp>
        <p:nvSpPr>
          <p:cNvPr id="24" name="object 24"/>
          <p:cNvSpPr txBox="1"/>
          <p:nvPr/>
        </p:nvSpPr>
        <p:spPr>
          <a:xfrm>
            <a:off x="1365630" y="3540633"/>
            <a:ext cx="7992745" cy="972445"/>
          </a:xfrm>
          <a:prstGeom prst="rect">
            <a:avLst/>
          </a:prstGeom>
        </p:spPr>
        <p:txBody>
          <a:bodyPr vert="horz" wrap="square" lIns="0" tIns="61594" rIns="0" bIns="0" rtlCol="0">
            <a:spAutoFit/>
          </a:bodyPr>
          <a:lstStyle/>
          <a:p>
            <a:pPr marL="299085" marR="5080" indent="-287020">
              <a:lnSpc>
                <a:spcPts val="3520"/>
              </a:lnSpc>
              <a:spcBef>
                <a:spcPts val="484"/>
              </a:spcBef>
              <a:buClr>
                <a:srgbClr val="00AF50"/>
              </a:buClr>
              <a:buFont typeface="Trebuchet MS"/>
              <a:buChar char="•"/>
              <a:tabLst>
                <a:tab pos="391160" algn="l"/>
              </a:tabLst>
            </a:pPr>
            <a:r>
              <a:rPr sz="2000" b="1" dirty="0">
                <a:latin typeface="Bookman Old Style" panose="02050604050505020204" pitchFamily="18" charset="0"/>
              </a:rPr>
              <a:t>	</a:t>
            </a:r>
            <a:r>
              <a:rPr sz="2000" b="1" spc="-150" dirty="0">
                <a:latin typeface="Bookman Old Style" panose="02050604050505020204" pitchFamily="18" charset="0"/>
                <a:cs typeface="Trebuchet MS"/>
              </a:rPr>
              <a:t>hydrophilic </a:t>
            </a:r>
            <a:r>
              <a:rPr sz="2000" b="1" spc="-130" dirty="0">
                <a:latin typeface="Bookman Old Style" panose="02050604050505020204" pitchFamily="18" charset="0"/>
                <a:cs typeface="Trebuchet MS"/>
              </a:rPr>
              <a:t>polymer </a:t>
            </a:r>
            <a:r>
              <a:rPr sz="2000" b="1" spc="-140" dirty="0">
                <a:latin typeface="Bookman Old Style" panose="02050604050505020204" pitchFamily="18" charset="0"/>
                <a:cs typeface="Trebuchet MS"/>
              </a:rPr>
              <a:t>swelling </a:t>
            </a:r>
            <a:r>
              <a:rPr sz="2000" b="1" spc="-105" dirty="0">
                <a:latin typeface="Bookman Old Style" panose="02050604050505020204" pitchFamily="18" charset="0"/>
                <a:cs typeface="Trebuchet MS"/>
              </a:rPr>
              <a:t>and </a:t>
            </a:r>
            <a:r>
              <a:rPr sz="2000" b="1" spc="-125" dirty="0">
                <a:latin typeface="Bookman Old Style" panose="02050604050505020204" pitchFamily="18" charset="0"/>
                <a:cs typeface="Trebuchet MS"/>
              </a:rPr>
              <a:t>buoyancy</a:t>
            </a:r>
            <a:r>
              <a:rPr sz="2000" b="1" spc="-685" dirty="0">
                <a:latin typeface="Bookman Old Style" panose="02050604050505020204" pitchFamily="18" charset="0"/>
                <a:cs typeface="Trebuchet MS"/>
              </a:rPr>
              <a:t> </a:t>
            </a:r>
            <a:r>
              <a:rPr lang="en-IN" sz="2000" b="1" spc="-685" dirty="0">
                <a:latin typeface="Bookman Old Style" panose="02050604050505020204" pitchFamily="18" charset="0"/>
                <a:cs typeface="Trebuchet MS"/>
              </a:rPr>
              <a:t>       </a:t>
            </a:r>
          </a:p>
          <a:p>
            <a:pPr marL="299085" marR="5080" indent="-287020">
              <a:lnSpc>
                <a:spcPts val="3520"/>
              </a:lnSpc>
              <a:spcBef>
                <a:spcPts val="484"/>
              </a:spcBef>
              <a:buClr>
                <a:srgbClr val="00AF50"/>
              </a:buClr>
              <a:buFont typeface="Trebuchet MS"/>
              <a:buChar char="•"/>
              <a:tabLst>
                <a:tab pos="391160" algn="l"/>
              </a:tabLst>
            </a:pPr>
            <a:r>
              <a:rPr sz="2000" b="1" spc="-125" dirty="0">
                <a:latin typeface="Bookman Old Style" panose="02050604050505020204" pitchFamily="18" charset="0"/>
                <a:cs typeface="Trebuchet MS"/>
              </a:rPr>
              <a:t>by  </a:t>
            </a:r>
            <a:r>
              <a:rPr sz="2000" b="1" spc="-140" dirty="0">
                <a:latin typeface="Bookman Old Style" panose="02050604050505020204" pitchFamily="18" charset="0"/>
                <a:cs typeface="Trebuchet MS"/>
              </a:rPr>
              <a:t>Entrapped </a:t>
            </a:r>
            <a:r>
              <a:rPr sz="2000" b="1" spc="-254" dirty="0">
                <a:latin typeface="Bookman Old Style" panose="02050604050505020204" pitchFamily="18" charset="0"/>
                <a:cs typeface="Trebuchet MS"/>
              </a:rPr>
              <a:t>Air, </a:t>
            </a:r>
            <a:r>
              <a:rPr sz="2000" b="1" spc="-130" dirty="0">
                <a:latin typeface="Bookman Old Style" panose="02050604050505020204" pitchFamily="18" charset="0"/>
                <a:cs typeface="Trebuchet MS"/>
              </a:rPr>
              <a:t>Bulk density</a:t>
            </a:r>
            <a:r>
              <a:rPr sz="2000" b="1" spc="-465" dirty="0">
                <a:latin typeface="Bookman Old Style" panose="02050604050505020204" pitchFamily="18" charset="0"/>
                <a:cs typeface="Trebuchet MS"/>
              </a:rPr>
              <a:t> </a:t>
            </a:r>
            <a:r>
              <a:rPr sz="2000" b="1" spc="-75" dirty="0">
                <a:latin typeface="Bookman Old Style" panose="02050604050505020204" pitchFamily="18" charset="0"/>
                <a:cs typeface="Trebuchet MS"/>
              </a:rPr>
              <a:t>&gt;1</a:t>
            </a:r>
            <a:endParaRPr sz="2000" b="1" dirty="0">
              <a:latin typeface="Bookman Old Style" panose="02050604050505020204" pitchFamily="18" charset="0"/>
              <a:cs typeface="Trebuchet MS"/>
            </a:endParaRPr>
          </a:p>
        </p:txBody>
      </p:sp>
      <p:grpSp>
        <p:nvGrpSpPr>
          <p:cNvPr id="25" name="object 25"/>
          <p:cNvGrpSpPr/>
          <p:nvPr/>
        </p:nvGrpSpPr>
        <p:grpSpPr>
          <a:xfrm>
            <a:off x="111109" y="4557267"/>
            <a:ext cx="791845" cy="1123950"/>
            <a:chOff x="365506" y="4705858"/>
            <a:chExt cx="791845" cy="1123950"/>
          </a:xfrm>
        </p:grpSpPr>
        <p:sp>
          <p:nvSpPr>
            <p:cNvPr id="26" name="object 26"/>
            <p:cNvSpPr/>
            <p:nvPr/>
          </p:nvSpPr>
          <p:spPr>
            <a:xfrm>
              <a:off x="371856" y="4712208"/>
              <a:ext cx="779145" cy="1111250"/>
            </a:xfrm>
            <a:custGeom>
              <a:avLst/>
              <a:gdLst/>
              <a:ahLst/>
              <a:cxnLst/>
              <a:rect l="l" t="t" r="r" b="b"/>
              <a:pathLst>
                <a:path w="779144" h="1111250">
                  <a:moveTo>
                    <a:pt x="778763" y="0"/>
                  </a:moveTo>
                  <a:lnTo>
                    <a:pt x="389381" y="389382"/>
                  </a:lnTo>
                  <a:lnTo>
                    <a:pt x="0" y="0"/>
                  </a:lnTo>
                  <a:lnTo>
                    <a:pt x="0" y="721614"/>
                  </a:lnTo>
                  <a:lnTo>
                    <a:pt x="389381" y="1110996"/>
                  </a:lnTo>
                  <a:lnTo>
                    <a:pt x="778763" y="721614"/>
                  </a:lnTo>
                  <a:lnTo>
                    <a:pt x="778763" y="0"/>
                  </a:lnTo>
                  <a:close/>
                </a:path>
              </a:pathLst>
            </a:custGeom>
            <a:solidFill>
              <a:srgbClr val="37C5CF"/>
            </a:solidFill>
          </p:spPr>
          <p:txBody>
            <a:bodyPr wrap="square" lIns="0" tIns="0" rIns="0" bIns="0" rtlCol="0"/>
            <a:lstStyle/>
            <a:p>
              <a:endParaRPr/>
            </a:p>
          </p:txBody>
        </p:sp>
        <p:sp>
          <p:nvSpPr>
            <p:cNvPr id="27" name="object 27"/>
            <p:cNvSpPr/>
            <p:nvPr/>
          </p:nvSpPr>
          <p:spPr>
            <a:xfrm>
              <a:off x="371856" y="4712208"/>
              <a:ext cx="779145" cy="1111250"/>
            </a:xfrm>
            <a:custGeom>
              <a:avLst/>
              <a:gdLst/>
              <a:ahLst/>
              <a:cxnLst/>
              <a:rect l="l" t="t" r="r" b="b"/>
              <a:pathLst>
                <a:path w="779144" h="1111250">
                  <a:moveTo>
                    <a:pt x="778763" y="0"/>
                  </a:moveTo>
                  <a:lnTo>
                    <a:pt x="778763" y="721614"/>
                  </a:lnTo>
                  <a:lnTo>
                    <a:pt x="389381" y="1110996"/>
                  </a:lnTo>
                  <a:lnTo>
                    <a:pt x="0" y="721614"/>
                  </a:lnTo>
                  <a:lnTo>
                    <a:pt x="0" y="0"/>
                  </a:lnTo>
                  <a:lnTo>
                    <a:pt x="389381" y="389382"/>
                  </a:lnTo>
                  <a:lnTo>
                    <a:pt x="778763" y="0"/>
                  </a:lnTo>
                  <a:close/>
                </a:path>
              </a:pathLst>
            </a:custGeom>
            <a:ln w="12192">
              <a:solidFill>
                <a:srgbClr val="37C5CF"/>
              </a:solidFill>
            </a:ln>
          </p:spPr>
          <p:txBody>
            <a:bodyPr wrap="square" lIns="0" tIns="0" rIns="0" bIns="0" rtlCol="0"/>
            <a:lstStyle/>
            <a:p>
              <a:endParaRPr/>
            </a:p>
          </p:txBody>
        </p:sp>
      </p:grpSp>
      <p:sp>
        <p:nvSpPr>
          <p:cNvPr id="28" name="object 28"/>
          <p:cNvSpPr txBox="1"/>
          <p:nvPr/>
        </p:nvSpPr>
        <p:spPr>
          <a:xfrm>
            <a:off x="155558" y="4931918"/>
            <a:ext cx="702945" cy="345440"/>
          </a:xfrm>
          <a:prstGeom prst="rect">
            <a:avLst/>
          </a:prstGeom>
        </p:spPr>
        <p:txBody>
          <a:bodyPr vert="horz" wrap="square" lIns="0" tIns="12700" rIns="0" bIns="0" rtlCol="0">
            <a:spAutoFit/>
          </a:bodyPr>
          <a:lstStyle/>
          <a:p>
            <a:pPr marL="12700">
              <a:lnSpc>
                <a:spcPct val="100000"/>
              </a:lnSpc>
              <a:spcBef>
                <a:spcPts val="100"/>
              </a:spcBef>
            </a:pPr>
            <a:r>
              <a:rPr sz="2100" spc="-95" dirty="0">
                <a:solidFill>
                  <a:srgbClr val="FFFFFF"/>
                </a:solidFill>
                <a:latin typeface="Trebuchet MS"/>
                <a:cs typeface="Trebuchet MS"/>
              </a:rPr>
              <a:t>Step</a:t>
            </a:r>
            <a:r>
              <a:rPr sz="2100" spc="-235" dirty="0">
                <a:solidFill>
                  <a:srgbClr val="FFFFFF"/>
                </a:solidFill>
                <a:latin typeface="Trebuchet MS"/>
                <a:cs typeface="Trebuchet MS"/>
              </a:rPr>
              <a:t> </a:t>
            </a:r>
            <a:r>
              <a:rPr sz="2100" spc="-40" dirty="0">
                <a:solidFill>
                  <a:srgbClr val="FFFFFF"/>
                </a:solidFill>
                <a:latin typeface="Trebuchet MS"/>
                <a:cs typeface="Trebuchet MS"/>
              </a:rPr>
              <a:t>5</a:t>
            </a:r>
            <a:endParaRPr sz="2100" dirty="0">
              <a:latin typeface="Trebuchet MS"/>
              <a:cs typeface="Trebuchet MS"/>
            </a:endParaRPr>
          </a:p>
        </p:txBody>
      </p:sp>
      <p:sp>
        <p:nvSpPr>
          <p:cNvPr id="29" name="object 29"/>
          <p:cNvSpPr/>
          <p:nvPr/>
        </p:nvSpPr>
        <p:spPr>
          <a:xfrm>
            <a:off x="1150619" y="4712208"/>
            <a:ext cx="4107181" cy="722630"/>
          </a:xfrm>
          <a:custGeom>
            <a:avLst/>
            <a:gdLst/>
            <a:ahLst/>
            <a:cxnLst/>
            <a:rect l="l" t="t" r="r" b="b"/>
            <a:pathLst>
              <a:path w="8789035" h="722629">
                <a:moveTo>
                  <a:pt x="8788908" y="120396"/>
                </a:moveTo>
                <a:lnTo>
                  <a:pt x="8788908" y="601980"/>
                </a:lnTo>
                <a:lnTo>
                  <a:pt x="8779454" y="648866"/>
                </a:lnTo>
                <a:lnTo>
                  <a:pt x="8753665" y="687133"/>
                </a:lnTo>
                <a:lnTo>
                  <a:pt x="8715398" y="712922"/>
                </a:lnTo>
                <a:lnTo>
                  <a:pt x="8668512" y="722376"/>
                </a:lnTo>
                <a:lnTo>
                  <a:pt x="0" y="722376"/>
                </a:lnTo>
                <a:lnTo>
                  <a:pt x="0" y="0"/>
                </a:lnTo>
                <a:lnTo>
                  <a:pt x="8668512" y="0"/>
                </a:lnTo>
                <a:lnTo>
                  <a:pt x="8715398" y="9453"/>
                </a:lnTo>
                <a:lnTo>
                  <a:pt x="8753665" y="35242"/>
                </a:lnTo>
                <a:lnTo>
                  <a:pt x="8779454" y="73509"/>
                </a:lnTo>
                <a:lnTo>
                  <a:pt x="8788908" y="120396"/>
                </a:lnTo>
                <a:close/>
              </a:path>
            </a:pathLst>
          </a:custGeom>
          <a:ln w="12192">
            <a:solidFill>
              <a:srgbClr val="37C5CF"/>
            </a:solidFill>
          </a:ln>
        </p:spPr>
        <p:txBody>
          <a:bodyPr wrap="square" lIns="0" tIns="0" rIns="0" bIns="0" rtlCol="0"/>
          <a:lstStyle/>
          <a:p>
            <a:endParaRPr/>
          </a:p>
        </p:txBody>
      </p:sp>
      <p:sp>
        <p:nvSpPr>
          <p:cNvPr id="30" name="object 30"/>
          <p:cNvSpPr txBox="1"/>
          <p:nvPr/>
        </p:nvSpPr>
        <p:spPr>
          <a:xfrm>
            <a:off x="1443085" y="4896431"/>
            <a:ext cx="4505325" cy="289823"/>
          </a:xfrm>
          <a:prstGeom prst="rect">
            <a:avLst/>
          </a:prstGeom>
        </p:spPr>
        <p:txBody>
          <a:bodyPr vert="horz" wrap="square" lIns="0" tIns="12700" rIns="0" bIns="0" rtlCol="0">
            <a:spAutoFit/>
          </a:bodyPr>
          <a:lstStyle/>
          <a:p>
            <a:pPr marL="299085" indent="-287020">
              <a:lnSpc>
                <a:spcPct val="100000"/>
              </a:lnSpc>
              <a:spcBef>
                <a:spcPts val="100"/>
              </a:spcBef>
              <a:buChar char="•"/>
              <a:tabLst>
                <a:tab pos="299720" algn="l"/>
              </a:tabLst>
            </a:pPr>
            <a:r>
              <a:rPr b="1" dirty="0">
                <a:latin typeface="Bookman Old Style" panose="02050604050505020204" pitchFamily="18" charset="0"/>
              </a:rPr>
              <a:t>Errosion Of Gel Barrier</a:t>
            </a:r>
          </a:p>
        </p:txBody>
      </p:sp>
      <p:grpSp>
        <p:nvGrpSpPr>
          <p:cNvPr id="31" name="object 31"/>
          <p:cNvGrpSpPr/>
          <p:nvPr/>
        </p:nvGrpSpPr>
        <p:grpSpPr>
          <a:xfrm>
            <a:off x="164336" y="5609495"/>
            <a:ext cx="779145" cy="1111250"/>
            <a:chOff x="371856" y="5730240"/>
            <a:chExt cx="779145" cy="1111250"/>
          </a:xfrm>
        </p:grpSpPr>
        <p:sp>
          <p:nvSpPr>
            <p:cNvPr id="32" name="object 32"/>
            <p:cNvSpPr/>
            <p:nvPr/>
          </p:nvSpPr>
          <p:spPr>
            <a:xfrm>
              <a:off x="371856" y="5730240"/>
              <a:ext cx="779145" cy="838621"/>
            </a:xfrm>
            <a:custGeom>
              <a:avLst/>
              <a:gdLst/>
              <a:ahLst/>
              <a:cxnLst/>
              <a:rect l="l" t="t" r="r" b="b"/>
              <a:pathLst>
                <a:path w="779144" h="1111250">
                  <a:moveTo>
                    <a:pt x="778763" y="0"/>
                  </a:moveTo>
                  <a:lnTo>
                    <a:pt x="389381" y="389382"/>
                  </a:lnTo>
                  <a:lnTo>
                    <a:pt x="0" y="0"/>
                  </a:lnTo>
                  <a:lnTo>
                    <a:pt x="0" y="721614"/>
                  </a:lnTo>
                  <a:lnTo>
                    <a:pt x="389381" y="1110996"/>
                  </a:lnTo>
                  <a:lnTo>
                    <a:pt x="778763" y="721614"/>
                  </a:lnTo>
                  <a:lnTo>
                    <a:pt x="778763" y="0"/>
                  </a:lnTo>
                  <a:close/>
                </a:path>
              </a:pathLst>
            </a:custGeom>
            <a:solidFill>
              <a:srgbClr val="4471C4"/>
            </a:solidFill>
          </p:spPr>
          <p:txBody>
            <a:bodyPr wrap="square" lIns="0" tIns="0" rIns="0" bIns="0" rtlCol="0"/>
            <a:lstStyle/>
            <a:p>
              <a:endParaRPr/>
            </a:p>
          </p:txBody>
        </p:sp>
        <p:sp>
          <p:nvSpPr>
            <p:cNvPr id="33" name="object 33"/>
            <p:cNvSpPr/>
            <p:nvPr/>
          </p:nvSpPr>
          <p:spPr>
            <a:xfrm>
              <a:off x="371856" y="5730240"/>
              <a:ext cx="779145" cy="1111250"/>
            </a:xfrm>
            <a:custGeom>
              <a:avLst/>
              <a:gdLst/>
              <a:ahLst/>
              <a:cxnLst/>
              <a:rect l="l" t="t" r="r" b="b"/>
              <a:pathLst>
                <a:path w="779144" h="1111250">
                  <a:moveTo>
                    <a:pt x="778763" y="0"/>
                  </a:moveTo>
                  <a:lnTo>
                    <a:pt x="778763" y="721614"/>
                  </a:lnTo>
                  <a:lnTo>
                    <a:pt x="389381" y="1110996"/>
                  </a:lnTo>
                  <a:lnTo>
                    <a:pt x="0" y="721614"/>
                  </a:lnTo>
                  <a:lnTo>
                    <a:pt x="0" y="0"/>
                  </a:lnTo>
                  <a:lnTo>
                    <a:pt x="389381" y="389382"/>
                  </a:lnTo>
                  <a:lnTo>
                    <a:pt x="778763" y="0"/>
                  </a:lnTo>
                  <a:close/>
                </a:path>
              </a:pathLst>
            </a:custGeom>
            <a:ln w="12192">
              <a:solidFill>
                <a:srgbClr val="4471C4"/>
              </a:solidFill>
            </a:ln>
          </p:spPr>
          <p:txBody>
            <a:bodyPr wrap="square" lIns="0" tIns="0" rIns="0" bIns="0" rtlCol="0"/>
            <a:lstStyle/>
            <a:p>
              <a:endParaRPr/>
            </a:p>
          </p:txBody>
        </p:sp>
      </p:grpSp>
      <p:sp>
        <p:nvSpPr>
          <p:cNvPr id="34" name="object 34"/>
          <p:cNvSpPr txBox="1"/>
          <p:nvPr/>
        </p:nvSpPr>
        <p:spPr>
          <a:xfrm>
            <a:off x="202437" y="5867921"/>
            <a:ext cx="702945" cy="345440"/>
          </a:xfrm>
          <a:prstGeom prst="rect">
            <a:avLst/>
          </a:prstGeom>
        </p:spPr>
        <p:txBody>
          <a:bodyPr vert="horz" wrap="square" lIns="0" tIns="12700" rIns="0" bIns="0" rtlCol="0">
            <a:spAutoFit/>
          </a:bodyPr>
          <a:lstStyle/>
          <a:p>
            <a:pPr marL="12700">
              <a:lnSpc>
                <a:spcPct val="100000"/>
              </a:lnSpc>
              <a:spcBef>
                <a:spcPts val="100"/>
              </a:spcBef>
            </a:pPr>
            <a:r>
              <a:rPr sz="2100" spc="-95" dirty="0">
                <a:solidFill>
                  <a:srgbClr val="FFFFFF"/>
                </a:solidFill>
                <a:latin typeface="Trebuchet MS"/>
                <a:cs typeface="Trebuchet MS"/>
              </a:rPr>
              <a:t>Step</a:t>
            </a:r>
            <a:r>
              <a:rPr sz="2100" spc="-235" dirty="0">
                <a:solidFill>
                  <a:srgbClr val="FFFFFF"/>
                </a:solidFill>
                <a:latin typeface="Trebuchet MS"/>
                <a:cs typeface="Trebuchet MS"/>
              </a:rPr>
              <a:t> </a:t>
            </a:r>
            <a:r>
              <a:rPr sz="2100" spc="-40" dirty="0">
                <a:solidFill>
                  <a:srgbClr val="FFFFFF"/>
                </a:solidFill>
                <a:latin typeface="Trebuchet MS"/>
                <a:cs typeface="Trebuchet MS"/>
              </a:rPr>
              <a:t>6</a:t>
            </a:r>
            <a:endParaRPr sz="2100" dirty="0">
              <a:latin typeface="Trebuchet MS"/>
              <a:cs typeface="Trebuchet MS"/>
            </a:endParaRPr>
          </a:p>
        </p:txBody>
      </p:sp>
      <p:sp>
        <p:nvSpPr>
          <p:cNvPr id="35" name="object 35"/>
          <p:cNvSpPr/>
          <p:nvPr/>
        </p:nvSpPr>
        <p:spPr>
          <a:xfrm>
            <a:off x="1150619" y="5730240"/>
            <a:ext cx="5326381" cy="722630"/>
          </a:xfrm>
          <a:custGeom>
            <a:avLst/>
            <a:gdLst/>
            <a:ahLst/>
            <a:cxnLst/>
            <a:rect l="l" t="t" r="r" b="b"/>
            <a:pathLst>
              <a:path w="8789035" h="722629">
                <a:moveTo>
                  <a:pt x="8788908" y="120396"/>
                </a:moveTo>
                <a:lnTo>
                  <a:pt x="8788908" y="601980"/>
                </a:lnTo>
                <a:lnTo>
                  <a:pt x="8779454" y="648845"/>
                </a:lnTo>
                <a:lnTo>
                  <a:pt x="8753665" y="687114"/>
                </a:lnTo>
                <a:lnTo>
                  <a:pt x="8715398" y="712915"/>
                </a:lnTo>
                <a:lnTo>
                  <a:pt x="8668512" y="722376"/>
                </a:lnTo>
                <a:lnTo>
                  <a:pt x="0" y="722376"/>
                </a:lnTo>
                <a:lnTo>
                  <a:pt x="0" y="0"/>
                </a:lnTo>
                <a:lnTo>
                  <a:pt x="8668512" y="0"/>
                </a:lnTo>
                <a:lnTo>
                  <a:pt x="8715398" y="9460"/>
                </a:lnTo>
                <a:lnTo>
                  <a:pt x="8753665" y="35261"/>
                </a:lnTo>
                <a:lnTo>
                  <a:pt x="8779454" y="73530"/>
                </a:lnTo>
                <a:lnTo>
                  <a:pt x="8788908" y="120396"/>
                </a:lnTo>
                <a:close/>
              </a:path>
            </a:pathLst>
          </a:custGeom>
          <a:ln w="12192">
            <a:solidFill>
              <a:srgbClr val="4471C4"/>
            </a:solidFill>
          </a:ln>
        </p:spPr>
        <p:txBody>
          <a:bodyPr wrap="square" lIns="0" tIns="0" rIns="0" bIns="0" rtlCol="0"/>
          <a:lstStyle/>
          <a:p>
            <a:endParaRPr/>
          </a:p>
        </p:txBody>
      </p:sp>
      <p:sp>
        <p:nvSpPr>
          <p:cNvPr id="36" name="object 36"/>
          <p:cNvSpPr txBox="1"/>
          <p:nvPr/>
        </p:nvSpPr>
        <p:spPr>
          <a:xfrm>
            <a:off x="1425156" y="5863631"/>
            <a:ext cx="8324850" cy="289823"/>
          </a:xfrm>
          <a:prstGeom prst="rect">
            <a:avLst/>
          </a:prstGeom>
        </p:spPr>
        <p:txBody>
          <a:bodyPr vert="horz" wrap="square" lIns="0" tIns="12700" rIns="0" bIns="0" rtlCol="0">
            <a:spAutoFit/>
          </a:bodyPr>
          <a:lstStyle/>
          <a:p>
            <a:pPr marL="299085" indent="-287020">
              <a:lnSpc>
                <a:spcPct val="100000"/>
              </a:lnSpc>
              <a:spcBef>
                <a:spcPts val="100"/>
              </a:spcBef>
              <a:buChar char="•"/>
              <a:tabLst>
                <a:tab pos="299720" algn="l"/>
              </a:tabLst>
            </a:pPr>
            <a:r>
              <a:rPr b="1" dirty="0">
                <a:latin typeface="Bookman Old Style" panose="02050604050505020204" pitchFamily="18" charset="0"/>
              </a:rPr>
              <a:t>Release Of Drug By Diffusion Proceess</a:t>
            </a:r>
          </a:p>
        </p:txBody>
      </p:sp>
      <p:sp>
        <p:nvSpPr>
          <p:cNvPr id="37" name="object 37"/>
          <p:cNvSpPr/>
          <p:nvPr/>
        </p:nvSpPr>
        <p:spPr>
          <a:xfrm>
            <a:off x="8239189" y="294512"/>
            <a:ext cx="3800412" cy="3091180"/>
          </a:xfrm>
          <a:prstGeom prst="rect">
            <a:avLst/>
          </a:prstGeom>
          <a:blipFill>
            <a:blip r:embed="rId2" cstate="print"/>
            <a:stretch>
              <a:fillRect/>
            </a:stretch>
          </a:blipFill>
        </p:spPr>
        <p:txBody>
          <a:bodyPr wrap="square" lIns="0" tIns="0" rIns="0" bIns="0" rtlCol="0"/>
          <a:lstStyle/>
          <a:p>
            <a:endParaRPr/>
          </a:p>
        </p:txBody>
      </p:sp>
      <p:sp>
        <p:nvSpPr>
          <p:cNvPr id="38" name="object 38"/>
          <p:cNvSpPr txBox="1"/>
          <p:nvPr/>
        </p:nvSpPr>
        <p:spPr>
          <a:xfrm>
            <a:off x="1336928" y="251037"/>
            <a:ext cx="7482205" cy="1120563"/>
          </a:xfrm>
          <a:prstGeom prst="rect">
            <a:avLst/>
          </a:prstGeom>
        </p:spPr>
        <p:txBody>
          <a:bodyPr vert="horz" wrap="square" lIns="0" tIns="12065" rIns="0" bIns="0" rtlCol="0">
            <a:spAutoFit/>
          </a:bodyPr>
          <a:lstStyle/>
          <a:p>
            <a:pPr marL="596265">
              <a:lnSpc>
                <a:spcPts val="2975"/>
              </a:lnSpc>
              <a:spcBef>
                <a:spcPts val="95"/>
              </a:spcBef>
            </a:pPr>
            <a:r>
              <a:rPr b="1" u="sng" dirty="0">
                <a:solidFill>
                  <a:srgbClr val="C00000"/>
                </a:solidFill>
                <a:latin typeface="Bookman Old Style" panose="02050604050505020204" pitchFamily="18" charset="0"/>
              </a:rPr>
              <a:t>NON EFFERVESCENT SYSTEMS PREPARATION</a:t>
            </a:r>
          </a:p>
          <a:p>
            <a:pPr marL="379730" indent="-367665">
              <a:lnSpc>
                <a:spcPts val="2830"/>
              </a:lnSpc>
              <a:buClr>
                <a:srgbClr val="000000"/>
              </a:buClr>
              <a:buChar char="•"/>
              <a:tabLst>
                <a:tab pos="379730" algn="l"/>
                <a:tab pos="380365" algn="l"/>
              </a:tabLst>
            </a:pPr>
            <a:r>
              <a:rPr b="1" dirty="0">
                <a:latin typeface="Bookman Old Style" panose="02050604050505020204" pitchFamily="18" charset="0"/>
              </a:rPr>
              <a:t>Incorporating high level</a:t>
            </a:r>
            <a:r>
              <a:rPr lang="en-US" b="1" dirty="0">
                <a:latin typeface="Bookman Old Style" panose="02050604050505020204" pitchFamily="18" charset="0"/>
              </a:rPr>
              <a:t> </a:t>
            </a:r>
            <a:r>
              <a:rPr b="1" dirty="0">
                <a:latin typeface="Bookman Old Style" panose="02050604050505020204" pitchFamily="18" charset="0"/>
              </a:rPr>
              <a:t>(20-75%w/w) gel-forming</a:t>
            </a:r>
          </a:p>
          <a:p>
            <a:pPr marL="299085">
              <a:lnSpc>
                <a:spcPts val="3215"/>
              </a:lnSpc>
              <a:tabLst>
                <a:tab pos="4791710" algn="l"/>
              </a:tabLst>
            </a:pPr>
            <a:r>
              <a:rPr b="1" dirty="0">
                <a:latin typeface="Bookman Old Style" panose="02050604050505020204" pitchFamily="18" charset="0"/>
              </a:rPr>
              <a:t>hydrocolloids. E.g.:- HEC, </a:t>
            </a:r>
            <a:r>
              <a:rPr b="1" dirty="0" err="1">
                <a:latin typeface="Bookman Old Style" panose="02050604050505020204" pitchFamily="18" charset="0"/>
              </a:rPr>
              <a:t>HPC,Sod</a:t>
            </a:r>
            <a:r>
              <a:rPr b="1" dirty="0">
                <a:latin typeface="Bookman Old Style" panose="02050604050505020204" pitchFamily="18" charset="0"/>
              </a:rPr>
              <a:t>. CMC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6200" y="313801"/>
            <a:ext cx="6673800" cy="5858399"/>
          </a:xfrm>
          <a:prstGeom prst="rect">
            <a:avLst/>
          </a:prstGeom>
        </p:spPr>
        <p:txBody>
          <a:bodyPr vert="horz" wrap="square" lIns="0" tIns="138430" rIns="0" bIns="0" rtlCol="0">
            <a:spAutoFit/>
          </a:bodyPr>
          <a:lstStyle/>
          <a:p>
            <a:pPr marL="354965" indent="-342900">
              <a:lnSpc>
                <a:spcPct val="150000"/>
              </a:lnSpc>
              <a:spcBef>
                <a:spcPts val="1090"/>
              </a:spcBef>
              <a:buSzPct val="96875"/>
              <a:buFont typeface="Wingdings" panose="05000000000000000000" pitchFamily="2" charset="2"/>
              <a:buChar char="§"/>
              <a:tabLst>
                <a:tab pos="337185" algn="l"/>
              </a:tabLst>
            </a:pPr>
            <a:r>
              <a:rPr sz="2000" b="1" spc="-5" dirty="0">
                <a:solidFill>
                  <a:srgbClr val="0000FF"/>
                </a:solidFill>
                <a:latin typeface="Bookman Old Style" panose="02050604050505020204" pitchFamily="18" charset="0"/>
                <a:cs typeface="Carlito"/>
              </a:rPr>
              <a:t>DEFINITION</a:t>
            </a:r>
            <a:endParaRPr sz="2000" b="1" dirty="0">
              <a:solidFill>
                <a:srgbClr val="0000FF"/>
              </a:solidFill>
              <a:latin typeface="Bookman Old Style" panose="02050604050505020204" pitchFamily="18" charset="0"/>
              <a:cs typeface="Carlito"/>
            </a:endParaRPr>
          </a:p>
          <a:p>
            <a:pPr marL="354965" indent="-342900">
              <a:lnSpc>
                <a:spcPct val="150000"/>
              </a:lnSpc>
              <a:spcBef>
                <a:spcPts val="994"/>
              </a:spcBef>
              <a:buSzPct val="96875"/>
              <a:buFont typeface="Wingdings" panose="05000000000000000000" pitchFamily="2" charset="2"/>
              <a:buChar char="§"/>
              <a:tabLst>
                <a:tab pos="337185" algn="l"/>
              </a:tabLst>
            </a:pPr>
            <a:r>
              <a:rPr sz="2000" b="1" spc="-30" dirty="0">
                <a:solidFill>
                  <a:srgbClr val="0000FF"/>
                </a:solidFill>
                <a:latin typeface="Bookman Old Style" panose="02050604050505020204" pitchFamily="18" charset="0"/>
                <a:cs typeface="Carlito"/>
              </a:rPr>
              <a:t>IMPORTANCE</a:t>
            </a:r>
            <a:endParaRPr sz="2000" b="1" dirty="0">
              <a:solidFill>
                <a:srgbClr val="0000FF"/>
              </a:solidFill>
              <a:latin typeface="Bookman Old Style" panose="02050604050505020204" pitchFamily="18" charset="0"/>
              <a:cs typeface="Carlito"/>
            </a:endParaRPr>
          </a:p>
          <a:p>
            <a:pPr marL="354965" indent="-342900">
              <a:lnSpc>
                <a:spcPct val="150000"/>
              </a:lnSpc>
              <a:spcBef>
                <a:spcPts val="1000"/>
              </a:spcBef>
              <a:buSzPct val="96875"/>
              <a:buFont typeface="Wingdings" panose="05000000000000000000" pitchFamily="2" charset="2"/>
              <a:buChar char="§"/>
              <a:tabLst>
                <a:tab pos="337185" algn="l"/>
              </a:tabLst>
            </a:pPr>
            <a:r>
              <a:rPr sz="2000" b="1" spc="-25" dirty="0">
                <a:solidFill>
                  <a:srgbClr val="0000FF"/>
                </a:solidFill>
                <a:latin typeface="Bookman Old Style" panose="02050604050505020204" pitchFamily="18" charset="0"/>
                <a:cs typeface="Carlito"/>
              </a:rPr>
              <a:t>STOMACH</a:t>
            </a:r>
            <a:r>
              <a:rPr sz="2000" b="1" spc="-15" dirty="0">
                <a:solidFill>
                  <a:srgbClr val="0000FF"/>
                </a:solidFill>
                <a:latin typeface="Bookman Old Style" panose="02050604050505020204" pitchFamily="18" charset="0"/>
                <a:cs typeface="Carlito"/>
              </a:rPr>
              <a:t> </a:t>
            </a:r>
            <a:r>
              <a:rPr sz="2000" b="1" spc="-20" dirty="0">
                <a:solidFill>
                  <a:srgbClr val="0000FF"/>
                </a:solidFill>
                <a:latin typeface="Bookman Old Style" panose="02050604050505020204" pitchFamily="18" charset="0"/>
                <a:cs typeface="Carlito"/>
              </a:rPr>
              <a:t>PHYSIOLOGY</a:t>
            </a:r>
            <a:endParaRPr sz="2000" b="1" dirty="0">
              <a:solidFill>
                <a:srgbClr val="0000FF"/>
              </a:solidFill>
              <a:latin typeface="Bookman Old Style" panose="02050604050505020204" pitchFamily="18" charset="0"/>
              <a:cs typeface="Carlito"/>
            </a:endParaRPr>
          </a:p>
          <a:p>
            <a:pPr marL="354965" indent="-342900">
              <a:lnSpc>
                <a:spcPct val="150000"/>
              </a:lnSpc>
              <a:spcBef>
                <a:spcPts val="1010"/>
              </a:spcBef>
              <a:buSzPct val="96875"/>
              <a:buFont typeface="Wingdings" panose="05000000000000000000" pitchFamily="2" charset="2"/>
              <a:buChar char="§"/>
              <a:tabLst>
                <a:tab pos="337185" algn="l"/>
              </a:tabLst>
            </a:pPr>
            <a:r>
              <a:rPr sz="2000" b="1" spc="-10" dirty="0">
                <a:solidFill>
                  <a:srgbClr val="0000FF"/>
                </a:solidFill>
                <a:latin typeface="Bookman Old Style" panose="02050604050505020204" pitchFamily="18" charset="0"/>
                <a:cs typeface="Carlito"/>
              </a:rPr>
              <a:t>MECHANISM </a:t>
            </a:r>
            <a:r>
              <a:rPr sz="2000" b="1" spc="-5" dirty="0">
                <a:solidFill>
                  <a:srgbClr val="0000FF"/>
                </a:solidFill>
                <a:latin typeface="Bookman Old Style" panose="02050604050505020204" pitchFamily="18" charset="0"/>
                <a:cs typeface="Carlito"/>
              </a:rPr>
              <a:t>OF</a:t>
            </a:r>
            <a:r>
              <a:rPr sz="2000" b="1" spc="10" dirty="0">
                <a:solidFill>
                  <a:srgbClr val="0000FF"/>
                </a:solidFill>
                <a:latin typeface="Bookman Old Style" panose="02050604050505020204" pitchFamily="18" charset="0"/>
                <a:cs typeface="Carlito"/>
              </a:rPr>
              <a:t> </a:t>
            </a:r>
            <a:r>
              <a:rPr sz="2000" b="1" dirty="0">
                <a:solidFill>
                  <a:srgbClr val="0000FF"/>
                </a:solidFill>
                <a:latin typeface="Bookman Old Style" panose="02050604050505020204" pitchFamily="18" charset="0"/>
                <a:cs typeface="Carlito"/>
              </a:rPr>
              <a:t>FDDS</a:t>
            </a:r>
          </a:p>
          <a:p>
            <a:pPr marL="354965" indent="-342900">
              <a:lnSpc>
                <a:spcPct val="150000"/>
              </a:lnSpc>
              <a:spcBef>
                <a:spcPts val="994"/>
              </a:spcBef>
              <a:buSzPct val="96875"/>
              <a:buFont typeface="Wingdings" panose="05000000000000000000" pitchFamily="2" charset="2"/>
              <a:buChar char="§"/>
              <a:tabLst>
                <a:tab pos="337185" algn="l"/>
              </a:tabLst>
            </a:pPr>
            <a:r>
              <a:rPr sz="2000" b="1" spc="-50" dirty="0">
                <a:solidFill>
                  <a:srgbClr val="0000FF"/>
                </a:solidFill>
                <a:latin typeface="Bookman Old Style" panose="02050604050505020204" pitchFamily="18" charset="0"/>
                <a:cs typeface="Carlito"/>
              </a:rPr>
              <a:t>FACTORS </a:t>
            </a:r>
            <a:r>
              <a:rPr sz="2000" b="1" spc="-10" dirty="0">
                <a:solidFill>
                  <a:srgbClr val="0000FF"/>
                </a:solidFill>
                <a:latin typeface="Bookman Old Style" panose="02050604050505020204" pitchFamily="18" charset="0"/>
                <a:cs typeface="Carlito"/>
              </a:rPr>
              <a:t>AFFECTING</a:t>
            </a:r>
            <a:r>
              <a:rPr sz="2000" b="1" spc="40" dirty="0">
                <a:solidFill>
                  <a:srgbClr val="0000FF"/>
                </a:solidFill>
                <a:latin typeface="Bookman Old Style" panose="02050604050505020204" pitchFamily="18" charset="0"/>
                <a:cs typeface="Carlito"/>
              </a:rPr>
              <a:t> </a:t>
            </a:r>
            <a:r>
              <a:rPr sz="2000" b="1" dirty="0">
                <a:solidFill>
                  <a:srgbClr val="0000FF"/>
                </a:solidFill>
                <a:latin typeface="Bookman Old Style" panose="02050604050505020204" pitchFamily="18" charset="0"/>
                <a:cs typeface="Carlito"/>
              </a:rPr>
              <a:t>FDDS</a:t>
            </a:r>
          </a:p>
          <a:p>
            <a:pPr marL="354965" indent="-342900">
              <a:lnSpc>
                <a:spcPct val="150000"/>
              </a:lnSpc>
              <a:spcBef>
                <a:spcPts val="994"/>
              </a:spcBef>
              <a:buSzPct val="96875"/>
              <a:buFont typeface="Wingdings" panose="05000000000000000000" pitchFamily="2" charset="2"/>
              <a:buChar char="§"/>
              <a:tabLst>
                <a:tab pos="337185" algn="l"/>
              </a:tabLst>
            </a:pPr>
            <a:r>
              <a:rPr sz="2000" b="1" spc="-25" dirty="0">
                <a:solidFill>
                  <a:srgbClr val="0000FF"/>
                </a:solidFill>
                <a:latin typeface="Bookman Old Style" panose="02050604050505020204" pitchFamily="18" charset="0"/>
                <a:cs typeface="Carlito"/>
              </a:rPr>
              <a:t>CLASSIFICATION</a:t>
            </a:r>
            <a:endParaRPr sz="2000" b="1" dirty="0">
              <a:solidFill>
                <a:srgbClr val="0000FF"/>
              </a:solidFill>
              <a:latin typeface="Bookman Old Style" panose="02050604050505020204" pitchFamily="18" charset="0"/>
              <a:cs typeface="Carlito"/>
            </a:endParaRPr>
          </a:p>
          <a:p>
            <a:pPr marL="354965" indent="-342900">
              <a:lnSpc>
                <a:spcPct val="150000"/>
              </a:lnSpc>
              <a:spcBef>
                <a:spcPts val="1010"/>
              </a:spcBef>
              <a:buSzPct val="96875"/>
              <a:buFont typeface="Wingdings" panose="05000000000000000000" pitchFamily="2" charset="2"/>
              <a:buChar char="§"/>
              <a:tabLst>
                <a:tab pos="337185" algn="l"/>
              </a:tabLst>
            </a:pPr>
            <a:r>
              <a:rPr sz="2000" b="1" spc="-55" dirty="0">
                <a:solidFill>
                  <a:srgbClr val="0000FF"/>
                </a:solidFill>
                <a:latin typeface="Bookman Old Style" panose="02050604050505020204" pitchFamily="18" charset="0"/>
                <a:cs typeface="Carlito"/>
              </a:rPr>
              <a:t>ADVANTAGES </a:t>
            </a:r>
            <a:r>
              <a:rPr sz="2000" b="1" dirty="0">
                <a:solidFill>
                  <a:srgbClr val="0000FF"/>
                </a:solidFill>
                <a:latin typeface="Bookman Old Style" panose="02050604050505020204" pitchFamily="18" charset="0"/>
                <a:cs typeface="Carlito"/>
              </a:rPr>
              <a:t>OF</a:t>
            </a:r>
            <a:r>
              <a:rPr sz="2000" b="1" spc="5" dirty="0">
                <a:solidFill>
                  <a:srgbClr val="0000FF"/>
                </a:solidFill>
                <a:latin typeface="Bookman Old Style" panose="02050604050505020204" pitchFamily="18" charset="0"/>
                <a:cs typeface="Carlito"/>
              </a:rPr>
              <a:t> </a:t>
            </a:r>
            <a:r>
              <a:rPr sz="2000" b="1" dirty="0">
                <a:solidFill>
                  <a:srgbClr val="0000FF"/>
                </a:solidFill>
                <a:latin typeface="Bookman Old Style" panose="02050604050505020204" pitchFamily="18" charset="0"/>
                <a:cs typeface="Carlito"/>
              </a:rPr>
              <a:t>FDDS</a:t>
            </a:r>
          </a:p>
          <a:p>
            <a:pPr marL="354965" indent="-342900">
              <a:lnSpc>
                <a:spcPct val="150000"/>
              </a:lnSpc>
              <a:spcBef>
                <a:spcPts val="1000"/>
              </a:spcBef>
              <a:buSzPct val="96875"/>
              <a:buFont typeface="Wingdings" panose="05000000000000000000" pitchFamily="2" charset="2"/>
              <a:buChar char="§"/>
              <a:tabLst>
                <a:tab pos="337185" algn="l"/>
              </a:tabLst>
            </a:pPr>
            <a:r>
              <a:rPr sz="2000" b="1" spc="-35" dirty="0">
                <a:solidFill>
                  <a:srgbClr val="0000FF"/>
                </a:solidFill>
                <a:latin typeface="Bookman Old Style" panose="02050604050505020204" pitchFamily="18" charset="0"/>
                <a:cs typeface="Carlito"/>
              </a:rPr>
              <a:t>SUITABLE </a:t>
            </a:r>
            <a:r>
              <a:rPr sz="2000" b="1" spc="-5" dirty="0">
                <a:solidFill>
                  <a:srgbClr val="0000FF"/>
                </a:solidFill>
                <a:latin typeface="Bookman Old Style" panose="02050604050505020204" pitchFamily="18" charset="0"/>
                <a:cs typeface="Carlito"/>
              </a:rPr>
              <a:t>DRUGS </a:t>
            </a:r>
            <a:r>
              <a:rPr sz="2000" b="1" spc="-10" dirty="0">
                <a:solidFill>
                  <a:srgbClr val="0000FF"/>
                </a:solidFill>
                <a:latin typeface="Bookman Old Style" panose="02050604050505020204" pitchFamily="18" charset="0"/>
                <a:cs typeface="Carlito"/>
              </a:rPr>
              <a:t>FOR</a:t>
            </a:r>
            <a:r>
              <a:rPr sz="2000" b="1" spc="-30" dirty="0">
                <a:solidFill>
                  <a:srgbClr val="0000FF"/>
                </a:solidFill>
                <a:latin typeface="Bookman Old Style" panose="02050604050505020204" pitchFamily="18" charset="0"/>
                <a:cs typeface="Carlito"/>
              </a:rPr>
              <a:t> </a:t>
            </a:r>
            <a:r>
              <a:rPr sz="2000" b="1" dirty="0">
                <a:solidFill>
                  <a:srgbClr val="0000FF"/>
                </a:solidFill>
                <a:latin typeface="Bookman Old Style" panose="02050604050505020204" pitchFamily="18" charset="0"/>
                <a:cs typeface="Carlito"/>
              </a:rPr>
              <a:t>FDDS</a:t>
            </a:r>
          </a:p>
          <a:p>
            <a:pPr marL="354965" indent="-342900">
              <a:lnSpc>
                <a:spcPct val="150000"/>
              </a:lnSpc>
              <a:spcBef>
                <a:spcPts val="994"/>
              </a:spcBef>
              <a:buSzPct val="96875"/>
              <a:buFont typeface="Wingdings" panose="05000000000000000000" pitchFamily="2" charset="2"/>
              <a:buChar char="§"/>
              <a:tabLst>
                <a:tab pos="337185" algn="l"/>
                <a:tab pos="2663190" algn="l"/>
              </a:tabLst>
            </a:pPr>
            <a:r>
              <a:rPr sz="2000" b="1" spc="-60" dirty="0">
                <a:solidFill>
                  <a:srgbClr val="0000FF"/>
                </a:solidFill>
                <a:latin typeface="Bookman Old Style" panose="02050604050505020204" pitchFamily="18" charset="0"/>
                <a:cs typeface="Carlito"/>
              </a:rPr>
              <a:t>EVALUATION</a:t>
            </a:r>
            <a:r>
              <a:rPr lang="en-US" sz="2000" b="1" spc="-60" dirty="0">
                <a:solidFill>
                  <a:srgbClr val="0000FF"/>
                </a:solidFill>
                <a:latin typeface="Bookman Old Style" panose="02050604050505020204" pitchFamily="18" charset="0"/>
                <a:cs typeface="Carlito"/>
              </a:rPr>
              <a:t> </a:t>
            </a:r>
            <a:r>
              <a:rPr sz="2000" b="1" spc="-20" dirty="0">
                <a:solidFill>
                  <a:srgbClr val="0000FF"/>
                </a:solidFill>
                <a:latin typeface="Bookman Old Style" panose="02050604050505020204" pitchFamily="18" charset="0"/>
                <a:cs typeface="Carlito"/>
              </a:rPr>
              <a:t>TESTS</a:t>
            </a:r>
            <a:endParaRPr sz="2000" b="1" dirty="0">
              <a:solidFill>
                <a:srgbClr val="0000FF"/>
              </a:solidFill>
              <a:latin typeface="Bookman Old Style" panose="02050604050505020204" pitchFamily="18" charset="0"/>
              <a:cs typeface="Carlito"/>
            </a:endParaRPr>
          </a:p>
          <a:p>
            <a:pPr marL="354965" indent="-342900">
              <a:lnSpc>
                <a:spcPct val="150000"/>
              </a:lnSpc>
              <a:spcBef>
                <a:spcPts val="1010"/>
              </a:spcBef>
              <a:buSzPct val="96875"/>
              <a:buFont typeface="Wingdings" panose="05000000000000000000" pitchFamily="2" charset="2"/>
              <a:buChar char="§"/>
              <a:tabLst>
                <a:tab pos="337185" algn="l"/>
              </a:tabLst>
            </a:pPr>
            <a:r>
              <a:rPr sz="2000" b="1" spc="-15" dirty="0">
                <a:solidFill>
                  <a:srgbClr val="0000FF"/>
                </a:solidFill>
                <a:latin typeface="Bookman Old Style" panose="02050604050505020204" pitchFamily="18" charset="0"/>
                <a:cs typeface="Carlito"/>
              </a:rPr>
              <a:t>CONCLUSION</a:t>
            </a:r>
            <a:endParaRPr sz="2000" b="1" dirty="0">
              <a:solidFill>
                <a:srgbClr val="0000FF"/>
              </a:solidFill>
              <a:latin typeface="Bookman Old Style" panose="02050604050505020204" pitchFamily="18" charset="0"/>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0489" y="0"/>
            <a:ext cx="8432800" cy="381515"/>
          </a:xfrm>
          <a:prstGeom prst="rect">
            <a:avLst/>
          </a:prstGeom>
        </p:spPr>
        <p:txBody>
          <a:bodyPr vert="horz" wrap="square" lIns="0" tIns="12065" rIns="0" bIns="0" rtlCol="0">
            <a:spAutoFit/>
          </a:bodyPr>
          <a:lstStyle/>
          <a:p>
            <a:pPr marL="12700">
              <a:lnSpc>
                <a:spcPct val="100000"/>
              </a:lnSpc>
              <a:spcBef>
                <a:spcPts val="95"/>
              </a:spcBef>
            </a:pPr>
            <a:r>
              <a:rPr sz="2400" b="1" u="sng" dirty="0">
                <a:solidFill>
                  <a:srgbClr val="C00000"/>
                </a:solidFill>
                <a:latin typeface="Bookman Old Style" panose="02050604050505020204" pitchFamily="18" charset="0"/>
              </a:rPr>
              <a:t>EFFERVESCENT FLOATING DOSAGE FORM</a:t>
            </a:r>
          </a:p>
        </p:txBody>
      </p:sp>
      <p:sp>
        <p:nvSpPr>
          <p:cNvPr id="3" name="object 3"/>
          <p:cNvSpPr txBox="1"/>
          <p:nvPr/>
        </p:nvSpPr>
        <p:spPr>
          <a:xfrm>
            <a:off x="529538" y="677012"/>
            <a:ext cx="11129062" cy="2150973"/>
          </a:xfrm>
          <a:prstGeom prst="rect">
            <a:avLst/>
          </a:prstGeom>
        </p:spPr>
        <p:txBody>
          <a:bodyPr vert="horz" wrap="square" lIns="0" tIns="12700" rIns="0" bIns="0" rtlCol="0">
            <a:spAutoFit/>
          </a:bodyPr>
          <a:lstStyle/>
          <a:p>
            <a:pPr marL="241300" marR="5080" indent="-228600">
              <a:lnSpc>
                <a:spcPct val="110000"/>
              </a:lnSpc>
              <a:spcBef>
                <a:spcPts val="100"/>
              </a:spcBef>
              <a:buFont typeface="Arial"/>
              <a:buChar char="•"/>
              <a:tabLst>
                <a:tab pos="241300" algn="l"/>
              </a:tabLst>
            </a:pPr>
            <a:r>
              <a:rPr sz="2000" dirty="0">
                <a:latin typeface="Bookman Old Style" panose="02050604050505020204" pitchFamily="18" charset="0"/>
              </a:rPr>
              <a:t>These are matrix type of systems with the help of swellable polymers  such as methylcellulose and chitosan ad various effervescent eg, sodium  bicarbonate, tartaric acid and citric acid.</a:t>
            </a:r>
          </a:p>
          <a:p>
            <a:pPr marL="241300" marR="215900" indent="-228600">
              <a:lnSpc>
                <a:spcPct val="110000"/>
              </a:lnSpc>
              <a:spcBef>
                <a:spcPts val="994"/>
              </a:spcBef>
              <a:buFont typeface="Arial"/>
              <a:buChar char="•"/>
              <a:tabLst>
                <a:tab pos="241300" algn="l"/>
              </a:tabLst>
            </a:pPr>
            <a:r>
              <a:rPr sz="2000" dirty="0">
                <a:latin typeface="Bookman Old Style" panose="02050604050505020204" pitchFamily="18" charset="0"/>
              </a:rPr>
              <a:t>They are formulated in such a way that when in contact with the acidic  gas content ,</a:t>
            </a:r>
            <a:r>
              <a:rPr lang="en-US" sz="2000" dirty="0">
                <a:latin typeface="Bookman Old Style" panose="02050604050505020204" pitchFamily="18" charset="0"/>
              </a:rPr>
              <a:t> </a:t>
            </a:r>
            <a:r>
              <a:rPr sz="2000" dirty="0">
                <a:latin typeface="Bookman Old Style" panose="02050604050505020204" pitchFamily="18" charset="0"/>
              </a:rPr>
              <a:t>CO2 is liberated and gets entrapped in swollen  hydrocolloids, which provides buoyancy to the dosage form.</a:t>
            </a:r>
          </a:p>
        </p:txBody>
      </p:sp>
      <p:grpSp>
        <p:nvGrpSpPr>
          <p:cNvPr id="4" name="object 4"/>
          <p:cNvGrpSpPr/>
          <p:nvPr/>
        </p:nvGrpSpPr>
        <p:grpSpPr>
          <a:xfrm>
            <a:off x="529538" y="3048000"/>
            <a:ext cx="11205262" cy="3505200"/>
            <a:chOff x="1961388" y="3572255"/>
            <a:chExt cx="8479790" cy="3043555"/>
          </a:xfrm>
        </p:grpSpPr>
        <p:sp>
          <p:nvSpPr>
            <p:cNvPr id="5" name="object 5"/>
            <p:cNvSpPr/>
            <p:nvPr/>
          </p:nvSpPr>
          <p:spPr>
            <a:xfrm>
              <a:off x="1970532" y="3581399"/>
              <a:ext cx="8461248" cy="302514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965960" y="3576827"/>
              <a:ext cx="8470900" cy="3034665"/>
            </a:xfrm>
            <a:custGeom>
              <a:avLst/>
              <a:gdLst/>
              <a:ahLst/>
              <a:cxnLst/>
              <a:rect l="l" t="t" r="r" b="b"/>
              <a:pathLst>
                <a:path w="8470900" h="3034665">
                  <a:moveTo>
                    <a:pt x="0" y="3034284"/>
                  </a:moveTo>
                  <a:lnTo>
                    <a:pt x="8470392" y="3034284"/>
                  </a:lnTo>
                  <a:lnTo>
                    <a:pt x="8470392" y="0"/>
                  </a:lnTo>
                  <a:lnTo>
                    <a:pt x="0" y="0"/>
                  </a:lnTo>
                  <a:lnTo>
                    <a:pt x="0" y="3034284"/>
                  </a:lnTo>
                  <a:close/>
                </a:path>
              </a:pathLst>
            </a:custGeom>
            <a:ln w="9144">
              <a:solidFill>
                <a:srgbClr val="0D0D0D"/>
              </a:solidFill>
            </a:ln>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152400"/>
            <a:ext cx="7249479" cy="352019"/>
          </a:xfrm>
          <a:prstGeom prst="rect">
            <a:avLst/>
          </a:prstGeom>
        </p:spPr>
        <p:txBody>
          <a:bodyPr vert="horz" wrap="square" lIns="0" tIns="13335" rIns="0" bIns="0" rtlCol="0">
            <a:spAutoFit/>
          </a:bodyPr>
          <a:lstStyle/>
          <a:p>
            <a:pPr marL="12700">
              <a:lnSpc>
                <a:spcPct val="100000"/>
              </a:lnSpc>
              <a:spcBef>
                <a:spcPts val="105"/>
              </a:spcBef>
            </a:pPr>
            <a:r>
              <a:rPr sz="2200" b="1" u="sng" dirty="0">
                <a:solidFill>
                  <a:srgbClr val="C00000"/>
                </a:solidFill>
                <a:effectLst>
                  <a:outerShdw blurRad="38100" dist="38100" dir="2700000" algn="tl">
                    <a:srgbClr val="000000">
                      <a:alpha val="43137"/>
                    </a:srgbClr>
                  </a:outerShdw>
                </a:effectLst>
                <a:latin typeface="Bookman Old Style" panose="02050604050505020204" pitchFamily="18" charset="0"/>
              </a:rPr>
              <a:t>MULTIPLE UNIT FLOATING DOSAGE SYSTEMS</a:t>
            </a:r>
          </a:p>
        </p:txBody>
      </p:sp>
      <p:sp>
        <p:nvSpPr>
          <p:cNvPr id="3" name="object 3"/>
          <p:cNvSpPr txBox="1">
            <a:spLocks noGrp="1"/>
          </p:cNvSpPr>
          <p:nvPr>
            <p:ph type="body" idx="1"/>
          </p:nvPr>
        </p:nvSpPr>
        <p:spPr>
          <a:xfrm>
            <a:off x="228600" y="762000"/>
            <a:ext cx="6781800" cy="4846583"/>
          </a:xfrm>
          <a:prstGeom prst="rect">
            <a:avLst/>
          </a:prstGeom>
        </p:spPr>
        <p:txBody>
          <a:bodyPr vert="horz" wrap="square" lIns="0" tIns="12700" rIns="0" bIns="0" rtlCol="0">
            <a:spAutoFit/>
          </a:bodyPr>
          <a:lstStyle/>
          <a:p>
            <a:pPr marL="12700" marR="207010" algn="just">
              <a:lnSpc>
                <a:spcPct val="200000"/>
              </a:lnSpc>
              <a:spcBef>
                <a:spcPts val="100"/>
              </a:spcBef>
            </a:pPr>
            <a:r>
              <a:rPr sz="2000" dirty="0">
                <a:latin typeface="Bookman Old Style" panose="02050604050505020204" pitchFamily="18" charset="0"/>
              </a:rPr>
              <a:t>Single unit formulations are associated with problems  such as sticking</a:t>
            </a:r>
            <a:r>
              <a:rPr lang="en-US" sz="2000" dirty="0">
                <a:latin typeface="Bookman Old Style" panose="02050604050505020204" pitchFamily="18" charset="0"/>
              </a:rPr>
              <a:t> </a:t>
            </a:r>
            <a:r>
              <a:rPr sz="2000" dirty="0">
                <a:latin typeface="Bookman Old Style" panose="02050604050505020204" pitchFamily="18" charset="0"/>
              </a:rPr>
              <a:t>together or being obstructed in  gastrointestinal tract, which may have a potential  danger of producing irritation. Multiple unit</a:t>
            </a:r>
            <a:r>
              <a:rPr lang="en-US" sz="2000" dirty="0">
                <a:latin typeface="Bookman Old Style" panose="02050604050505020204" pitchFamily="18" charset="0"/>
              </a:rPr>
              <a:t> </a:t>
            </a:r>
            <a:r>
              <a:rPr sz="2000" dirty="0">
                <a:latin typeface="Bookman Old Style" panose="02050604050505020204" pitchFamily="18" charset="0"/>
              </a:rPr>
              <a:t>systems avoid the ‘all‐or‐none’ gastric emptying nature  of single unit systems. It reduces the intersubject  variability in absorption and the probability for dose  dumping is lower.</a:t>
            </a:r>
          </a:p>
        </p:txBody>
      </p:sp>
      <p:pic>
        <p:nvPicPr>
          <p:cNvPr id="2050" name="Picture 2" descr="Schematic diagram shows (a) multiple-units floating dosage form with... |  Download Scientific Diagram">
            <a:extLst>
              <a:ext uri="{FF2B5EF4-FFF2-40B4-BE49-F238E27FC236}">
                <a16:creationId xmlns:a16="http://schemas.microsoft.com/office/drawing/2014/main" id="{E233C706-17EB-4DC9-9808-C4E0162F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143000"/>
            <a:ext cx="48768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228600"/>
            <a:ext cx="5435080" cy="382156"/>
          </a:xfrm>
          <a:prstGeom prst="rect">
            <a:avLst/>
          </a:prstGeom>
        </p:spPr>
        <p:txBody>
          <a:bodyPr vert="horz" wrap="square" lIns="0" tIns="12700" rIns="0" bIns="0" rtlCol="0">
            <a:spAutoFit/>
          </a:bodyPr>
          <a:lstStyle/>
          <a:p>
            <a:pPr marL="12700">
              <a:lnSpc>
                <a:spcPct val="100000"/>
              </a:lnSpc>
              <a:spcBef>
                <a:spcPts val="100"/>
              </a:spcBef>
            </a:pPr>
            <a:r>
              <a:rPr sz="2400" b="1" u="sng" dirty="0">
                <a:solidFill>
                  <a:srgbClr val="C00000"/>
                </a:solidFill>
                <a:latin typeface="Bookman Old Style" panose="02050604050505020204" pitchFamily="18" charset="0"/>
              </a:rPr>
              <a:t>NON EFFERVESCENT SYSTEMS</a:t>
            </a:r>
          </a:p>
        </p:txBody>
      </p:sp>
      <p:sp>
        <p:nvSpPr>
          <p:cNvPr id="3" name="object 3"/>
          <p:cNvSpPr txBox="1"/>
          <p:nvPr/>
        </p:nvSpPr>
        <p:spPr>
          <a:xfrm>
            <a:off x="446780" y="838200"/>
            <a:ext cx="11364220" cy="2918491"/>
          </a:xfrm>
          <a:prstGeom prst="rect">
            <a:avLst/>
          </a:prstGeom>
        </p:spPr>
        <p:txBody>
          <a:bodyPr vert="horz" wrap="square" lIns="0" tIns="97790" rIns="0" bIns="0" rtlCol="0">
            <a:spAutoFit/>
          </a:bodyPr>
          <a:lstStyle/>
          <a:p>
            <a:pPr marL="12700">
              <a:lnSpc>
                <a:spcPct val="150000"/>
              </a:lnSpc>
              <a:spcBef>
                <a:spcPts val="770"/>
              </a:spcBef>
            </a:pPr>
            <a:r>
              <a:rPr sz="2000" dirty="0">
                <a:latin typeface="Bookman Old Style" panose="02050604050505020204" pitchFamily="18" charset="0"/>
              </a:rPr>
              <a:t>LITERATURE reported the possibility of</a:t>
            </a:r>
            <a:r>
              <a:rPr lang="en-US" sz="2000" dirty="0">
                <a:latin typeface="Bookman Old Style" panose="02050604050505020204" pitchFamily="18" charset="0"/>
              </a:rPr>
              <a:t> </a:t>
            </a:r>
            <a:r>
              <a:rPr sz="2000" dirty="0">
                <a:latin typeface="Bookman Old Style" panose="02050604050505020204" pitchFamily="18" charset="0"/>
              </a:rPr>
              <a:t>developing such system containing indomethacin, using chitosan as  the polymeric excipient. </a:t>
            </a:r>
            <a:endParaRPr lang="en-US" sz="2000" dirty="0">
              <a:latin typeface="Bookman Old Style" panose="02050604050505020204" pitchFamily="18" charset="0"/>
            </a:endParaRPr>
          </a:p>
          <a:p>
            <a:pPr marL="12700">
              <a:lnSpc>
                <a:spcPct val="150000"/>
              </a:lnSpc>
              <a:spcBef>
                <a:spcPts val="770"/>
              </a:spcBef>
            </a:pPr>
            <a:r>
              <a:rPr sz="2000" dirty="0">
                <a:latin typeface="Bookman Old Style" panose="02050604050505020204" pitchFamily="18" charset="0"/>
              </a:rPr>
              <a:t>A multiple unit  containing</a:t>
            </a:r>
            <a:r>
              <a:rPr lang="en-US" sz="2000" dirty="0">
                <a:latin typeface="Bookman Old Style" panose="02050604050505020204" pitchFamily="18" charset="0"/>
              </a:rPr>
              <a:t> </a:t>
            </a:r>
            <a:r>
              <a:rPr sz="2000" dirty="0">
                <a:latin typeface="Bookman Old Style" panose="02050604050505020204" pitchFamily="18" charset="0"/>
              </a:rPr>
              <a:t>indomethacin as a model drug prepared by extrusion process is  reported. A mixture of drug, chitosan and acetic acid is extruded</a:t>
            </a:r>
            <a:r>
              <a:rPr lang="en-US" sz="2000" dirty="0">
                <a:latin typeface="Bookman Old Style" panose="02050604050505020204" pitchFamily="18" charset="0"/>
              </a:rPr>
              <a:t> </a:t>
            </a:r>
            <a:r>
              <a:rPr sz="2000" dirty="0">
                <a:latin typeface="Bookman Old Style" panose="02050604050505020204" pitchFamily="18" charset="0"/>
              </a:rPr>
              <a:t>through a needle, and the extrudate is cut and dried. Chitosan</a:t>
            </a:r>
            <a:r>
              <a:rPr lang="en-US" sz="2000" dirty="0">
                <a:latin typeface="Bookman Old Style" panose="02050604050505020204" pitchFamily="18" charset="0"/>
              </a:rPr>
              <a:t> </a:t>
            </a:r>
            <a:r>
              <a:rPr sz="2000" dirty="0">
                <a:latin typeface="Bookman Old Style" panose="02050604050505020204" pitchFamily="18" charset="0"/>
              </a:rPr>
              <a:t>hydrates float in the acidic media, and the required drug release  could be obtained by modifying the drug‐polymer ratio.</a:t>
            </a:r>
          </a:p>
        </p:txBody>
      </p:sp>
      <p:pic>
        <p:nvPicPr>
          <p:cNvPr id="3076" name="Picture 4" descr="pellets final">
            <a:extLst>
              <a:ext uri="{FF2B5EF4-FFF2-40B4-BE49-F238E27FC236}">
                <a16:creationId xmlns:a16="http://schemas.microsoft.com/office/drawing/2014/main" id="{4CBB7CD3-252F-4383-93AC-AC45FC1B39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021"/>
          <a:stretch/>
        </p:blipFill>
        <p:spPr bwMode="auto">
          <a:xfrm>
            <a:off x="1143000" y="3774620"/>
            <a:ext cx="96774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400031"/>
            <a:ext cx="6070600" cy="382156"/>
          </a:xfrm>
          <a:prstGeom prst="rect">
            <a:avLst/>
          </a:prstGeom>
        </p:spPr>
        <p:txBody>
          <a:bodyPr vert="horz" wrap="square" lIns="0" tIns="12700" rIns="0" bIns="0" rtlCol="0">
            <a:spAutoFit/>
          </a:bodyPr>
          <a:lstStyle/>
          <a:p>
            <a:pPr marL="12700">
              <a:lnSpc>
                <a:spcPct val="100000"/>
              </a:lnSpc>
              <a:spcBef>
                <a:spcPts val="100"/>
              </a:spcBef>
            </a:pPr>
            <a:r>
              <a:rPr sz="2400" b="1" u="sng" dirty="0">
                <a:solidFill>
                  <a:srgbClr val="C00000"/>
                </a:solidFill>
                <a:latin typeface="Bookman Old Style" panose="02050604050505020204" pitchFamily="18" charset="0"/>
              </a:rPr>
              <a:t>EFFERVESCENT SYSTEMS</a:t>
            </a:r>
          </a:p>
        </p:txBody>
      </p:sp>
      <p:grpSp>
        <p:nvGrpSpPr>
          <p:cNvPr id="3" name="object 3"/>
          <p:cNvGrpSpPr/>
          <p:nvPr/>
        </p:nvGrpSpPr>
        <p:grpSpPr>
          <a:xfrm>
            <a:off x="826008" y="1318260"/>
            <a:ext cx="10515600" cy="5032375"/>
            <a:chOff x="826008" y="1318260"/>
            <a:chExt cx="10515600" cy="5032375"/>
          </a:xfrm>
        </p:grpSpPr>
        <p:sp>
          <p:nvSpPr>
            <p:cNvPr id="4" name="object 4"/>
            <p:cNvSpPr/>
            <p:nvPr/>
          </p:nvSpPr>
          <p:spPr>
            <a:xfrm>
              <a:off x="826008" y="1318260"/>
              <a:ext cx="8097520" cy="905510"/>
            </a:xfrm>
            <a:custGeom>
              <a:avLst/>
              <a:gdLst/>
              <a:ahLst/>
              <a:cxnLst/>
              <a:rect l="l" t="t" r="r" b="b"/>
              <a:pathLst>
                <a:path w="8097520" h="905510">
                  <a:moveTo>
                    <a:pt x="8006461" y="0"/>
                  </a:moveTo>
                  <a:lnTo>
                    <a:pt x="90525" y="0"/>
                  </a:lnTo>
                  <a:lnTo>
                    <a:pt x="55287" y="7112"/>
                  </a:lnTo>
                  <a:lnTo>
                    <a:pt x="26512" y="26511"/>
                  </a:lnTo>
                  <a:lnTo>
                    <a:pt x="7113" y="55292"/>
                  </a:lnTo>
                  <a:lnTo>
                    <a:pt x="0" y="90550"/>
                  </a:lnTo>
                  <a:lnTo>
                    <a:pt x="0" y="814704"/>
                  </a:lnTo>
                  <a:lnTo>
                    <a:pt x="7113" y="849963"/>
                  </a:lnTo>
                  <a:lnTo>
                    <a:pt x="26512" y="878744"/>
                  </a:lnTo>
                  <a:lnTo>
                    <a:pt x="55287" y="898143"/>
                  </a:lnTo>
                  <a:lnTo>
                    <a:pt x="90525" y="905255"/>
                  </a:lnTo>
                  <a:lnTo>
                    <a:pt x="8006461" y="905255"/>
                  </a:lnTo>
                  <a:lnTo>
                    <a:pt x="8041719" y="898143"/>
                  </a:lnTo>
                  <a:lnTo>
                    <a:pt x="8070500" y="878744"/>
                  </a:lnTo>
                  <a:lnTo>
                    <a:pt x="8089900" y="849963"/>
                  </a:lnTo>
                  <a:lnTo>
                    <a:pt x="8097012" y="814704"/>
                  </a:lnTo>
                  <a:lnTo>
                    <a:pt x="8097012" y="90550"/>
                  </a:lnTo>
                  <a:lnTo>
                    <a:pt x="8089900" y="55292"/>
                  </a:lnTo>
                  <a:lnTo>
                    <a:pt x="8070500" y="26511"/>
                  </a:lnTo>
                  <a:lnTo>
                    <a:pt x="8041719" y="7112"/>
                  </a:lnTo>
                  <a:lnTo>
                    <a:pt x="8006461" y="0"/>
                  </a:lnTo>
                  <a:close/>
                </a:path>
              </a:pathLst>
            </a:custGeom>
            <a:solidFill>
              <a:srgbClr val="4471C4"/>
            </a:solidFill>
          </p:spPr>
          <p:txBody>
            <a:bodyPr wrap="square" lIns="0" tIns="0" rIns="0" bIns="0" rtlCol="0"/>
            <a:lstStyle/>
            <a:p>
              <a:endParaRPr/>
            </a:p>
          </p:txBody>
        </p:sp>
        <p:sp>
          <p:nvSpPr>
            <p:cNvPr id="5" name="object 5"/>
            <p:cNvSpPr/>
            <p:nvPr/>
          </p:nvSpPr>
          <p:spPr>
            <a:xfrm>
              <a:off x="1429512" y="2350008"/>
              <a:ext cx="8097520" cy="905510"/>
            </a:xfrm>
            <a:custGeom>
              <a:avLst/>
              <a:gdLst/>
              <a:ahLst/>
              <a:cxnLst/>
              <a:rect l="l" t="t" r="r" b="b"/>
              <a:pathLst>
                <a:path w="8097520" h="905510">
                  <a:moveTo>
                    <a:pt x="8006461" y="0"/>
                  </a:moveTo>
                  <a:lnTo>
                    <a:pt x="90550" y="0"/>
                  </a:lnTo>
                  <a:lnTo>
                    <a:pt x="55292" y="7112"/>
                  </a:lnTo>
                  <a:lnTo>
                    <a:pt x="26511" y="26511"/>
                  </a:lnTo>
                  <a:lnTo>
                    <a:pt x="7112" y="55292"/>
                  </a:lnTo>
                  <a:lnTo>
                    <a:pt x="0" y="90550"/>
                  </a:lnTo>
                  <a:lnTo>
                    <a:pt x="0" y="814704"/>
                  </a:lnTo>
                  <a:lnTo>
                    <a:pt x="7111" y="849963"/>
                  </a:lnTo>
                  <a:lnTo>
                    <a:pt x="26511" y="878744"/>
                  </a:lnTo>
                  <a:lnTo>
                    <a:pt x="55292" y="898143"/>
                  </a:lnTo>
                  <a:lnTo>
                    <a:pt x="90550" y="905255"/>
                  </a:lnTo>
                  <a:lnTo>
                    <a:pt x="8006461" y="905255"/>
                  </a:lnTo>
                  <a:lnTo>
                    <a:pt x="8041719" y="898143"/>
                  </a:lnTo>
                  <a:lnTo>
                    <a:pt x="8070500" y="878744"/>
                  </a:lnTo>
                  <a:lnTo>
                    <a:pt x="8089900" y="849963"/>
                  </a:lnTo>
                  <a:lnTo>
                    <a:pt x="8097011" y="814704"/>
                  </a:lnTo>
                  <a:lnTo>
                    <a:pt x="8097011" y="90550"/>
                  </a:lnTo>
                  <a:lnTo>
                    <a:pt x="8089900" y="55292"/>
                  </a:lnTo>
                  <a:lnTo>
                    <a:pt x="8070500" y="26511"/>
                  </a:lnTo>
                  <a:lnTo>
                    <a:pt x="8041719" y="7112"/>
                  </a:lnTo>
                  <a:lnTo>
                    <a:pt x="8006461" y="0"/>
                  </a:lnTo>
                  <a:close/>
                </a:path>
              </a:pathLst>
            </a:custGeom>
            <a:solidFill>
              <a:srgbClr val="43AEC0"/>
            </a:solidFill>
          </p:spPr>
          <p:txBody>
            <a:bodyPr wrap="square" lIns="0" tIns="0" rIns="0" bIns="0" rtlCol="0"/>
            <a:lstStyle/>
            <a:p>
              <a:endParaRPr/>
            </a:p>
          </p:txBody>
        </p:sp>
        <p:sp>
          <p:nvSpPr>
            <p:cNvPr id="6" name="object 6"/>
            <p:cNvSpPr/>
            <p:nvPr/>
          </p:nvSpPr>
          <p:spPr>
            <a:xfrm>
              <a:off x="2034540" y="3380232"/>
              <a:ext cx="8097520" cy="906780"/>
            </a:xfrm>
            <a:custGeom>
              <a:avLst/>
              <a:gdLst/>
              <a:ahLst/>
              <a:cxnLst/>
              <a:rect l="l" t="t" r="r" b="b"/>
              <a:pathLst>
                <a:path w="8097520" h="906779">
                  <a:moveTo>
                    <a:pt x="8006334" y="0"/>
                  </a:moveTo>
                  <a:lnTo>
                    <a:pt x="90678" y="0"/>
                  </a:lnTo>
                  <a:lnTo>
                    <a:pt x="55399" y="7131"/>
                  </a:lnTo>
                  <a:lnTo>
                    <a:pt x="26574" y="26574"/>
                  </a:lnTo>
                  <a:lnTo>
                    <a:pt x="7131" y="55399"/>
                  </a:lnTo>
                  <a:lnTo>
                    <a:pt x="0" y="90677"/>
                  </a:lnTo>
                  <a:lnTo>
                    <a:pt x="0" y="816101"/>
                  </a:lnTo>
                  <a:lnTo>
                    <a:pt x="7131" y="851380"/>
                  </a:lnTo>
                  <a:lnTo>
                    <a:pt x="26574" y="880205"/>
                  </a:lnTo>
                  <a:lnTo>
                    <a:pt x="55399" y="899648"/>
                  </a:lnTo>
                  <a:lnTo>
                    <a:pt x="90678" y="906779"/>
                  </a:lnTo>
                  <a:lnTo>
                    <a:pt x="8006334" y="906779"/>
                  </a:lnTo>
                  <a:lnTo>
                    <a:pt x="8041612" y="899648"/>
                  </a:lnTo>
                  <a:lnTo>
                    <a:pt x="8070437" y="880205"/>
                  </a:lnTo>
                  <a:lnTo>
                    <a:pt x="8089880" y="851380"/>
                  </a:lnTo>
                  <a:lnTo>
                    <a:pt x="8097011" y="816101"/>
                  </a:lnTo>
                  <a:lnTo>
                    <a:pt x="8097011" y="90677"/>
                  </a:lnTo>
                  <a:lnTo>
                    <a:pt x="8089880" y="55399"/>
                  </a:lnTo>
                  <a:lnTo>
                    <a:pt x="8070437" y="26574"/>
                  </a:lnTo>
                  <a:lnTo>
                    <a:pt x="8041612" y="7131"/>
                  </a:lnTo>
                  <a:lnTo>
                    <a:pt x="8006334" y="0"/>
                  </a:lnTo>
                  <a:close/>
                </a:path>
              </a:pathLst>
            </a:custGeom>
            <a:solidFill>
              <a:srgbClr val="43BA8D"/>
            </a:solidFill>
          </p:spPr>
          <p:txBody>
            <a:bodyPr wrap="square" lIns="0" tIns="0" rIns="0" bIns="0" rtlCol="0"/>
            <a:lstStyle/>
            <a:p>
              <a:endParaRPr/>
            </a:p>
          </p:txBody>
        </p:sp>
        <p:sp>
          <p:nvSpPr>
            <p:cNvPr id="7" name="object 7"/>
            <p:cNvSpPr/>
            <p:nvPr/>
          </p:nvSpPr>
          <p:spPr>
            <a:xfrm>
              <a:off x="2639568" y="4411980"/>
              <a:ext cx="8097520" cy="906780"/>
            </a:xfrm>
            <a:custGeom>
              <a:avLst/>
              <a:gdLst/>
              <a:ahLst/>
              <a:cxnLst/>
              <a:rect l="l" t="t" r="r" b="b"/>
              <a:pathLst>
                <a:path w="8097520" h="906779">
                  <a:moveTo>
                    <a:pt x="8006333" y="0"/>
                  </a:moveTo>
                  <a:lnTo>
                    <a:pt x="90677" y="0"/>
                  </a:lnTo>
                  <a:lnTo>
                    <a:pt x="55399" y="7131"/>
                  </a:lnTo>
                  <a:lnTo>
                    <a:pt x="26574" y="26574"/>
                  </a:lnTo>
                  <a:lnTo>
                    <a:pt x="7131" y="55399"/>
                  </a:lnTo>
                  <a:lnTo>
                    <a:pt x="0" y="90678"/>
                  </a:lnTo>
                  <a:lnTo>
                    <a:pt x="0" y="816102"/>
                  </a:lnTo>
                  <a:lnTo>
                    <a:pt x="7131" y="851380"/>
                  </a:lnTo>
                  <a:lnTo>
                    <a:pt x="26574" y="880205"/>
                  </a:lnTo>
                  <a:lnTo>
                    <a:pt x="55399" y="899648"/>
                  </a:lnTo>
                  <a:lnTo>
                    <a:pt x="90677" y="906780"/>
                  </a:lnTo>
                  <a:lnTo>
                    <a:pt x="8006333" y="906780"/>
                  </a:lnTo>
                  <a:lnTo>
                    <a:pt x="8041612" y="899648"/>
                  </a:lnTo>
                  <a:lnTo>
                    <a:pt x="8070437" y="880205"/>
                  </a:lnTo>
                  <a:lnTo>
                    <a:pt x="8089880" y="851380"/>
                  </a:lnTo>
                  <a:lnTo>
                    <a:pt x="8097011" y="816102"/>
                  </a:lnTo>
                  <a:lnTo>
                    <a:pt x="8097011" y="90678"/>
                  </a:lnTo>
                  <a:lnTo>
                    <a:pt x="8089880" y="55399"/>
                  </a:lnTo>
                  <a:lnTo>
                    <a:pt x="8070437" y="26574"/>
                  </a:lnTo>
                  <a:lnTo>
                    <a:pt x="8041612" y="7131"/>
                  </a:lnTo>
                  <a:lnTo>
                    <a:pt x="8006333" y="0"/>
                  </a:lnTo>
                  <a:close/>
                </a:path>
              </a:pathLst>
            </a:custGeom>
            <a:solidFill>
              <a:srgbClr val="45B451"/>
            </a:solidFill>
          </p:spPr>
          <p:txBody>
            <a:bodyPr wrap="square" lIns="0" tIns="0" rIns="0" bIns="0" rtlCol="0"/>
            <a:lstStyle/>
            <a:p>
              <a:endParaRPr/>
            </a:p>
          </p:txBody>
        </p:sp>
        <p:sp>
          <p:nvSpPr>
            <p:cNvPr id="8" name="object 8"/>
            <p:cNvSpPr/>
            <p:nvPr/>
          </p:nvSpPr>
          <p:spPr>
            <a:xfrm>
              <a:off x="3244596" y="5443727"/>
              <a:ext cx="8097520" cy="906780"/>
            </a:xfrm>
            <a:custGeom>
              <a:avLst/>
              <a:gdLst/>
              <a:ahLst/>
              <a:cxnLst/>
              <a:rect l="l" t="t" r="r" b="b"/>
              <a:pathLst>
                <a:path w="8097520" h="906779">
                  <a:moveTo>
                    <a:pt x="8006333" y="0"/>
                  </a:moveTo>
                  <a:lnTo>
                    <a:pt x="90678" y="0"/>
                  </a:lnTo>
                  <a:lnTo>
                    <a:pt x="55399" y="7131"/>
                  </a:lnTo>
                  <a:lnTo>
                    <a:pt x="26574" y="26574"/>
                  </a:lnTo>
                  <a:lnTo>
                    <a:pt x="7131" y="55399"/>
                  </a:lnTo>
                  <a:lnTo>
                    <a:pt x="0" y="90678"/>
                  </a:lnTo>
                  <a:lnTo>
                    <a:pt x="0" y="816102"/>
                  </a:lnTo>
                  <a:lnTo>
                    <a:pt x="7131" y="851396"/>
                  </a:lnTo>
                  <a:lnTo>
                    <a:pt x="26574" y="880219"/>
                  </a:lnTo>
                  <a:lnTo>
                    <a:pt x="55399" y="899653"/>
                  </a:lnTo>
                  <a:lnTo>
                    <a:pt x="90678" y="906780"/>
                  </a:lnTo>
                  <a:lnTo>
                    <a:pt x="8006333" y="906780"/>
                  </a:lnTo>
                  <a:lnTo>
                    <a:pt x="8041612" y="899653"/>
                  </a:lnTo>
                  <a:lnTo>
                    <a:pt x="8070437" y="880219"/>
                  </a:lnTo>
                  <a:lnTo>
                    <a:pt x="8089880" y="851396"/>
                  </a:lnTo>
                  <a:lnTo>
                    <a:pt x="8097011" y="816102"/>
                  </a:lnTo>
                  <a:lnTo>
                    <a:pt x="8097011" y="90678"/>
                  </a:lnTo>
                  <a:lnTo>
                    <a:pt x="8089880" y="55399"/>
                  </a:lnTo>
                  <a:lnTo>
                    <a:pt x="8070437" y="26574"/>
                  </a:lnTo>
                  <a:lnTo>
                    <a:pt x="8041612" y="7131"/>
                  </a:lnTo>
                  <a:lnTo>
                    <a:pt x="8006333" y="0"/>
                  </a:lnTo>
                  <a:close/>
                </a:path>
              </a:pathLst>
            </a:custGeom>
            <a:solidFill>
              <a:srgbClr val="1F3863"/>
            </a:solidFill>
          </p:spPr>
          <p:txBody>
            <a:bodyPr wrap="square" lIns="0" tIns="0" rIns="0" bIns="0" rtlCol="0"/>
            <a:lstStyle/>
            <a:p>
              <a:endParaRPr/>
            </a:p>
          </p:txBody>
        </p:sp>
      </p:grpSp>
      <p:sp>
        <p:nvSpPr>
          <p:cNvPr id="9" name="object 9"/>
          <p:cNvSpPr txBox="1"/>
          <p:nvPr/>
        </p:nvSpPr>
        <p:spPr>
          <a:xfrm>
            <a:off x="930960" y="1371041"/>
            <a:ext cx="8822640" cy="4483792"/>
          </a:xfrm>
          <a:prstGeom prst="rect">
            <a:avLst/>
          </a:prstGeom>
        </p:spPr>
        <p:txBody>
          <a:bodyPr vert="horz" wrap="square" lIns="0" tIns="12700" rIns="0" bIns="0" rtlCol="0">
            <a:spAutoFit/>
          </a:bodyPr>
          <a:lstStyle/>
          <a:p>
            <a:pPr marL="12700">
              <a:lnSpc>
                <a:spcPts val="2760"/>
              </a:lnSpc>
              <a:spcBef>
                <a:spcPts val="100"/>
              </a:spcBef>
            </a:pPr>
            <a:r>
              <a:rPr sz="2000" b="1" dirty="0">
                <a:solidFill>
                  <a:schemeClr val="bg1"/>
                </a:solidFill>
                <a:latin typeface="Bookman Old Style" panose="02050604050505020204" pitchFamily="18" charset="0"/>
              </a:rPr>
              <a:t>Sodium alginate solution is added dropwise to aq.</a:t>
            </a:r>
          </a:p>
          <a:p>
            <a:pPr marL="12700">
              <a:lnSpc>
                <a:spcPts val="2760"/>
              </a:lnSpc>
            </a:pPr>
            <a:r>
              <a:rPr sz="2000" b="1" dirty="0">
                <a:solidFill>
                  <a:schemeClr val="bg1"/>
                </a:solidFill>
                <a:latin typeface="Bookman Old Style" panose="02050604050505020204" pitchFamily="18" charset="0"/>
              </a:rPr>
              <a:t>solution of CaCl2</a:t>
            </a:r>
          </a:p>
          <a:p>
            <a:pPr>
              <a:lnSpc>
                <a:spcPct val="100000"/>
              </a:lnSpc>
              <a:spcBef>
                <a:spcPts val="45"/>
              </a:spcBef>
            </a:pPr>
            <a:endParaRPr sz="2450" dirty="0">
              <a:latin typeface="Trebuchet MS"/>
              <a:cs typeface="Trebuchet MS"/>
            </a:endParaRPr>
          </a:p>
          <a:p>
            <a:pPr marL="617220" marR="1000125">
              <a:lnSpc>
                <a:spcPts val="2640"/>
              </a:lnSpc>
              <a:spcBef>
                <a:spcPts val="5"/>
              </a:spcBef>
            </a:pPr>
            <a:r>
              <a:rPr sz="2000" b="1" dirty="0">
                <a:solidFill>
                  <a:schemeClr val="bg1"/>
                </a:solidFill>
                <a:latin typeface="Bookman Old Style" panose="02050604050505020204" pitchFamily="18" charset="0"/>
              </a:rPr>
              <a:t>Instant gelation of Droplet surface by formation of  Calcium alginate</a:t>
            </a:r>
          </a:p>
          <a:p>
            <a:pPr>
              <a:lnSpc>
                <a:spcPct val="100000"/>
              </a:lnSpc>
              <a:spcBef>
                <a:spcPts val="40"/>
              </a:spcBef>
            </a:pPr>
            <a:endParaRPr sz="3300" dirty="0">
              <a:latin typeface="Trebuchet MS"/>
              <a:cs typeface="Trebuchet MS"/>
            </a:endParaRPr>
          </a:p>
          <a:p>
            <a:pPr marL="1221740">
              <a:lnSpc>
                <a:spcPct val="100000"/>
              </a:lnSpc>
            </a:pPr>
            <a:r>
              <a:rPr sz="2000" b="1" spc="-125" dirty="0">
                <a:solidFill>
                  <a:schemeClr val="bg1"/>
                </a:solidFill>
                <a:latin typeface="Bookman Old Style" panose="02050604050505020204" pitchFamily="18" charset="0"/>
                <a:cs typeface="Trebuchet MS"/>
              </a:rPr>
              <a:t>Calcium</a:t>
            </a:r>
            <a:r>
              <a:rPr sz="2000" b="1" spc="-200" dirty="0">
                <a:solidFill>
                  <a:schemeClr val="bg1"/>
                </a:solidFill>
                <a:latin typeface="Bookman Old Style" panose="02050604050505020204" pitchFamily="18" charset="0"/>
                <a:cs typeface="Trebuchet MS"/>
              </a:rPr>
              <a:t> </a:t>
            </a:r>
            <a:r>
              <a:rPr sz="2000" b="1" spc="-110" dirty="0">
                <a:solidFill>
                  <a:schemeClr val="bg1"/>
                </a:solidFill>
                <a:latin typeface="Bookman Old Style" panose="02050604050505020204" pitchFamily="18" charset="0"/>
                <a:cs typeface="Trebuchet MS"/>
              </a:rPr>
              <a:t>Alginate</a:t>
            </a:r>
            <a:r>
              <a:rPr sz="2000" b="1" spc="-190" dirty="0">
                <a:solidFill>
                  <a:schemeClr val="bg1"/>
                </a:solidFill>
                <a:latin typeface="Bookman Old Style" panose="02050604050505020204" pitchFamily="18" charset="0"/>
                <a:cs typeface="Trebuchet MS"/>
              </a:rPr>
              <a:t> </a:t>
            </a:r>
            <a:r>
              <a:rPr sz="2000" b="1" spc="-90" dirty="0">
                <a:solidFill>
                  <a:schemeClr val="bg1"/>
                </a:solidFill>
                <a:latin typeface="Bookman Old Style" panose="02050604050505020204" pitchFamily="18" charset="0"/>
                <a:cs typeface="Trebuchet MS"/>
              </a:rPr>
              <a:t>beads</a:t>
            </a:r>
            <a:r>
              <a:rPr sz="2000" b="1" spc="-185" dirty="0">
                <a:solidFill>
                  <a:schemeClr val="bg1"/>
                </a:solidFill>
                <a:latin typeface="Bookman Old Style" panose="02050604050505020204" pitchFamily="18" charset="0"/>
                <a:cs typeface="Trebuchet MS"/>
              </a:rPr>
              <a:t> </a:t>
            </a:r>
            <a:r>
              <a:rPr sz="2000" b="1" spc="-120" dirty="0">
                <a:solidFill>
                  <a:schemeClr val="bg1"/>
                </a:solidFill>
                <a:latin typeface="Bookman Old Style" panose="02050604050505020204" pitchFamily="18" charset="0"/>
                <a:cs typeface="Trebuchet MS"/>
              </a:rPr>
              <a:t>are</a:t>
            </a:r>
            <a:r>
              <a:rPr sz="2000" b="1" spc="-180" dirty="0">
                <a:solidFill>
                  <a:schemeClr val="bg1"/>
                </a:solidFill>
                <a:latin typeface="Bookman Old Style" panose="02050604050505020204" pitchFamily="18" charset="0"/>
                <a:cs typeface="Trebuchet MS"/>
              </a:rPr>
              <a:t> </a:t>
            </a:r>
            <a:r>
              <a:rPr sz="2000" b="1" spc="-100" dirty="0">
                <a:solidFill>
                  <a:schemeClr val="bg1"/>
                </a:solidFill>
                <a:latin typeface="Bookman Old Style" panose="02050604050505020204" pitchFamily="18" charset="0"/>
                <a:cs typeface="Trebuchet MS"/>
              </a:rPr>
              <a:t>obtained</a:t>
            </a:r>
            <a:r>
              <a:rPr sz="2000" b="1" spc="-195" dirty="0">
                <a:solidFill>
                  <a:schemeClr val="bg1"/>
                </a:solidFill>
                <a:latin typeface="Bookman Old Style" panose="02050604050505020204" pitchFamily="18" charset="0"/>
                <a:cs typeface="Trebuchet MS"/>
              </a:rPr>
              <a:t> </a:t>
            </a:r>
            <a:r>
              <a:rPr sz="2000" b="1" spc="-80" dirty="0">
                <a:solidFill>
                  <a:schemeClr val="bg1"/>
                </a:solidFill>
                <a:latin typeface="Bookman Old Style" panose="02050604050505020204" pitchFamily="18" charset="0"/>
                <a:cs typeface="Trebuchet MS"/>
              </a:rPr>
              <a:t>and</a:t>
            </a:r>
            <a:r>
              <a:rPr sz="2000" b="1" spc="-180" dirty="0">
                <a:solidFill>
                  <a:schemeClr val="bg1"/>
                </a:solidFill>
                <a:latin typeface="Bookman Old Style" panose="02050604050505020204" pitchFamily="18" charset="0"/>
                <a:cs typeface="Trebuchet MS"/>
              </a:rPr>
              <a:t> </a:t>
            </a:r>
            <a:r>
              <a:rPr sz="2000" b="1" spc="-150" dirty="0">
                <a:solidFill>
                  <a:schemeClr val="bg1"/>
                </a:solidFill>
                <a:latin typeface="Bookman Old Style" panose="02050604050505020204" pitchFamily="18" charset="0"/>
                <a:cs typeface="Trebuchet MS"/>
              </a:rPr>
              <a:t>freeze</a:t>
            </a:r>
            <a:r>
              <a:rPr sz="2000" b="1" spc="-204" dirty="0">
                <a:solidFill>
                  <a:schemeClr val="bg1"/>
                </a:solidFill>
                <a:latin typeface="Bookman Old Style" panose="02050604050505020204" pitchFamily="18" charset="0"/>
                <a:cs typeface="Trebuchet MS"/>
              </a:rPr>
              <a:t> </a:t>
            </a:r>
            <a:r>
              <a:rPr sz="2000" b="1" spc="-105" dirty="0">
                <a:solidFill>
                  <a:schemeClr val="bg1"/>
                </a:solidFill>
                <a:latin typeface="Bookman Old Style" panose="02050604050505020204" pitchFamily="18" charset="0"/>
                <a:cs typeface="Trebuchet MS"/>
              </a:rPr>
              <a:t>dried</a:t>
            </a:r>
            <a:endParaRPr sz="2000" b="1" dirty="0">
              <a:solidFill>
                <a:schemeClr val="bg1"/>
              </a:solidFill>
              <a:latin typeface="Bookman Old Style" panose="02050604050505020204" pitchFamily="18" charset="0"/>
              <a:cs typeface="Trebuchet MS"/>
            </a:endParaRPr>
          </a:p>
          <a:p>
            <a:pPr marL="2431415" marR="137160" indent="-605155">
              <a:lnSpc>
                <a:spcPct val="282100"/>
              </a:lnSpc>
            </a:pPr>
            <a:r>
              <a:rPr lang="en-US" sz="2000" b="1" dirty="0">
                <a:solidFill>
                  <a:schemeClr val="bg1"/>
                </a:solidFill>
                <a:latin typeface="Bookman Old Style" panose="02050604050505020204" pitchFamily="18" charset="0"/>
              </a:rPr>
              <a:t>Porous structures are obtained by freeze drying</a:t>
            </a:r>
            <a:r>
              <a:rPr lang="en-US" sz="2400" b="1" dirty="0">
                <a:solidFill>
                  <a:schemeClr val="bg1"/>
                </a:solidFill>
                <a:latin typeface="Bookman Old Style" panose="02050604050505020204" pitchFamily="18" charset="0"/>
              </a:rPr>
              <a:t> </a:t>
            </a:r>
            <a:r>
              <a:rPr sz="2400" spc="-75" dirty="0">
                <a:solidFill>
                  <a:srgbClr val="FFFFFF"/>
                </a:solidFill>
                <a:latin typeface="Trebuchet MS"/>
                <a:cs typeface="Trebuchet MS"/>
              </a:rPr>
              <a:t> </a:t>
            </a:r>
            <a:endParaRPr lang="en-US" sz="2400" spc="-75" dirty="0">
              <a:solidFill>
                <a:srgbClr val="FFFFFF"/>
              </a:solidFill>
              <a:latin typeface="Trebuchet MS"/>
              <a:cs typeface="Trebuchet MS"/>
            </a:endParaRPr>
          </a:p>
          <a:p>
            <a:pPr marL="2431415" marR="137160" indent="-605155">
              <a:lnSpc>
                <a:spcPct val="282100"/>
              </a:lnSpc>
            </a:pPr>
            <a:r>
              <a:rPr lang="en-IN" sz="2400" b="1" spc="-75" dirty="0">
                <a:solidFill>
                  <a:srgbClr val="FFFFFF"/>
                </a:solidFill>
                <a:latin typeface="Trebuchet MS"/>
                <a:cs typeface="Trebuchet MS"/>
              </a:rPr>
              <a:t>        </a:t>
            </a:r>
            <a:r>
              <a:rPr sz="2000" b="1" spc="-110" dirty="0">
                <a:solidFill>
                  <a:srgbClr val="FFFFFF"/>
                </a:solidFill>
                <a:latin typeface="Bookman Old Style" panose="02050604050505020204" pitchFamily="18" charset="0"/>
                <a:cs typeface="Trebuchet MS"/>
              </a:rPr>
              <a:t>Structure aid</a:t>
            </a:r>
            <a:r>
              <a:rPr sz="2000" b="1" spc="-380" dirty="0">
                <a:solidFill>
                  <a:srgbClr val="FFFFFF"/>
                </a:solidFill>
                <a:latin typeface="Bookman Old Style" panose="02050604050505020204" pitchFamily="18" charset="0"/>
                <a:cs typeface="Trebuchet MS"/>
              </a:rPr>
              <a:t> </a:t>
            </a:r>
            <a:r>
              <a:rPr sz="2000" b="1" spc="-114" dirty="0">
                <a:solidFill>
                  <a:srgbClr val="FFFFFF"/>
                </a:solidFill>
                <a:latin typeface="Bookman Old Style" panose="02050604050505020204" pitchFamily="18" charset="0"/>
                <a:cs typeface="Trebuchet MS"/>
              </a:rPr>
              <a:t>floating</a:t>
            </a:r>
            <a:endParaRPr sz="2000" b="1" dirty="0">
              <a:latin typeface="Bookman Old Style" panose="02050604050505020204" pitchFamily="18" charset="0"/>
              <a:cs typeface="Trebuchet MS"/>
            </a:endParaRPr>
          </a:p>
        </p:txBody>
      </p:sp>
      <p:grpSp>
        <p:nvGrpSpPr>
          <p:cNvPr id="10" name="object 10"/>
          <p:cNvGrpSpPr/>
          <p:nvPr/>
        </p:nvGrpSpPr>
        <p:grpSpPr>
          <a:xfrm>
            <a:off x="8327135" y="1973579"/>
            <a:ext cx="2415540" cy="3691254"/>
            <a:chOff x="8327135" y="1973579"/>
            <a:chExt cx="2415540" cy="3691254"/>
          </a:xfrm>
        </p:grpSpPr>
        <p:sp>
          <p:nvSpPr>
            <p:cNvPr id="11" name="object 11"/>
            <p:cNvSpPr/>
            <p:nvPr/>
          </p:nvSpPr>
          <p:spPr>
            <a:xfrm>
              <a:off x="8333231" y="1979675"/>
              <a:ext cx="589915" cy="588645"/>
            </a:xfrm>
            <a:custGeom>
              <a:avLst/>
              <a:gdLst/>
              <a:ahLst/>
              <a:cxnLst/>
              <a:rect l="l" t="t" r="r" b="b"/>
              <a:pathLst>
                <a:path w="589915" h="588644">
                  <a:moveTo>
                    <a:pt x="457073" y="0"/>
                  </a:moveTo>
                  <a:lnTo>
                    <a:pt x="132715" y="0"/>
                  </a:lnTo>
                  <a:lnTo>
                    <a:pt x="132715" y="323596"/>
                  </a:lnTo>
                  <a:lnTo>
                    <a:pt x="0" y="323596"/>
                  </a:lnTo>
                  <a:lnTo>
                    <a:pt x="294894" y="588263"/>
                  </a:lnTo>
                  <a:lnTo>
                    <a:pt x="589788" y="323596"/>
                  </a:lnTo>
                  <a:lnTo>
                    <a:pt x="457073" y="323596"/>
                  </a:lnTo>
                  <a:lnTo>
                    <a:pt x="457073" y="0"/>
                  </a:lnTo>
                  <a:close/>
                </a:path>
              </a:pathLst>
            </a:custGeom>
            <a:solidFill>
              <a:srgbClr val="6FAC46">
                <a:alpha val="90194"/>
              </a:srgbClr>
            </a:solidFill>
          </p:spPr>
          <p:txBody>
            <a:bodyPr wrap="square" lIns="0" tIns="0" rIns="0" bIns="0" rtlCol="0"/>
            <a:lstStyle/>
            <a:p>
              <a:endParaRPr/>
            </a:p>
          </p:txBody>
        </p:sp>
        <p:sp>
          <p:nvSpPr>
            <p:cNvPr id="12" name="object 12"/>
            <p:cNvSpPr/>
            <p:nvPr/>
          </p:nvSpPr>
          <p:spPr>
            <a:xfrm>
              <a:off x="8333231" y="1979675"/>
              <a:ext cx="589915" cy="588645"/>
            </a:xfrm>
            <a:custGeom>
              <a:avLst/>
              <a:gdLst/>
              <a:ahLst/>
              <a:cxnLst/>
              <a:rect l="l" t="t" r="r" b="b"/>
              <a:pathLst>
                <a:path w="589915" h="588644">
                  <a:moveTo>
                    <a:pt x="0" y="323596"/>
                  </a:moveTo>
                  <a:lnTo>
                    <a:pt x="132715" y="323596"/>
                  </a:lnTo>
                  <a:lnTo>
                    <a:pt x="132715" y="0"/>
                  </a:lnTo>
                  <a:lnTo>
                    <a:pt x="457073" y="0"/>
                  </a:lnTo>
                  <a:lnTo>
                    <a:pt x="457073" y="323596"/>
                  </a:lnTo>
                  <a:lnTo>
                    <a:pt x="589788" y="323596"/>
                  </a:lnTo>
                  <a:lnTo>
                    <a:pt x="294894" y="588263"/>
                  </a:lnTo>
                  <a:lnTo>
                    <a:pt x="0" y="323596"/>
                  </a:lnTo>
                  <a:close/>
                </a:path>
              </a:pathLst>
            </a:custGeom>
            <a:ln w="12192">
              <a:solidFill>
                <a:srgbClr val="CFD4EA"/>
              </a:solidFill>
            </a:ln>
          </p:spPr>
          <p:txBody>
            <a:bodyPr wrap="square" lIns="0" tIns="0" rIns="0" bIns="0" rtlCol="0"/>
            <a:lstStyle/>
            <a:p>
              <a:endParaRPr/>
            </a:p>
          </p:txBody>
        </p:sp>
        <p:sp>
          <p:nvSpPr>
            <p:cNvPr id="13" name="object 13"/>
            <p:cNvSpPr/>
            <p:nvPr/>
          </p:nvSpPr>
          <p:spPr>
            <a:xfrm>
              <a:off x="8938259" y="3011423"/>
              <a:ext cx="588645" cy="588645"/>
            </a:xfrm>
            <a:custGeom>
              <a:avLst/>
              <a:gdLst/>
              <a:ahLst/>
              <a:cxnLst/>
              <a:rect l="l" t="t" r="r" b="b"/>
              <a:pathLst>
                <a:path w="588645" h="588645">
                  <a:moveTo>
                    <a:pt x="455930" y="0"/>
                  </a:moveTo>
                  <a:lnTo>
                    <a:pt x="132334" y="0"/>
                  </a:lnTo>
                  <a:lnTo>
                    <a:pt x="132334" y="323596"/>
                  </a:lnTo>
                  <a:lnTo>
                    <a:pt x="0" y="323596"/>
                  </a:lnTo>
                  <a:lnTo>
                    <a:pt x="294132" y="588263"/>
                  </a:lnTo>
                  <a:lnTo>
                    <a:pt x="588264" y="323596"/>
                  </a:lnTo>
                  <a:lnTo>
                    <a:pt x="455930" y="323596"/>
                  </a:lnTo>
                  <a:lnTo>
                    <a:pt x="455930" y="0"/>
                  </a:lnTo>
                  <a:close/>
                </a:path>
              </a:pathLst>
            </a:custGeom>
            <a:solidFill>
              <a:srgbClr val="CFE6E8">
                <a:alpha val="90194"/>
              </a:srgbClr>
            </a:solidFill>
          </p:spPr>
          <p:txBody>
            <a:bodyPr wrap="square" lIns="0" tIns="0" rIns="0" bIns="0" rtlCol="0"/>
            <a:lstStyle/>
            <a:p>
              <a:endParaRPr/>
            </a:p>
          </p:txBody>
        </p:sp>
        <p:sp>
          <p:nvSpPr>
            <p:cNvPr id="14" name="object 14"/>
            <p:cNvSpPr/>
            <p:nvPr/>
          </p:nvSpPr>
          <p:spPr>
            <a:xfrm>
              <a:off x="8938259" y="3011423"/>
              <a:ext cx="588645" cy="588645"/>
            </a:xfrm>
            <a:custGeom>
              <a:avLst/>
              <a:gdLst/>
              <a:ahLst/>
              <a:cxnLst/>
              <a:rect l="l" t="t" r="r" b="b"/>
              <a:pathLst>
                <a:path w="588645" h="588645">
                  <a:moveTo>
                    <a:pt x="0" y="323596"/>
                  </a:moveTo>
                  <a:lnTo>
                    <a:pt x="132334" y="323596"/>
                  </a:lnTo>
                  <a:lnTo>
                    <a:pt x="132334" y="0"/>
                  </a:lnTo>
                  <a:lnTo>
                    <a:pt x="455930" y="0"/>
                  </a:lnTo>
                  <a:lnTo>
                    <a:pt x="455930" y="323596"/>
                  </a:lnTo>
                  <a:lnTo>
                    <a:pt x="588264" y="323596"/>
                  </a:lnTo>
                  <a:lnTo>
                    <a:pt x="294132" y="588263"/>
                  </a:lnTo>
                  <a:lnTo>
                    <a:pt x="0" y="323596"/>
                  </a:lnTo>
                  <a:close/>
                </a:path>
              </a:pathLst>
            </a:custGeom>
            <a:ln w="12192">
              <a:solidFill>
                <a:srgbClr val="CFD4EA"/>
              </a:solidFill>
            </a:ln>
          </p:spPr>
          <p:txBody>
            <a:bodyPr wrap="square" lIns="0" tIns="0" rIns="0" bIns="0" rtlCol="0"/>
            <a:lstStyle/>
            <a:p>
              <a:endParaRPr/>
            </a:p>
          </p:txBody>
        </p:sp>
        <p:sp>
          <p:nvSpPr>
            <p:cNvPr id="15" name="object 15"/>
            <p:cNvSpPr/>
            <p:nvPr/>
          </p:nvSpPr>
          <p:spPr>
            <a:xfrm>
              <a:off x="9543287" y="4027931"/>
              <a:ext cx="588645" cy="588645"/>
            </a:xfrm>
            <a:custGeom>
              <a:avLst/>
              <a:gdLst/>
              <a:ahLst/>
              <a:cxnLst/>
              <a:rect l="l" t="t" r="r" b="b"/>
              <a:pathLst>
                <a:path w="588645" h="588645">
                  <a:moveTo>
                    <a:pt x="455929" y="0"/>
                  </a:moveTo>
                  <a:lnTo>
                    <a:pt x="132333" y="0"/>
                  </a:lnTo>
                  <a:lnTo>
                    <a:pt x="132333" y="323596"/>
                  </a:lnTo>
                  <a:lnTo>
                    <a:pt x="0" y="323596"/>
                  </a:lnTo>
                  <a:lnTo>
                    <a:pt x="294131" y="588264"/>
                  </a:lnTo>
                  <a:lnTo>
                    <a:pt x="588263" y="323596"/>
                  </a:lnTo>
                  <a:lnTo>
                    <a:pt x="455929" y="323596"/>
                  </a:lnTo>
                  <a:lnTo>
                    <a:pt x="455929" y="0"/>
                  </a:lnTo>
                  <a:close/>
                </a:path>
              </a:pathLst>
            </a:custGeom>
            <a:solidFill>
              <a:srgbClr val="FFC000">
                <a:alpha val="90194"/>
              </a:srgbClr>
            </a:solidFill>
          </p:spPr>
          <p:txBody>
            <a:bodyPr wrap="square" lIns="0" tIns="0" rIns="0" bIns="0" rtlCol="0"/>
            <a:lstStyle/>
            <a:p>
              <a:endParaRPr/>
            </a:p>
          </p:txBody>
        </p:sp>
        <p:sp>
          <p:nvSpPr>
            <p:cNvPr id="16" name="object 16"/>
            <p:cNvSpPr/>
            <p:nvPr/>
          </p:nvSpPr>
          <p:spPr>
            <a:xfrm>
              <a:off x="9543287" y="4027931"/>
              <a:ext cx="588645" cy="588645"/>
            </a:xfrm>
            <a:custGeom>
              <a:avLst/>
              <a:gdLst/>
              <a:ahLst/>
              <a:cxnLst/>
              <a:rect l="l" t="t" r="r" b="b"/>
              <a:pathLst>
                <a:path w="588645" h="588645">
                  <a:moveTo>
                    <a:pt x="0" y="323596"/>
                  </a:moveTo>
                  <a:lnTo>
                    <a:pt x="132333" y="323596"/>
                  </a:lnTo>
                  <a:lnTo>
                    <a:pt x="132333" y="0"/>
                  </a:lnTo>
                  <a:lnTo>
                    <a:pt x="455929" y="0"/>
                  </a:lnTo>
                  <a:lnTo>
                    <a:pt x="455929" y="323596"/>
                  </a:lnTo>
                  <a:lnTo>
                    <a:pt x="588263" y="323596"/>
                  </a:lnTo>
                  <a:lnTo>
                    <a:pt x="294131" y="588264"/>
                  </a:lnTo>
                  <a:lnTo>
                    <a:pt x="0" y="323596"/>
                  </a:lnTo>
                  <a:close/>
                </a:path>
              </a:pathLst>
            </a:custGeom>
            <a:ln w="12192">
              <a:solidFill>
                <a:srgbClr val="CFD4EA"/>
              </a:solidFill>
            </a:ln>
          </p:spPr>
          <p:txBody>
            <a:bodyPr wrap="square" lIns="0" tIns="0" rIns="0" bIns="0" rtlCol="0"/>
            <a:lstStyle/>
            <a:p>
              <a:endParaRPr/>
            </a:p>
          </p:txBody>
        </p:sp>
        <p:sp>
          <p:nvSpPr>
            <p:cNvPr id="17" name="object 17"/>
            <p:cNvSpPr/>
            <p:nvPr/>
          </p:nvSpPr>
          <p:spPr>
            <a:xfrm>
              <a:off x="10148315" y="5068823"/>
              <a:ext cx="588645" cy="589915"/>
            </a:xfrm>
            <a:custGeom>
              <a:avLst/>
              <a:gdLst/>
              <a:ahLst/>
              <a:cxnLst/>
              <a:rect l="l" t="t" r="r" b="b"/>
              <a:pathLst>
                <a:path w="588645" h="589914">
                  <a:moveTo>
                    <a:pt x="455929" y="0"/>
                  </a:moveTo>
                  <a:lnTo>
                    <a:pt x="132333" y="0"/>
                  </a:lnTo>
                  <a:lnTo>
                    <a:pt x="132333" y="325119"/>
                  </a:lnTo>
                  <a:lnTo>
                    <a:pt x="0" y="325119"/>
                  </a:lnTo>
                  <a:lnTo>
                    <a:pt x="294131" y="589788"/>
                  </a:lnTo>
                  <a:lnTo>
                    <a:pt x="588263" y="325119"/>
                  </a:lnTo>
                  <a:lnTo>
                    <a:pt x="455929" y="325119"/>
                  </a:lnTo>
                  <a:lnTo>
                    <a:pt x="455929" y="0"/>
                  </a:lnTo>
                  <a:close/>
                </a:path>
              </a:pathLst>
            </a:custGeom>
            <a:solidFill>
              <a:srgbClr val="D4E2CF">
                <a:alpha val="90194"/>
              </a:srgbClr>
            </a:solidFill>
          </p:spPr>
          <p:txBody>
            <a:bodyPr wrap="square" lIns="0" tIns="0" rIns="0" bIns="0" rtlCol="0"/>
            <a:lstStyle/>
            <a:p>
              <a:endParaRPr/>
            </a:p>
          </p:txBody>
        </p:sp>
        <p:sp>
          <p:nvSpPr>
            <p:cNvPr id="18" name="object 18"/>
            <p:cNvSpPr/>
            <p:nvPr/>
          </p:nvSpPr>
          <p:spPr>
            <a:xfrm>
              <a:off x="10148315" y="5068823"/>
              <a:ext cx="588645" cy="589915"/>
            </a:xfrm>
            <a:custGeom>
              <a:avLst/>
              <a:gdLst/>
              <a:ahLst/>
              <a:cxnLst/>
              <a:rect l="l" t="t" r="r" b="b"/>
              <a:pathLst>
                <a:path w="588645" h="589914">
                  <a:moveTo>
                    <a:pt x="0" y="325119"/>
                  </a:moveTo>
                  <a:lnTo>
                    <a:pt x="132333" y="325119"/>
                  </a:lnTo>
                  <a:lnTo>
                    <a:pt x="132333" y="0"/>
                  </a:lnTo>
                  <a:lnTo>
                    <a:pt x="455929" y="0"/>
                  </a:lnTo>
                  <a:lnTo>
                    <a:pt x="455929" y="325119"/>
                  </a:lnTo>
                  <a:lnTo>
                    <a:pt x="588263" y="325119"/>
                  </a:lnTo>
                  <a:lnTo>
                    <a:pt x="294131" y="589788"/>
                  </a:lnTo>
                  <a:lnTo>
                    <a:pt x="0" y="325119"/>
                  </a:lnTo>
                  <a:close/>
                </a:path>
              </a:pathLst>
            </a:custGeom>
            <a:ln w="12192">
              <a:solidFill>
                <a:srgbClr val="CFD4EA"/>
              </a:solidFill>
            </a:ln>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08228"/>
            <a:ext cx="3818890" cy="382156"/>
          </a:xfrm>
          <a:prstGeom prst="rect">
            <a:avLst/>
          </a:prstGeom>
        </p:spPr>
        <p:txBody>
          <a:bodyPr vert="horz" wrap="square" lIns="0" tIns="12700" rIns="0" bIns="0" rtlCol="0">
            <a:spAutoFit/>
          </a:bodyPr>
          <a:lstStyle/>
          <a:p>
            <a:pPr marL="12700">
              <a:lnSpc>
                <a:spcPct val="100000"/>
              </a:lnSpc>
              <a:spcBef>
                <a:spcPts val="100"/>
              </a:spcBef>
            </a:pPr>
            <a:r>
              <a:rPr sz="2400" b="1" u="sng" dirty="0">
                <a:solidFill>
                  <a:srgbClr val="C00000"/>
                </a:solidFill>
                <a:latin typeface="Bookman Old Style" panose="02050604050505020204" pitchFamily="18" charset="0"/>
              </a:rPr>
              <a:t>ALGINATE BEADS</a:t>
            </a:r>
          </a:p>
        </p:txBody>
      </p:sp>
      <p:sp>
        <p:nvSpPr>
          <p:cNvPr id="3" name="object 3"/>
          <p:cNvSpPr txBox="1"/>
          <p:nvPr/>
        </p:nvSpPr>
        <p:spPr>
          <a:xfrm>
            <a:off x="457200" y="990600"/>
            <a:ext cx="11201400" cy="2202783"/>
          </a:xfrm>
          <a:prstGeom prst="rect">
            <a:avLst/>
          </a:prstGeom>
        </p:spPr>
        <p:txBody>
          <a:bodyPr vert="horz" wrap="square" lIns="0" tIns="48895" rIns="0" bIns="0" rtlCol="0">
            <a:spAutoFit/>
          </a:bodyPr>
          <a:lstStyle/>
          <a:p>
            <a:pPr marL="391160" marR="17780" indent="-256540">
              <a:lnSpc>
                <a:spcPct val="150000"/>
              </a:lnSpc>
              <a:spcBef>
                <a:spcPts val="385"/>
              </a:spcBef>
              <a:buClr>
                <a:srgbClr val="A4A4A4"/>
              </a:buClr>
              <a:buFont typeface="Georgia"/>
              <a:buChar char="•"/>
              <a:tabLst>
                <a:tab pos="390525" algn="l"/>
                <a:tab pos="391160" algn="l"/>
              </a:tabLst>
            </a:pPr>
            <a:r>
              <a:rPr sz="2200" dirty="0">
                <a:latin typeface="Bookman Old Style" panose="02050604050505020204" pitchFamily="18" charset="0"/>
              </a:rPr>
              <a:t>Prepared by dropping sodium alginate solution into aqueous  solution of calcium chloride, causing the precipitation of  calcium alginate</a:t>
            </a:r>
          </a:p>
          <a:p>
            <a:pPr marL="391160" indent="-256540">
              <a:lnSpc>
                <a:spcPct val="150000"/>
              </a:lnSpc>
              <a:spcBef>
                <a:spcPts val="720"/>
              </a:spcBef>
              <a:buClr>
                <a:srgbClr val="A4A4A4"/>
              </a:buClr>
              <a:buFont typeface="Georgia"/>
              <a:buChar char="•"/>
              <a:tabLst>
                <a:tab pos="390525" algn="l"/>
                <a:tab pos="391160" algn="l"/>
              </a:tabLst>
            </a:pPr>
            <a:r>
              <a:rPr sz="2200" dirty="0">
                <a:latin typeface="Bookman Old Style" panose="02050604050505020204" pitchFamily="18" charset="0"/>
              </a:rPr>
              <a:t>Freeze dry in liquid nitrogen at -40oc for 24h.</a:t>
            </a:r>
            <a:endParaRPr lang="en-US" sz="2200" dirty="0">
              <a:latin typeface="Bookman Old Style" panose="02050604050505020204" pitchFamily="18" charset="0"/>
            </a:endParaRPr>
          </a:p>
          <a:p>
            <a:pPr marL="391160" indent="-256540">
              <a:lnSpc>
                <a:spcPct val="150000"/>
              </a:lnSpc>
              <a:spcBef>
                <a:spcPts val="720"/>
              </a:spcBef>
              <a:buClr>
                <a:srgbClr val="A4A4A4"/>
              </a:buClr>
              <a:buFont typeface="Georgia"/>
              <a:buChar char="•"/>
              <a:tabLst>
                <a:tab pos="390525" algn="l"/>
                <a:tab pos="391160" algn="l"/>
              </a:tabLst>
            </a:pPr>
            <a:r>
              <a:rPr sz="2200" dirty="0">
                <a:latin typeface="Bookman Old Style" panose="02050604050505020204" pitchFamily="18" charset="0"/>
              </a:rPr>
              <a:t>Beads-spherical and 2.5 mm in diameter.</a:t>
            </a:r>
          </a:p>
        </p:txBody>
      </p:sp>
      <p:grpSp>
        <p:nvGrpSpPr>
          <p:cNvPr id="4" name="object 4"/>
          <p:cNvGrpSpPr/>
          <p:nvPr/>
        </p:nvGrpSpPr>
        <p:grpSpPr>
          <a:xfrm>
            <a:off x="3496055" y="3429001"/>
            <a:ext cx="4581145" cy="3163950"/>
            <a:chOff x="3496055" y="3877055"/>
            <a:chExt cx="3980815" cy="2715895"/>
          </a:xfrm>
        </p:grpSpPr>
        <p:sp>
          <p:nvSpPr>
            <p:cNvPr id="5" name="object 5"/>
            <p:cNvSpPr/>
            <p:nvPr/>
          </p:nvSpPr>
          <p:spPr>
            <a:xfrm>
              <a:off x="3505199" y="3886199"/>
              <a:ext cx="3962400" cy="26974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500627" y="3881627"/>
              <a:ext cx="3971925" cy="2707005"/>
            </a:xfrm>
            <a:custGeom>
              <a:avLst/>
              <a:gdLst/>
              <a:ahLst/>
              <a:cxnLst/>
              <a:rect l="l" t="t" r="r" b="b"/>
              <a:pathLst>
                <a:path w="3971925" h="2707004">
                  <a:moveTo>
                    <a:pt x="0" y="2706624"/>
                  </a:moveTo>
                  <a:lnTo>
                    <a:pt x="3971544" y="2706624"/>
                  </a:lnTo>
                  <a:lnTo>
                    <a:pt x="3971544" y="0"/>
                  </a:lnTo>
                  <a:lnTo>
                    <a:pt x="0" y="0"/>
                  </a:lnTo>
                  <a:lnTo>
                    <a:pt x="0" y="2706624"/>
                  </a:lnTo>
                  <a:close/>
                </a:path>
              </a:pathLst>
            </a:custGeom>
            <a:ln w="9144">
              <a:solidFill>
                <a:srgbClr val="0D0D0D"/>
              </a:solidFill>
            </a:ln>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2798" y="354723"/>
            <a:ext cx="10718165" cy="381515"/>
          </a:xfrm>
          <a:prstGeom prst="rect">
            <a:avLst/>
          </a:prstGeom>
        </p:spPr>
        <p:txBody>
          <a:bodyPr vert="horz" wrap="square" lIns="0" tIns="12065" rIns="0" bIns="0" rtlCol="0">
            <a:spAutoFit/>
          </a:bodyPr>
          <a:lstStyle/>
          <a:p>
            <a:pPr marL="12700">
              <a:lnSpc>
                <a:spcPct val="100000"/>
              </a:lnSpc>
              <a:spcBef>
                <a:spcPts val="95"/>
              </a:spcBef>
            </a:pPr>
            <a:r>
              <a:rPr sz="2400" b="1" u="sng" dirty="0">
                <a:solidFill>
                  <a:srgbClr val="C00000"/>
                </a:solidFill>
                <a:latin typeface="Bookman Old Style" panose="02050604050505020204" pitchFamily="18" charset="0"/>
              </a:rPr>
              <a:t>HOLLOW MICROSPHERES/FLOATING MICROSPHERES</a:t>
            </a:r>
          </a:p>
        </p:txBody>
      </p:sp>
      <p:sp>
        <p:nvSpPr>
          <p:cNvPr id="3" name="object 3"/>
          <p:cNvSpPr txBox="1"/>
          <p:nvPr/>
        </p:nvSpPr>
        <p:spPr>
          <a:xfrm>
            <a:off x="609600" y="990600"/>
            <a:ext cx="11201400" cy="1668149"/>
          </a:xfrm>
          <a:prstGeom prst="rect">
            <a:avLst/>
          </a:prstGeom>
        </p:spPr>
        <p:txBody>
          <a:bodyPr vert="horz" wrap="square" lIns="0" tIns="48895" rIns="0" bIns="0" rtlCol="0">
            <a:spAutoFit/>
          </a:bodyPr>
          <a:lstStyle/>
          <a:p>
            <a:pPr marL="241300" marR="5080" indent="-229235" algn="just">
              <a:lnSpc>
                <a:spcPct val="90100"/>
              </a:lnSpc>
              <a:spcBef>
                <a:spcPts val="385"/>
              </a:spcBef>
              <a:buFont typeface="Arial"/>
              <a:buChar char="•"/>
              <a:tabLst>
                <a:tab pos="241935" algn="l"/>
              </a:tabLst>
            </a:pPr>
            <a:r>
              <a:rPr sz="2000" dirty="0">
                <a:latin typeface="Bookman Old Style" panose="02050604050505020204" pitchFamily="18" charset="0"/>
              </a:rPr>
              <a:t>Hallow microspheres as one of the most promising buoyant systems, as they  possess unique advantages of multiple unit systems as well as better floating  properties, because of central hallow spaces inside the microsphere.</a:t>
            </a:r>
          </a:p>
          <a:p>
            <a:pPr marL="241300" marR="175260" indent="-229235" algn="just">
              <a:lnSpc>
                <a:spcPts val="2590"/>
              </a:lnSpc>
              <a:spcBef>
                <a:spcPts val="1050"/>
              </a:spcBef>
              <a:buFont typeface="Arial"/>
              <a:buChar char="•"/>
              <a:tabLst>
                <a:tab pos="241935" algn="l"/>
              </a:tabLst>
            </a:pPr>
            <a:r>
              <a:rPr sz="2000" dirty="0">
                <a:latin typeface="Bookman Old Style" panose="02050604050505020204" pitchFamily="18" charset="0"/>
              </a:rPr>
              <a:t>The general techniques involved in their preparation include simple solvent  evaporation, and solvent diffusion and evaporation.</a:t>
            </a:r>
          </a:p>
        </p:txBody>
      </p:sp>
      <p:grpSp>
        <p:nvGrpSpPr>
          <p:cNvPr id="4" name="object 4"/>
          <p:cNvGrpSpPr/>
          <p:nvPr/>
        </p:nvGrpSpPr>
        <p:grpSpPr>
          <a:xfrm>
            <a:off x="228600" y="3105748"/>
            <a:ext cx="5410200" cy="3218852"/>
            <a:chOff x="1972055" y="3389376"/>
            <a:chExt cx="8554720" cy="2757170"/>
          </a:xfrm>
        </p:grpSpPr>
        <p:sp>
          <p:nvSpPr>
            <p:cNvPr id="5" name="object 5"/>
            <p:cNvSpPr/>
            <p:nvPr/>
          </p:nvSpPr>
          <p:spPr>
            <a:xfrm>
              <a:off x="2104240" y="3398520"/>
              <a:ext cx="8366743" cy="272324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976627" y="3393948"/>
              <a:ext cx="8545195" cy="2748280"/>
            </a:xfrm>
            <a:custGeom>
              <a:avLst/>
              <a:gdLst/>
              <a:ahLst/>
              <a:cxnLst/>
              <a:rect l="l" t="t" r="r" b="b"/>
              <a:pathLst>
                <a:path w="8545195" h="2748279">
                  <a:moveTo>
                    <a:pt x="0" y="2747772"/>
                  </a:moveTo>
                  <a:lnTo>
                    <a:pt x="8545068" y="2747772"/>
                  </a:lnTo>
                  <a:lnTo>
                    <a:pt x="8545068" y="0"/>
                  </a:lnTo>
                  <a:lnTo>
                    <a:pt x="0" y="0"/>
                  </a:lnTo>
                  <a:lnTo>
                    <a:pt x="0" y="2747772"/>
                  </a:lnTo>
                  <a:close/>
                </a:path>
              </a:pathLst>
            </a:custGeom>
            <a:ln w="9144">
              <a:solidFill>
                <a:srgbClr val="0D0D0D"/>
              </a:solidFill>
            </a:ln>
          </p:spPr>
          <p:txBody>
            <a:bodyPr wrap="square" lIns="0" tIns="0" rIns="0" bIns="0" rtlCol="0"/>
            <a:lstStyle/>
            <a:p>
              <a:endParaRPr/>
            </a:p>
          </p:txBody>
        </p:sp>
      </p:grpSp>
      <p:pic>
        <p:nvPicPr>
          <p:cNvPr id="4098" name="Picture 2" descr="Formulation of floating hollow microsphere or microballons | Download  Scientific Diagram">
            <a:extLst>
              <a:ext uri="{FF2B5EF4-FFF2-40B4-BE49-F238E27FC236}">
                <a16:creationId xmlns:a16="http://schemas.microsoft.com/office/drawing/2014/main" id="{6C17341E-613A-4D14-8FA4-F3B72D905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89854"/>
            <a:ext cx="6093109" cy="32058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47700" y="533400"/>
            <a:ext cx="10896600" cy="5243936"/>
          </a:xfrm>
          <a:prstGeom prst="rect">
            <a:avLst/>
          </a:prstGeom>
        </p:spPr>
        <p:txBody>
          <a:bodyPr vert="horz" wrap="square" lIns="0" tIns="12700" rIns="0" bIns="0" rtlCol="0">
            <a:spAutoFit/>
          </a:bodyPr>
          <a:lstStyle/>
          <a:p>
            <a:pPr marL="355600" marR="5080" indent="-342900" algn="just">
              <a:lnSpc>
                <a:spcPct val="150000"/>
              </a:lnSpc>
              <a:spcBef>
                <a:spcPts val="1200"/>
              </a:spcBef>
              <a:buFont typeface="Wingdings" panose="05000000000000000000" pitchFamily="2" charset="2"/>
              <a:buChar char="ü"/>
            </a:pPr>
            <a:r>
              <a:rPr sz="2400" dirty="0">
                <a:latin typeface="Bookman Old Style" panose="02050604050505020204" pitchFamily="18" charset="0"/>
              </a:rPr>
              <a:t>Techniques involved in their preparation include simple solvent evaporation,  and solvent diffusion and evaporation. </a:t>
            </a:r>
            <a:endParaRPr lang="en-US" sz="2400" dirty="0">
              <a:latin typeface="Bookman Old Style" panose="02050604050505020204" pitchFamily="18" charset="0"/>
            </a:endParaRPr>
          </a:p>
          <a:p>
            <a:pPr marL="355600" marR="5080" indent="-342900" algn="just">
              <a:lnSpc>
                <a:spcPct val="150000"/>
              </a:lnSpc>
              <a:spcBef>
                <a:spcPts val="1200"/>
              </a:spcBef>
              <a:buFont typeface="Wingdings" panose="05000000000000000000" pitchFamily="2" charset="2"/>
              <a:buChar char="ü"/>
            </a:pPr>
            <a:r>
              <a:rPr sz="2400" dirty="0">
                <a:latin typeface="Bookman Old Style" panose="02050604050505020204" pitchFamily="18" charset="0"/>
              </a:rPr>
              <a:t>The drug release and better</a:t>
            </a:r>
            <a:r>
              <a:rPr lang="en-US" sz="2400" dirty="0">
                <a:latin typeface="Bookman Old Style" panose="02050604050505020204" pitchFamily="18" charset="0"/>
              </a:rPr>
              <a:t> </a:t>
            </a:r>
            <a:r>
              <a:rPr sz="2400" dirty="0">
                <a:latin typeface="Bookman Old Style" panose="02050604050505020204" pitchFamily="18" charset="0"/>
              </a:rPr>
              <a:t>floating properties mainly depend on the type of polymer, plasticizer  and the solvents employed for the preparation. </a:t>
            </a:r>
            <a:endParaRPr lang="en-US" sz="2400" dirty="0">
              <a:latin typeface="Bookman Old Style" panose="02050604050505020204" pitchFamily="18" charset="0"/>
            </a:endParaRPr>
          </a:p>
          <a:p>
            <a:pPr marL="355600" marR="5080" indent="-342900" algn="just">
              <a:lnSpc>
                <a:spcPct val="150000"/>
              </a:lnSpc>
              <a:spcBef>
                <a:spcPts val="1200"/>
              </a:spcBef>
              <a:buFont typeface="Wingdings" panose="05000000000000000000" pitchFamily="2" charset="2"/>
              <a:buChar char="ü"/>
            </a:pPr>
            <a:r>
              <a:rPr sz="2400" dirty="0">
                <a:latin typeface="Bookman Old Style" panose="02050604050505020204" pitchFamily="18" charset="0"/>
              </a:rPr>
              <a:t>Polymers, such as  polycarbonate, Eudragit® S and cellulose acetate, are used in the  preparation of hollow microspheres, and the drug release can be</a:t>
            </a:r>
            <a:r>
              <a:rPr lang="en-US" sz="2400" dirty="0">
                <a:latin typeface="Bookman Old Style" panose="02050604050505020204" pitchFamily="18" charset="0"/>
              </a:rPr>
              <a:t> </a:t>
            </a:r>
            <a:r>
              <a:rPr sz="2400" dirty="0">
                <a:latin typeface="Bookman Old Style" panose="02050604050505020204" pitchFamily="18" charset="0"/>
              </a:rPr>
              <a:t>modified by optimizing the amount of polymer and the polymerplasticizer  ratio3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77774"/>
            <a:ext cx="6965950" cy="382156"/>
          </a:xfrm>
          <a:prstGeom prst="rect">
            <a:avLst/>
          </a:prstGeom>
        </p:spPr>
        <p:txBody>
          <a:bodyPr vert="horz" wrap="square" lIns="0" tIns="12700" rIns="0" bIns="0" rtlCol="0">
            <a:spAutoFit/>
          </a:bodyPr>
          <a:lstStyle/>
          <a:p>
            <a:pPr marL="12700">
              <a:lnSpc>
                <a:spcPct val="100000"/>
              </a:lnSpc>
              <a:spcBef>
                <a:spcPts val="100"/>
              </a:spcBef>
            </a:pPr>
            <a:r>
              <a:rPr sz="2400" b="1" u="sng" dirty="0">
                <a:solidFill>
                  <a:srgbClr val="C00000"/>
                </a:solidFill>
                <a:latin typeface="Bookman Old Style" panose="02050604050505020204" pitchFamily="18" charset="0"/>
              </a:rPr>
              <a:t>RAFT FORMING SYSTEMS</a:t>
            </a:r>
          </a:p>
        </p:txBody>
      </p:sp>
      <p:sp>
        <p:nvSpPr>
          <p:cNvPr id="3" name="object 3"/>
          <p:cNvSpPr/>
          <p:nvPr/>
        </p:nvSpPr>
        <p:spPr>
          <a:xfrm>
            <a:off x="8534400" y="395703"/>
            <a:ext cx="3505199" cy="346691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04801" y="914400"/>
            <a:ext cx="9067800" cy="4291688"/>
          </a:xfrm>
          <a:prstGeom prst="rect">
            <a:avLst/>
          </a:prstGeom>
        </p:spPr>
        <p:txBody>
          <a:bodyPr vert="horz" wrap="square" lIns="0" tIns="89535" rIns="0" bIns="0" rtlCol="0">
            <a:spAutoFit/>
          </a:bodyPr>
          <a:lstStyle/>
          <a:p>
            <a:pPr marL="12700" marR="5080">
              <a:lnSpc>
                <a:spcPts val="2500"/>
              </a:lnSpc>
              <a:spcBef>
                <a:spcPts val="705"/>
              </a:spcBef>
            </a:pPr>
            <a:r>
              <a:rPr sz="2000" dirty="0">
                <a:latin typeface="Bookman Old Style" panose="02050604050505020204" pitchFamily="18" charset="0"/>
              </a:rPr>
              <a:t>This system is used for delivery of antacids and drug delivery for treatment of  gastrointestinal infections and disorders.</a:t>
            </a:r>
          </a:p>
          <a:p>
            <a:pPr marL="12700" marR="278130">
              <a:lnSpc>
                <a:spcPts val="2500"/>
              </a:lnSpc>
              <a:spcBef>
                <a:spcPts val="990"/>
              </a:spcBef>
            </a:pPr>
            <a:r>
              <a:rPr sz="2000" dirty="0">
                <a:latin typeface="Bookman Old Style" panose="02050604050505020204" pitchFamily="18" charset="0"/>
              </a:rPr>
              <a:t>The mechanism involved in this system includes the formation of a viscous  cohesive gel in contact with gastric fluids, forming a continuous layer called  raft.</a:t>
            </a:r>
          </a:p>
          <a:p>
            <a:pPr marL="12700" marR="3042920">
              <a:lnSpc>
                <a:spcPct val="111900"/>
              </a:lnSpc>
              <a:spcBef>
                <a:spcPts val="30"/>
              </a:spcBef>
            </a:pPr>
            <a:r>
              <a:rPr sz="2000" dirty="0">
                <a:latin typeface="Bookman Old Style" panose="02050604050505020204" pitchFamily="18" charset="0"/>
              </a:rPr>
              <a:t>The raft floats because of the buoyancy created by the  formation of CO2 and act as a barrier to</a:t>
            </a:r>
          </a:p>
          <a:p>
            <a:pPr marL="12700" marR="1370965">
              <a:lnSpc>
                <a:spcPts val="2500"/>
              </a:lnSpc>
              <a:spcBef>
                <a:spcPts val="969"/>
              </a:spcBef>
            </a:pPr>
            <a:r>
              <a:rPr sz="2000" dirty="0">
                <a:latin typeface="Bookman Old Style" panose="02050604050505020204" pitchFamily="18" charset="0"/>
              </a:rPr>
              <a:t>prevent the reflux of gastric contents like HCl and enzymes into the  esophagus. Usually, the</a:t>
            </a:r>
          </a:p>
          <a:p>
            <a:pPr marL="12700" marR="1216025">
              <a:lnSpc>
                <a:spcPct val="111900"/>
              </a:lnSpc>
              <a:spcBef>
                <a:spcPts val="30"/>
              </a:spcBef>
            </a:pPr>
            <a:r>
              <a:rPr sz="2000" dirty="0">
                <a:latin typeface="Bookman Old Style" panose="02050604050505020204" pitchFamily="18" charset="0"/>
              </a:rPr>
              <a:t>system contains a gel forming agent and alkaline bicarbonates or  carbonates responsible for the formation of to make the system less  dense and float on the gastric fluids.</a:t>
            </a:r>
          </a:p>
        </p:txBody>
      </p:sp>
      <p:sp>
        <p:nvSpPr>
          <p:cNvPr id="5" name="object 5"/>
          <p:cNvSpPr/>
          <p:nvPr/>
        </p:nvSpPr>
        <p:spPr>
          <a:xfrm>
            <a:off x="10051006" y="1543692"/>
            <a:ext cx="1682115" cy="585470"/>
          </a:xfrm>
          <a:custGeom>
            <a:avLst/>
            <a:gdLst/>
            <a:ahLst/>
            <a:cxnLst/>
            <a:rect l="l" t="t" r="r" b="b"/>
            <a:pathLst>
              <a:path w="1224915" h="585470">
                <a:moveTo>
                  <a:pt x="0" y="292608"/>
                </a:moveTo>
                <a:lnTo>
                  <a:pt x="12024" y="237021"/>
                </a:lnTo>
                <a:lnTo>
                  <a:pt x="46607" y="184949"/>
                </a:lnTo>
                <a:lnTo>
                  <a:pt x="101511" y="137374"/>
                </a:lnTo>
                <a:lnTo>
                  <a:pt x="135885" y="115579"/>
                </a:lnTo>
                <a:lnTo>
                  <a:pt x="174499" y="95277"/>
                </a:lnTo>
                <a:lnTo>
                  <a:pt x="217076" y="76591"/>
                </a:lnTo>
                <a:lnTo>
                  <a:pt x="263334" y="59643"/>
                </a:lnTo>
                <a:lnTo>
                  <a:pt x="312995" y="44556"/>
                </a:lnTo>
                <a:lnTo>
                  <a:pt x="365778" y="31454"/>
                </a:lnTo>
                <a:lnTo>
                  <a:pt x="421405" y="20458"/>
                </a:lnTo>
                <a:lnTo>
                  <a:pt x="479595" y="11691"/>
                </a:lnTo>
                <a:lnTo>
                  <a:pt x="540069" y="5278"/>
                </a:lnTo>
                <a:lnTo>
                  <a:pt x="602547" y="1340"/>
                </a:lnTo>
                <a:lnTo>
                  <a:pt x="666750" y="0"/>
                </a:lnTo>
                <a:lnTo>
                  <a:pt x="730952" y="1340"/>
                </a:lnTo>
                <a:lnTo>
                  <a:pt x="793430" y="5278"/>
                </a:lnTo>
                <a:lnTo>
                  <a:pt x="853904" y="11691"/>
                </a:lnTo>
                <a:lnTo>
                  <a:pt x="912094" y="20458"/>
                </a:lnTo>
                <a:lnTo>
                  <a:pt x="967721" y="31454"/>
                </a:lnTo>
                <a:lnTo>
                  <a:pt x="1020504" y="44556"/>
                </a:lnTo>
                <a:lnTo>
                  <a:pt x="1070165" y="59643"/>
                </a:lnTo>
                <a:lnTo>
                  <a:pt x="1116423" y="76591"/>
                </a:lnTo>
                <a:lnTo>
                  <a:pt x="1159000" y="95277"/>
                </a:lnTo>
                <a:lnTo>
                  <a:pt x="1197614" y="115579"/>
                </a:lnTo>
                <a:lnTo>
                  <a:pt x="1224533" y="132647"/>
                </a:lnTo>
              </a:path>
              <a:path w="1224915" h="585470">
                <a:moveTo>
                  <a:pt x="1224533" y="452568"/>
                </a:moveTo>
                <a:lnTo>
                  <a:pt x="1159000" y="489938"/>
                </a:lnTo>
                <a:lnTo>
                  <a:pt x="1116423" y="508624"/>
                </a:lnTo>
                <a:lnTo>
                  <a:pt x="1070165" y="525572"/>
                </a:lnTo>
                <a:lnTo>
                  <a:pt x="1020504" y="540659"/>
                </a:lnTo>
                <a:lnTo>
                  <a:pt x="967721" y="553761"/>
                </a:lnTo>
                <a:lnTo>
                  <a:pt x="912094" y="564757"/>
                </a:lnTo>
                <a:lnTo>
                  <a:pt x="853904" y="573524"/>
                </a:lnTo>
                <a:lnTo>
                  <a:pt x="793430" y="579937"/>
                </a:lnTo>
                <a:lnTo>
                  <a:pt x="730952" y="583875"/>
                </a:lnTo>
                <a:lnTo>
                  <a:pt x="666750" y="585216"/>
                </a:lnTo>
                <a:lnTo>
                  <a:pt x="602547" y="583875"/>
                </a:lnTo>
                <a:lnTo>
                  <a:pt x="540069" y="579937"/>
                </a:lnTo>
                <a:lnTo>
                  <a:pt x="479595" y="573524"/>
                </a:lnTo>
                <a:lnTo>
                  <a:pt x="421405" y="564757"/>
                </a:lnTo>
                <a:lnTo>
                  <a:pt x="365778" y="553761"/>
                </a:lnTo>
                <a:lnTo>
                  <a:pt x="312995" y="540659"/>
                </a:lnTo>
                <a:lnTo>
                  <a:pt x="263334" y="525572"/>
                </a:lnTo>
                <a:lnTo>
                  <a:pt x="217076" y="508624"/>
                </a:lnTo>
                <a:lnTo>
                  <a:pt x="174499" y="489938"/>
                </a:lnTo>
                <a:lnTo>
                  <a:pt x="135885" y="469636"/>
                </a:lnTo>
                <a:lnTo>
                  <a:pt x="101511" y="447841"/>
                </a:lnTo>
                <a:lnTo>
                  <a:pt x="46607" y="400266"/>
                </a:lnTo>
                <a:lnTo>
                  <a:pt x="12024" y="348194"/>
                </a:lnTo>
                <a:lnTo>
                  <a:pt x="3052" y="320778"/>
                </a:lnTo>
                <a:lnTo>
                  <a:pt x="0" y="292608"/>
                </a:lnTo>
              </a:path>
            </a:pathLst>
          </a:custGeom>
          <a:ln w="38100">
            <a:solidFill>
              <a:srgbClr val="FF0000"/>
            </a:solidFill>
          </a:ln>
        </p:spPr>
        <p:txBody>
          <a:bodyPr wrap="square" lIns="0" tIns="0" rIns="0" bIns="0" rtlCol="0"/>
          <a:lstStyle/>
          <a:p>
            <a:endParaRPr/>
          </a:p>
        </p:txBody>
      </p:sp>
      <p:sp>
        <p:nvSpPr>
          <p:cNvPr id="7" name="TextBox 6">
            <a:extLst>
              <a:ext uri="{FF2B5EF4-FFF2-40B4-BE49-F238E27FC236}">
                <a16:creationId xmlns:a16="http://schemas.microsoft.com/office/drawing/2014/main" id="{B966B210-C313-47DF-8E06-03A185F408E8}"/>
              </a:ext>
            </a:extLst>
          </p:cNvPr>
          <p:cNvSpPr txBox="1"/>
          <p:nvPr/>
        </p:nvSpPr>
        <p:spPr>
          <a:xfrm>
            <a:off x="318247" y="5620434"/>
            <a:ext cx="5777753" cy="923330"/>
          </a:xfrm>
          <a:prstGeom prst="rect">
            <a:avLst/>
          </a:prstGeom>
          <a:noFill/>
          <a:ln>
            <a:solidFill>
              <a:schemeClr val="tx1"/>
            </a:solidFill>
          </a:ln>
        </p:spPr>
        <p:txBody>
          <a:bodyPr wrap="square">
            <a:spAutoFit/>
          </a:bodyPr>
          <a:lstStyle/>
          <a:p>
            <a:r>
              <a:rPr lang="en-US" b="1" i="0" dirty="0">
                <a:solidFill>
                  <a:srgbClr val="202124"/>
                </a:solidFill>
                <a:effectLst/>
                <a:latin typeface="arial" panose="020B0604020202020204" pitchFamily="34" charset="0"/>
              </a:rPr>
              <a:t>Raft forming</a:t>
            </a:r>
            <a:r>
              <a:rPr lang="en-US" b="0" i="0" dirty="0">
                <a:solidFill>
                  <a:srgbClr val="202124"/>
                </a:solidFill>
                <a:effectLst/>
                <a:latin typeface="arial" panose="020B0604020202020204" pitchFamily="34" charset="0"/>
              </a:rPr>
              <a:t> system is an effervescent liquid which involves the formation of viscous cohesive. gel in contact with gastric fluids.</a:t>
            </a:r>
            <a:endParaRPr lang="en-IN" dirty="0"/>
          </a:p>
        </p:txBody>
      </p:sp>
      <p:pic>
        <p:nvPicPr>
          <p:cNvPr id="5122" name="Picture 2" descr="Raft forming system—An upcoming approach of gastroretentive drug delivery  system - ScienceDirect">
            <a:extLst>
              <a:ext uri="{FF2B5EF4-FFF2-40B4-BE49-F238E27FC236}">
                <a16:creationId xmlns:a16="http://schemas.microsoft.com/office/drawing/2014/main" id="{77C8AA83-344F-41F3-938C-1DD4198E9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320" y="4953001"/>
            <a:ext cx="5485279"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215341"/>
            <a:ext cx="7642859" cy="382156"/>
          </a:xfrm>
          <a:prstGeom prst="rect">
            <a:avLst/>
          </a:prstGeom>
        </p:spPr>
        <p:txBody>
          <a:bodyPr vert="horz" wrap="square" lIns="0" tIns="12700" rIns="0" bIns="0" rtlCol="0">
            <a:spAutoFit/>
          </a:bodyPr>
          <a:lstStyle/>
          <a:p>
            <a:pPr marL="12700">
              <a:lnSpc>
                <a:spcPct val="100000"/>
              </a:lnSpc>
              <a:spcBef>
                <a:spcPts val="100"/>
              </a:spcBef>
            </a:pPr>
            <a:r>
              <a:rPr sz="2400" b="1" u="sng" dirty="0">
                <a:latin typeface="Bookman Old Style" panose="02050604050505020204" pitchFamily="18" charset="0"/>
              </a:rPr>
              <a:t>ADVANTAGES OF FDDS</a:t>
            </a:r>
          </a:p>
        </p:txBody>
      </p:sp>
      <p:sp>
        <p:nvSpPr>
          <p:cNvPr id="3" name="object 3"/>
          <p:cNvSpPr txBox="1"/>
          <p:nvPr/>
        </p:nvSpPr>
        <p:spPr>
          <a:xfrm>
            <a:off x="533400" y="838200"/>
            <a:ext cx="10060940" cy="4678588"/>
          </a:xfrm>
          <a:prstGeom prst="rect">
            <a:avLst/>
          </a:prstGeom>
        </p:spPr>
        <p:txBody>
          <a:bodyPr vert="horz" wrap="square" lIns="0" tIns="138430" rIns="0" bIns="0" rtlCol="0">
            <a:spAutoFit/>
          </a:bodyPr>
          <a:lstStyle/>
          <a:p>
            <a:pPr marL="241300" indent="-228600">
              <a:lnSpc>
                <a:spcPct val="150000"/>
              </a:lnSpc>
              <a:spcBef>
                <a:spcPts val="1090"/>
              </a:spcBef>
              <a:buFont typeface="Arial"/>
              <a:buChar char="•"/>
              <a:tabLst>
                <a:tab pos="241300" algn="l"/>
              </a:tabLst>
            </a:pPr>
            <a:r>
              <a:rPr sz="2000" dirty="0">
                <a:latin typeface="Bookman Old Style" panose="02050604050505020204" pitchFamily="18" charset="0"/>
              </a:rPr>
              <a:t>Enhanced bioavailability</a:t>
            </a:r>
          </a:p>
          <a:p>
            <a:pPr marL="241300" indent="-228600">
              <a:lnSpc>
                <a:spcPct val="150000"/>
              </a:lnSpc>
              <a:spcBef>
                <a:spcPts val="994"/>
              </a:spcBef>
              <a:buFont typeface="Arial"/>
              <a:buChar char="•"/>
              <a:tabLst>
                <a:tab pos="241300" algn="l"/>
              </a:tabLst>
            </a:pPr>
            <a:r>
              <a:rPr sz="2000" dirty="0">
                <a:latin typeface="Bookman Old Style" panose="02050604050505020204" pitchFamily="18" charset="0"/>
              </a:rPr>
              <a:t>Sustained drug delivery/reduced frequency of dosing</a:t>
            </a:r>
          </a:p>
          <a:p>
            <a:pPr marL="241300" indent="-228600">
              <a:lnSpc>
                <a:spcPct val="150000"/>
              </a:lnSpc>
              <a:spcBef>
                <a:spcPts val="1000"/>
              </a:spcBef>
              <a:buFont typeface="Arial"/>
              <a:buChar char="•"/>
              <a:tabLst>
                <a:tab pos="241300" algn="l"/>
              </a:tabLst>
            </a:pPr>
            <a:r>
              <a:rPr sz="2000" dirty="0">
                <a:latin typeface="Bookman Old Style" panose="02050604050505020204" pitchFamily="18" charset="0"/>
              </a:rPr>
              <a:t>Targeted therapy for local ailments in the upper GIT</a:t>
            </a:r>
          </a:p>
          <a:p>
            <a:pPr marL="241300" indent="-228600">
              <a:lnSpc>
                <a:spcPct val="150000"/>
              </a:lnSpc>
              <a:spcBef>
                <a:spcPts val="1010"/>
              </a:spcBef>
              <a:buFont typeface="Arial"/>
              <a:buChar char="•"/>
              <a:tabLst>
                <a:tab pos="241300" algn="l"/>
              </a:tabLst>
            </a:pPr>
            <a:r>
              <a:rPr sz="2000" dirty="0">
                <a:latin typeface="Bookman Old Style" panose="02050604050505020204" pitchFamily="18" charset="0"/>
              </a:rPr>
              <a:t>Reduced fluctuations of drug concentration</a:t>
            </a:r>
          </a:p>
          <a:p>
            <a:pPr marL="241300" indent="-228600">
              <a:lnSpc>
                <a:spcPct val="150000"/>
              </a:lnSpc>
              <a:spcBef>
                <a:spcPts val="994"/>
              </a:spcBef>
              <a:buFont typeface="Arial"/>
              <a:buChar char="•"/>
              <a:tabLst>
                <a:tab pos="241300" algn="l"/>
              </a:tabLst>
            </a:pPr>
            <a:r>
              <a:rPr sz="2000" dirty="0">
                <a:latin typeface="Bookman Old Style" panose="02050604050505020204" pitchFamily="18" charset="0"/>
              </a:rPr>
              <a:t>Improved selectivity in receptor activation</a:t>
            </a:r>
          </a:p>
          <a:p>
            <a:pPr marL="241300" indent="-228600">
              <a:lnSpc>
                <a:spcPct val="150000"/>
              </a:lnSpc>
              <a:spcBef>
                <a:spcPts val="1000"/>
              </a:spcBef>
              <a:buFont typeface="Arial"/>
              <a:buChar char="•"/>
              <a:tabLst>
                <a:tab pos="241300" algn="l"/>
              </a:tabLst>
            </a:pPr>
            <a:r>
              <a:rPr sz="2000" dirty="0">
                <a:latin typeface="Bookman Old Style" panose="02050604050505020204" pitchFamily="18" charset="0"/>
              </a:rPr>
              <a:t>Reduced counter-activity of the body</a:t>
            </a:r>
          </a:p>
          <a:p>
            <a:pPr marL="241300" indent="-228600">
              <a:lnSpc>
                <a:spcPct val="150000"/>
              </a:lnSpc>
              <a:spcBef>
                <a:spcPts val="1005"/>
              </a:spcBef>
              <a:buFont typeface="Arial"/>
              <a:buChar char="•"/>
              <a:tabLst>
                <a:tab pos="241300" algn="l"/>
              </a:tabLst>
            </a:pPr>
            <a:r>
              <a:rPr sz="2000" dirty="0">
                <a:latin typeface="Bookman Old Style" panose="02050604050505020204" pitchFamily="18" charset="0"/>
              </a:rPr>
              <a:t>Extended effective concentration.</a:t>
            </a:r>
          </a:p>
          <a:p>
            <a:pPr marL="241300" indent="-228600">
              <a:lnSpc>
                <a:spcPct val="150000"/>
              </a:lnSpc>
              <a:spcBef>
                <a:spcPts val="1000"/>
              </a:spcBef>
              <a:buFont typeface="Arial"/>
              <a:buChar char="•"/>
              <a:tabLst>
                <a:tab pos="241300" algn="l"/>
              </a:tabLst>
            </a:pPr>
            <a:r>
              <a:rPr sz="2000" dirty="0">
                <a:latin typeface="Bookman Old Style" panose="02050604050505020204" pitchFamily="18" charset="0"/>
              </a:rPr>
              <a:t>Minimized adverse activity at the colon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3875" y="463041"/>
            <a:ext cx="7152005" cy="382156"/>
          </a:xfrm>
          <a:prstGeom prst="rect">
            <a:avLst/>
          </a:prstGeom>
        </p:spPr>
        <p:txBody>
          <a:bodyPr vert="horz" wrap="square" lIns="0" tIns="12700" rIns="0" bIns="0" rtlCol="0">
            <a:spAutoFit/>
          </a:bodyPr>
          <a:lstStyle/>
          <a:p>
            <a:pPr marL="12700">
              <a:lnSpc>
                <a:spcPct val="100000"/>
              </a:lnSpc>
              <a:spcBef>
                <a:spcPts val="100"/>
              </a:spcBef>
            </a:pPr>
            <a:r>
              <a:rPr sz="2400" b="1" u="sng" dirty="0">
                <a:latin typeface="Bookman Old Style" panose="02050604050505020204" pitchFamily="18" charset="0"/>
              </a:rPr>
              <a:t>DISADVANTAGES OF FDDS</a:t>
            </a:r>
          </a:p>
        </p:txBody>
      </p:sp>
      <p:sp>
        <p:nvSpPr>
          <p:cNvPr id="3" name="object 3"/>
          <p:cNvSpPr txBox="1"/>
          <p:nvPr/>
        </p:nvSpPr>
        <p:spPr>
          <a:xfrm>
            <a:off x="304800" y="1219200"/>
            <a:ext cx="11130281" cy="2976649"/>
          </a:xfrm>
          <a:prstGeom prst="rect">
            <a:avLst/>
          </a:prstGeom>
        </p:spPr>
        <p:txBody>
          <a:bodyPr vert="horz" wrap="square" lIns="0" tIns="12700" rIns="0" bIns="0" rtlCol="0">
            <a:spAutoFit/>
          </a:bodyPr>
          <a:lstStyle/>
          <a:p>
            <a:pPr marL="241300" marR="5080" indent="-228600">
              <a:lnSpc>
                <a:spcPct val="150000"/>
              </a:lnSpc>
              <a:spcBef>
                <a:spcPts val="100"/>
              </a:spcBef>
              <a:buFont typeface="Arial"/>
              <a:buChar char="•"/>
              <a:tabLst>
                <a:tab pos="241300" algn="l"/>
              </a:tabLst>
            </a:pPr>
            <a:r>
              <a:rPr sz="2400" dirty="0">
                <a:latin typeface="Bookman Old Style" panose="02050604050505020204" pitchFamily="18" charset="0"/>
              </a:rPr>
              <a:t>The drug substances that are unstable in the acidic environment of  the stomach are not suitable candidates to be incorporated in the  systems.</a:t>
            </a:r>
          </a:p>
          <a:p>
            <a:pPr marL="241300" marR="55880" indent="-228600">
              <a:lnSpc>
                <a:spcPct val="150100"/>
              </a:lnSpc>
              <a:spcBef>
                <a:spcPts val="994"/>
              </a:spcBef>
              <a:buFont typeface="Arial"/>
              <a:buChar char="•"/>
              <a:tabLst>
                <a:tab pos="241300" algn="l"/>
              </a:tabLst>
            </a:pPr>
            <a:r>
              <a:rPr sz="2400" dirty="0">
                <a:latin typeface="Bookman Old Style" panose="02050604050505020204" pitchFamily="18" charset="0"/>
              </a:rPr>
              <a:t>These systems require a high level of fluid in the stomach for drug  delivery to float and work efficiently.</a:t>
            </a:r>
          </a:p>
          <a:p>
            <a:pPr marL="241300" marR="227965" indent="-228600">
              <a:lnSpc>
                <a:spcPct val="150100"/>
              </a:lnSpc>
              <a:spcBef>
                <a:spcPts val="990"/>
              </a:spcBef>
              <a:buFont typeface="Arial"/>
              <a:buChar char="•"/>
              <a:tabLst>
                <a:tab pos="241300" algn="l"/>
              </a:tabLst>
            </a:pPr>
            <a:r>
              <a:rPr sz="2400" dirty="0">
                <a:latin typeface="Bookman Old Style" panose="02050604050505020204" pitchFamily="18" charset="0"/>
              </a:rPr>
              <a:t>Not suitable for drugs that have solubility or stability problem in  GIT.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0" y="76200"/>
            <a:ext cx="3555365" cy="566822"/>
          </a:xfrm>
          <a:prstGeom prst="rect">
            <a:avLst/>
          </a:prstGeom>
        </p:spPr>
        <p:txBody>
          <a:bodyPr vert="horz" wrap="square" lIns="0" tIns="12700" rIns="0" bIns="0" rtlCol="0">
            <a:spAutoFit/>
          </a:bodyPr>
          <a:lstStyle/>
          <a:p>
            <a:pPr marL="12700">
              <a:lnSpc>
                <a:spcPct val="100000"/>
              </a:lnSpc>
              <a:spcBef>
                <a:spcPts val="100"/>
              </a:spcBef>
            </a:pPr>
            <a:r>
              <a:rPr lang="en-IN" sz="3600" b="1" u="sng" spc="-625" dirty="0">
                <a:solidFill>
                  <a:srgbClr val="0000FF"/>
                </a:solidFill>
                <a:latin typeface="Bookman Old Style" panose="02050604050505020204" pitchFamily="18" charset="0"/>
              </a:rPr>
              <a:t>D E F I N I T I O N</a:t>
            </a:r>
            <a:endParaRPr sz="3600" b="1" u="sng" spc="-625" dirty="0">
              <a:solidFill>
                <a:srgbClr val="0000FF"/>
              </a:solidFill>
              <a:latin typeface="Bookman Old Style" panose="02050604050505020204" pitchFamily="18" charset="0"/>
            </a:endParaRPr>
          </a:p>
        </p:txBody>
      </p:sp>
      <p:sp>
        <p:nvSpPr>
          <p:cNvPr id="3" name="object 3"/>
          <p:cNvSpPr txBox="1"/>
          <p:nvPr/>
        </p:nvSpPr>
        <p:spPr>
          <a:xfrm>
            <a:off x="518795" y="838200"/>
            <a:ext cx="11154410" cy="5453415"/>
          </a:xfrm>
          <a:prstGeom prst="rect">
            <a:avLst/>
          </a:prstGeom>
        </p:spPr>
        <p:txBody>
          <a:bodyPr vert="horz" wrap="square" lIns="0" tIns="61594" rIns="0" bIns="0" rtlCol="0">
            <a:spAutoFit/>
          </a:bodyPr>
          <a:lstStyle/>
          <a:p>
            <a:pPr marL="12700" marR="265430">
              <a:lnSpc>
                <a:spcPct val="150000"/>
              </a:lnSpc>
              <a:spcBef>
                <a:spcPts val="484"/>
              </a:spcBef>
            </a:pPr>
            <a:r>
              <a:rPr sz="2200" spc="-150" dirty="0">
                <a:solidFill>
                  <a:srgbClr val="001F5F"/>
                </a:solidFill>
                <a:latin typeface="Bookman Old Style" panose="02050604050505020204" pitchFamily="18" charset="0"/>
                <a:cs typeface="Trebuchet MS"/>
              </a:rPr>
              <a:t>Floating </a:t>
            </a:r>
            <a:r>
              <a:rPr sz="2200" spc="-130" dirty="0">
                <a:solidFill>
                  <a:srgbClr val="001F5F"/>
                </a:solidFill>
                <a:latin typeface="Bookman Old Style" panose="02050604050505020204" pitchFamily="18" charset="0"/>
                <a:cs typeface="Trebuchet MS"/>
              </a:rPr>
              <a:t>systems </a:t>
            </a:r>
            <a:r>
              <a:rPr sz="2200" spc="-155" dirty="0">
                <a:solidFill>
                  <a:srgbClr val="001F5F"/>
                </a:solidFill>
                <a:latin typeface="Bookman Old Style" panose="02050604050505020204" pitchFamily="18" charset="0"/>
                <a:cs typeface="Trebuchet MS"/>
              </a:rPr>
              <a:t>are </a:t>
            </a:r>
            <a:r>
              <a:rPr sz="2200" spc="-130" dirty="0">
                <a:solidFill>
                  <a:srgbClr val="001F5F"/>
                </a:solidFill>
                <a:latin typeface="Bookman Old Style" panose="02050604050505020204" pitchFamily="18" charset="0"/>
                <a:cs typeface="Trebuchet MS"/>
              </a:rPr>
              <a:t>low-density systems </a:t>
            </a:r>
            <a:r>
              <a:rPr sz="2200" spc="-160" dirty="0">
                <a:solidFill>
                  <a:srgbClr val="001F5F"/>
                </a:solidFill>
                <a:latin typeface="Bookman Old Style" panose="02050604050505020204" pitchFamily="18" charset="0"/>
                <a:cs typeface="Trebuchet MS"/>
              </a:rPr>
              <a:t>that </a:t>
            </a:r>
            <a:r>
              <a:rPr sz="2200" spc="-145" dirty="0">
                <a:solidFill>
                  <a:srgbClr val="001F5F"/>
                </a:solidFill>
                <a:latin typeface="Bookman Old Style" panose="02050604050505020204" pitchFamily="18" charset="0"/>
                <a:cs typeface="Trebuchet MS"/>
              </a:rPr>
              <a:t>have </a:t>
            </a:r>
            <a:r>
              <a:rPr sz="2200" spc="-165" dirty="0">
                <a:solidFill>
                  <a:srgbClr val="001F5F"/>
                </a:solidFill>
                <a:latin typeface="Bookman Old Style" panose="02050604050505020204" pitchFamily="18" charset="0"/>
                <a:cs typeface="Trebuchet MS"/>
              </a:rPr>
              <a:t>sufficient  </a:t>
            </a:r>
            <a:r>
              <a:rPr sz="2200" b="1" u="sng" spc="-120" dirty="0">
                <a:solidFill>
                  <a:srgbClr val="C00000"/>
                </a:solidFill>
                <a:latin typeface="Bookman Old Style" panose="02050604050505020204" pitchFamily="18" charset="0"/>
                <a:cs typeface="Trebuchet MS"/>
              </a:rPr>
              <a:t>buoyancy</a:t>
            </a:r>
            <a:r>
              <a:rPr sz="2200" spc="-240" dirty="0">
                <a:solidFill>
                  <a:srgbClr val="001F5F"/>
                </a:solidFill>
                <a:latin typeface="Bookman Old Style" panose="02050604050505020204" pitchFamily="18" charset="0"/>
                <a:cs typeface="Trebuchet MS"/>
              </a:rPr>
              <a:t> </a:t>
            </a:r>
            <a:r>
              <a:rPr sz="2200" spc="-135" dirty="0">
                <a:solidFill>
                  <a:srgbClr val="001F5F"/>
                </a:solidFill>
                <a:latin typeface="Bookman Old Style" panose="02050604050505020204" pitchFamily="18" charset="0"/>
                <a:cs typeface="Trebuchet MS"/>
              </a:rPr>
              <a:t>to</a:t>
            </a:r>
            <a:r>
              <a:rPr sz="2200" spc="-240" dirty="0">
                <a:solidFill>
                  <a:srgbClr val="001F5F"/>
                </a:solidFill>
                <a:latin typeface="Bookman Old Style" panose="02050604050505020204" pitchFamily="18" charset="0"/>
                <a:cs typeface="Trebuchet MS"/>
              </a:rPr>
              <a:t> </a:t>
            </a:r>
            <a:r>
              <a:rPr sz="2200" spc="-165" dirty="0">
                <a:solidFill>
                  <a:srgbClr val="001F5F"/>
                </a:solidFill>
                <a:latin typeface="Bookman Old Style" panose="02050604050505020204" pitchFamily="18" charset="0"/>
                <a:cs typeface="Trebuchet MS"/>
              </a:rPr>
              <a:t>float</a:t>
            </a:r>
            <a:r>
              <a:rPr sz="2200" spc="-235" dirty="0">
                <a:solidFill>
                  <a:srgbClr val="001F5F"/>
                </a:solidFill>
                <a:latin typeface="Bookman Old Style" panose="02050604050505020204" pitchFamily="18" charset="0"/>
                <a:cs typeface="Trebuchet MS"/>
              </a:rPr>
              <a:t> </a:t>
            </a:r>
            <a:r>
              <a:rPr sz="2200" spc="-120" dirty="0">
                <a:solidFill>
                  <a:srgbClr val="001F5F"/>
                </a:solidFill>
                <a:latin typeface="Bookman Old Style" panose="02050604050505020204" pitchFamily="18" charset="0"/>
                <a:cs typeface="Trebuchet MS"/>
              </a:rPr>
              <a:t>over</a:t>
            </a:r>
            <a:r>
              <a:rPr sz="2200" spc="-254" dirty="0">
                <a:solidFill>
                  <a:srgbClr val="001F5F"/>
                </a:solidFill>
                <a:latin typeface="Bookman Old Style" panose="02050604050505020204" pitchFamily="18" charset="0"/>
                <a:cs typeface="Trebuchet MS"/>
              </a:rPr>
              <a:t> </a:t>
            </a:r>
            <a:r>
              <a:rPr sz="2200" spc="-140" dirty="0">
                <a:solidFill>
                  <a:srgbClr val="001F5F"/>
                </a:solidFill>
                <a:latin typeface="Bookman Old Style" panose="02050604050505020204" pitchFamily="18" charset="0"/>
                <a:cs typeface="Trebuchet MS"/>
              </a:rPr>
              <a:t>the</a:t>
            </a:r>
            <a:r>
              <a:rPr sz="2200" spc="-245" dirty="0">
                <a:solidFill>
                  <a:srgbClr val="001F5F"/>
                </a:solidFill>
                <a:latin typeface="Bookman Old Style" panose="02050604050505020204" pitchFamily="18" charset="0"/>
                <a:cs typeface="Trebuchet MS"/>
              </a:rPr>
              <a:t> </a:t>
            </a:r>
            <a:r>
              <a:rPr sz="2200" spc="-165" dirty="0">
                <a:solidFill>
                  <a:srgbClr val="001F5F"/>
                </a:solidFill>
                <a:latin typeface="Bookman Old Style" panose="02050604050505020204" pitchFamily="18" charset="0"/>
                <a:cs typeface="Trebuchet MS"/>
              </a:rPr>
              <a:t>gastric</a:t>
            </a:r>
            <a:r>
              <a:rPr sz="2200" spc="-235" dirty="0">
                <a:solidFill>
                  <a:srgbClr val="001F5F"/>
                </a:solidFill>
                <a:latin typeface="Bookman Old Style" panose="02050604050505020204" pitchFamily="18" charset="0"/>
                <a:cs typeface="Trebuchet MS"/>
              </a:rPr>
              <a:t> </a:t>
            </a:r>
            <a:r>
              <a:rPr sz="2200" spc="-140" dirty="0">
                <a:solidFill>
                  <a:srgbClr val="001F5F"/>
                </a:solidFill>
                <a:latin typeface="Bookman Old Style" panose="02050604050505020204" pitchFamily="18" charset="0"/>
                <a:cs typeface="Trebuchet MS"/>
              </a:rPr>
              <a:t>contents</a:t>
            </a:r>
            <a:r>
              <a:rPr sz="2200" spc="-250" dirty="0">
                <a:solidFill>
                  <a:srgbClr val="001F5F"/>
                </a:solidFill>
                <a:latin typeface="Bookman Old Style" panose="02050604050505020204" pitchFamily="18" charset="0"/>
                <a:cs typeface="Trebuchet MS"/>
              </a:rPr>
              <a:t> </a:t>
            </a:r>
            <a:r>
              <a:rPr sz="2200" spc="-105" dirty="0">
                <a:solidFill>
                  <a:srgbClr val="001F5F"/>
                </a:solidFill>
                <a:latin typeface="Bookman Old Style" panose="02050604050505020204" pitchFamily="18" charset="0"/>
                <a:cs typeface="Trebuchet MS"/>
              </a:rPr>
              <a:t>and</a:t>
            </a:r>
            <a:r>
              <a:rPr sz="2200" spc="-235" dirty="0">
                <a:solidFill>
                  <a:srgbClr val="001F5F"/>
                </a:solidFill>
                <a:latin typeface="Bookman Old Style" panose="02050604050505020204" pitchFamily="18" charset="0"/>
                <a:cs typeface="Trebuchet MS"/>
              </a:rPr>
              <a:t> </a:t>
            </a:r>
            <a:r>
              <a:rPr sz="2200" spc="-140" dirty="0">
                <a:solidFill>
                  <a:srgbClr val="001F5F"/>
                </a:solidFill>
                <a:latin typeface="Bookman Old Style" panose="02050604050505020204" pitchFamily="18" charset="0"/>
                <a:cs typeface="Trebuchet MS"/>
              </a:rPr>
              <a:t>remain</a:t>
            </a:r>
            <a:r>
              <a:rPr sz="2200" spc="-240" dirty="0">
                <a:solidFill>
                  <a:srgbClr val="001F5F"/>
                </a:solidFill>
                <a:latin typeface="Bookman Old Style" panose="02050604050505020204" pitchFamily="18" charset="0"/>
                <a:cs typeface="Trebuchet MS"/>
              </a:rPr>
              <a:t> </a:t>
            </a:r>
            <a:r>
              <a:rPr sz="2200" spc="-120" dirty="0">
                <a:solidFill>
                  <a:srgbClr val="001F5F"/>
                </a:solidFill>
                <a:latin typeface="Bookman Old Style" panose="02050604050505020204" pitchFamily="18" charset="0"/>
                <a:cs typeface="Trebuchet MS"/>
              </a:rPr>
              <a:t>buoyant</a:t>
            </a:r>
            <a:r>
              <a:rPr sz="2200" spc="-235" dirty="0">
                <a:solidFill>
                  <a:srgbClr val="001F5F"/>
                </a:solidFill>
                <a:latin typeface="Bookman Old Style" panose="02050604050505020204" pitchFamily="18" charset="0"/>
                <a:cs typeface="Trebuchet MS"/>
              </a:rPr>
              <a:t> </a:t>
            </a:r>
            <a:r>
              <a:rPr sz="2200" spc="-125" dirty="0">
                <a:solidFill>
                  <a:srgbClr val="001F5F"/>
                </a:solidFill>
                <a:latin typeface="Bookman Old Style" panose="02050604050505020204" pitchFamily="18" charset="0"/>
                <a:cs typeface="Trebuchet MS"/>
              </a:rPr>
              <a:t>in  </a:t>
            </a:r>
            <a:r>
              <a:rPr sz="2200" spc="-140" dirty="0">
                <a:solidFill>
                  <a:srgbClr val="001F5F"/>
                </a:solidFill>
                <a:latin typeface="Bookman Old Style" panose="02050604050505020204" pitchFamily="18" charset="0"/>
                <a:cs typeface="Trebuchet MS"/>
              </a:rPr>
              <a:t>the </a:t>
            </a:r>
            <a:r>
              <a:rPr sz="2200" spc="-130" dirty="0">
                <a:solidFill>
                  <a:srgbClr val="001F5F"/>
                </a:solidFill>
                <a:latin typeface="Bookman Old Style" panose="02050604050505020204" pitchFamily="18" charset="0"/>
                <a:cs typeface="Trebuchet MS"/>
              </a:rPr>
              <a:t>stomach </a:t>
            </a:r>
            <a:r>
              <a:rPr sz="2200" spc="-125" dirty="0">
                <a:solidFill>
                  <a:srgbClr val="001F5F"/>
                </a:solidFill>
                <a:latin typeface="Bookman Old Style" panose="02050604050505020204" pitchFamily="18" charset="0"/>
                <a:cs typeface="Trebuchet MS"/>
              </a:rPr>
              <a:t>without </a:t>
            </a:r>
            <a:r>
              <a:rPr sz="2200" spc="-185" dirty="0">
                <a:solidFill>
                  <a:srgbClr val="001F5F"/>
                </a:solidFill>
                <a:latin typeface="Bookman Old Style" panose="02050604050505020204" pitchFamily="18" charset="0"/>
                <a:cs typeface="Trebuchet MS"/>
              </a:rPr>
              <a:t>affecting </a:t>
            </a:r>
            <a:r>
              <a:rPr sz="2200" spc="-140" dirty="0">
                <a:solidFill>
                  <a:srgbClr val="001F5F"/>
                </a:solidFill>
                <a:latin typeface="Bookman Old Style" panose="02050604050505020204" pitchFamily="18" charset="0"/>
                <a:cs typeface="Trebuchet MS"/>
              </a:rPr>
              <a:t>the </a:t>
            </a:r>
            <a:r>
              <a:rPr sz="2200" spc="-165" dirty="0">
                <a:solidFill>
                  <a:srgbClr val="001F5F"/>
                </a:solidFill>
                <a:latin typeface="Bookman Old Style" panose="02050604050505020204" pitchFamily="18" charset="0"/>
                <a:cs typeface="Trebuchet MS"/>
              </a:rPr>
              <a:t>gastric </a:t>
            </a:r>
            <a:r>
              <a:rPr sz="2200" spc="-130" dirty="0">
                <a:solidFill>
                  <a:srgbClr val="001F5F"/>
                </a:solidFill>
                <a:latin typeface="Bookman Old Style" panose="02050604050505020204" pitchFamily="18" charset="0"/>
                <a:cs typeface="Trebuchet MS"/>
              </a:rPr>
              <a:t>emptying </a:t>
            </a:r>
            <a:r>
              <a:rPr sz="2200" spc="-190" dirty="0">
                <a:solidFill>
                  <a:srgbClr val="001F5F"/>
                </a:solidFill>
                <a:latin typeface="Bookman Old Style" panose="02050604050505020204" pitchFamily="18" charset="0"/>
                <a:cs typeface="Trebuchet MS"/>
              </a:rPr>
              <a:t>rate </a:t>
            </a:r>
            <a:r>
              <a:rPr sz="2200" spc="-150" dirty="0">
                <a:solidFill>
                  <a:srgbClr val="001F5F"/>
                </a:solidFill>
                <a:latin typeface="Bookman Old Style" panose="02050604050505020204" pitchFamily="18" charset="0"/>
                <a:cs typeface="Trebuchet MS"/>
              </a:rPr>
              <a:t>for a  </a:t>
            </a:r>
            <a:r>
              <a:rPr sz="2200" spc="-114" dirty="0">
                <a:solidFill>
                  <a:srgbClr val="001F5F"/>
                </a:solidFill>
                <a:latin typeface="Bookman Old Style" panose="02050604050505020204" pitchFamily="18" charset="0"/>
                <a:cs typeface="Trebuchet MS"/>
              </a:rPr>
              <a:t>prolonged </a:t>
            </a:r>
            <a:r>
              <a:rPr sz="2200" spc="-120" dirty="0">
                <a:solidFill>
                  <a:srgbClr val="001F5F"/>
                </a:solidFill>
                <a:latin typeface="Bookman Old Style" panose="02050604050505020204" pitchFamily="18" charset="0"/>
                <a:cs typeface="Trebuchet MS"/>
              </a:rPr>
              <a:t>period of</a:t>
            </a:r>
            <a:r>
              <a:rPr sz="2200" spc="-500" dirty="0">
                <a:solidFill>
                  <a:srgbClr val="001F5F"/>
                </a:solidFill>
                <a:latin typeface="Bookman Old Style" panose="02050604050505020204" pitchFamily="18" charset="0"/>
                <a:cs typeface="Trebuchet MS"/>
              </a:rPr>
              <a:t> </a:t>
            </a:r>
            <a:r>
              <a:rPr sz="2200" spc="-200" dirty="0">
                <a:solidFill>
                  <a:srgbClr val="001F5F"/>
                </a:solidFill>
                <a:latin typeface="Bookman Old Style" panose="02050604050505020204" pitchFamily="18" charset="0"/>
                <a:cs typeface="Trebuchet MS"/>
              </a:rPr>
              <a:t>time.</a:t>
            </a:r>
            <a:r>
              <a:rPr lang="en-US" sz="2200" spc="-200" dirty="0">
                <a:solidFill>
                  <a:srgbClr val="001F5F"/>
                </a:solidFill>
                <a:latin typeface="Bookman Old Style" panose="02050604050505020204" pitchFamily="18" charset="0"/>
                <a:cs typeface="Trebuchet MS"/>
              </a:rPr>
              <a:t>       </a:t>
            </a:r>
            <a:r>
              <a:rPr sz="2200" b="1" spc="-80" dirty="0">
                <a:solidFill>
                  <a:srgbClr val="0000FF"/>
                </a:solidFill>
                <a:latin typeface="Bookman Old Style" panose="02050604050505020204" pitchFamily="18" charset="0"/>
                <a:cs typeface="Trebuchet MS"/>
              </a:rPr>
              <a:t>OR</a:t>
            </a:r>
            <a:endParaRPr lang="en-US" sz="2200" b="1" dirty="0">
              <a:solidFill>
                <a:srgbClr val="0000FF"/>
              </a:solidFill>
              <a:latin typeface="Bookman Old Style" panose="02050604050505020204" pitchFamily="18" charset="0"/>
              <a:cs typeface="Trebuchet MS"/>
            </a:endParaRPr>
          </a:p>
          <a:p>
            <a:pPr marL="483870" indent="-342900" algn="just">
              <a:lnSpc>
                <a:spcPct val="150000"/>
              </a:lnSpc>
              <a:spcBef>
                <a:spcPts val="615"/>
              </a:spcBef>
              <a:buFont typeface="Wingdings" panose="05000000000000000000" pitchFamily="2" charset="2"/>
              <a:buChar char="§"/>
            </a:pPr>
            <a:r>
              <a:rPr sz="2200" spc="-150" dirty="0">
                <a:solidFill>
                  <a:srgbClr val="001F5F"/>
                </a:solidFill>
                <a:latin typeface="Bookman Old Style" panose="02050604050505020204" pitchFamily="18" charset="0"/>
                <a:cs typeface="Trebuchet MS"/>
              </a:rPr>
              <a:t>Floating</a:t>
            </a:r>
            <a:r>
              <a:rPr sz="2200" spc="-229" dirty="0">
                <a:solidFill>
                  <a:srgbClr val="001F5F"/>
                </a:solidFill>
                <a:latin typeface="Bookman Old Style" panose="02050604050505020204" pitchFamily="18" charset="0"/>
                <a:cs typeface="Trebuchet MS"/>
              </a:rPr>
              <a:t> </a:t>
            </a:r>
            <a:r>
              <a:rPr sz="2200" spc="-105" dirty="0">
                <a:solidFill>
                  <a:srgbClr val="001F5F"/>
                </a:solidFill>
                <a:latin typeface="Bookman Old Style" panose="02050604050505020204" pitchFamily="18" charset="0"/>
                <a:cs typeface="Trebuchet MS"/>
              </a:rPr>
              <a:t>drug</a:t>
            </a:r>
            <a:r>
              <a:rPr sz="2200" spc="-225" dirty="0">
                <a:solidFill>
                  <a:srgbClr val="001F5F"/>
                </a:solidFill>
                <a:latin typeface="Bookman Old Style" panose="02050604050505020204" pitchFamily="18" charset="0"/>
                <a:cs typeface="Trebuchet MS"/>
              </a:rPr>
              <a:t> </a:t>
            </a:r>
            <a:r>
              <a:rPr sz="2200" spc="-155" dirty="0">
                <a:solidFill>
                  <a:srgbClr val="001F5F"/>
                </a:solidFill>
                <a:latin typeface="Bookman Old Style" panose="02050604050505020204" pitchFamily="18" charset="0"/>
                <a:cs typeface="Trebuchet MS"/>
              </a:rPr>
              <a:t>delivery</a:t>
            </a:r>
            <a:r>
              <a:rPr sz="2200" spc="-235" dirty="0">
                <a:solidFill>
                  <a:srgbClr val="001F5F"/>
                </a:solidFill>
                <a:latin typeface="Bookman Old Style" panose="02050604050505020204" pitchFamily="18" charset="0"/>
                <a:cs typeface="Trebuchet MS"/>
              </a:rPr>
              <a:t> </a:t>
            </a:r>
            <a:r>
              <a:rPr sz="2200" spc="-145" dirty="0">
                <a:solidFill>
                  <a:srgbClr val="001F5F"/>
                </a:solidFill>
                <a:latin typeface="Bookman Old Style" panose="02050604050505020204" pitchFamily="18" charset="0"/>
                <a:cs typeface="Trebuchet MS"/>
              </a:rPr>
              <a:t>system</a:t>
            </a:r>
            <a:r>
              <a:rPr sz="2200" spc="-235" dirty="0">
                <a:solidFill>
                  <a:srgbClr val="001F5F"/>
                </a:solidFill>
                <a:latin typeface="Bookman Old Style" panose="02050604050505020204" pitchFamily="18" charset="0"/>
                <a:cs typeface="Trebuchet MS"/>
              </a:rPr>
              <a:t> </a:t>
            </a:r>
            <a:r>
              <a:rPr sz="2200" spc="-75" dirty="0">
                <a:solidFill>
                  <a:srgbClr val="001F5F"/>
                </a:solidFill>
                <a:latin typeface="Bookman Old Style" panose="02050604050505020204" pitchFamily="18" charset="0"/>
                <a:cs typeface="Trebuchet MS"/>
              </a:rPr>
              <a:t>or</a:t>
            </a:r>
            <a:r>
              <a:rPr sz="2200" spc="-235" dirty="0">
                <a:solidFill>
                  <a:srgbClr val="001F5F"/>
                </a:solidFill>
                <a:latin typeface="Bookman Old Style" panose="02050604050505020204" pitchFamily="18" charset="0"/>
                <a:cs typeface="Trebuchet MS"/>
              </a:rPr>
              <a:t> </a:t>
            </a:r>
            <a:r>
              <a:rPr sz="2200" b="1" u="sng" spc="-145" dirty="0">
                <a:solidFill>
                  <a:srgbClr val="C00000"/>
                </a:solidFill>
                <a:latin typeface="Bookman Old Style" panose="02050604050505020204" pitchFamily="18" charset="0"/>
                <a:cs typeface="Trebuchet MS"/>
              </a:rPr>
              <a:t>hydrodynamically</a:t>
            </a:r>
            <a:r>
              <a:rPr sz="2200" b="1" u="sng" spc="-220" dirty="0">
                <a:solidFill>
                  <a:srgbClr val="C00000"/>
                </a:solidFill>
                <a:latin typeface="Bookman Old Style" panose="02050604050505020204" pitchFamily="18" charset="0"/>
                <a:cs typeface="Trebuchet MS"/>
              </a:rPr>
              <a:t> </a:t>
            </a:r>
            <a:r>
              <a:rPr sz="2200" b="1" u="sng" spc="-155" dirty="0">
                <a:solidFill>
                  <a:srgbClr val="C00000"/>
                </a:solidFill>
                <a:latin typeface="Bookman Old Style" panose="02050604050505020204" pitchFamily="18" charset="0"/>
                <a:cs typeface="Trebuchet MS"/>
              </a:rPr>
              <a:t>balance</a:t>
            </a:r>
            <a:r>
              <a:rPr sz="2200" b="1" spc="-240" dirty="0">
                <a:solidFill>
                  <a:srgbClr val="C00000"/>
                </a:solidFill>
                <a:latin typeface="Bookman Old Style" panose="02050604050505020204" pitchFamily="18" charset="0"/>
                <a:cs typeface="Trebuchet MS"/>
              </a:rPr>
              <a:t> </a:t>
            </a:r>
            <a:r>
              <a:rPr sz="2200" spc="-130" dirty="0">
                <a:solidFill>
                  <a:srgbClr val="001F5F"/>
                </a:solidFill>
                <a:latin typeface="Bookman Old Style" panose="02050604050505020204" pitchFamily="18" charset="0"/>
                <a:cs typeface="Trebuchet MS"/>
              </a:rPr>
              <a:t>systems  </a:t>
            </a:r>
            <a:r>
              <a:rPr sz="2200" spc="-145" dirty="0">
                <a:solidFill>
                  <a:srgbClr val="001F5F"/>
                </a:solidFill>
                <a:latin typeface="Bookman Old Style" panose="02050604050505020204" pitchFamily="18" charset="0"/>
                <a:cs typeface="Trebuchet MS"/>
              </a:rPr>
              <a:t>have </a:t>
            </a:r>
            <a:r>
              <a:rPr sz="2200" spc="-150" dirty="0">
                <a:solidFill>
                  <a:srgbClr val="001F5F"/>
                </a:solidFill>
                <a:latin typeface="Bookman Old Style" panose="02050604050505020204" pitchFamily="18" charset="0"/>
                <a:cs typeface="Trebuchet MS"/>
              </a:rPr>
              <a:t>a </a:t>
            </a:r>
            <a:r>
              <a:rPr sz="2200" spc="-140" dirty="0">
                <a:solidFill>
                  <a:srgbClr val="001F5F"/>
                </a:solidFill>
                <a:latin typeface="Bookman Old Style" panose="02050604050505020204" pitchFamily="18" charset="0"/>
                <a:cs typeface="Trebuchet MS"/>
              </a:rPr>
              <a:t>bulk </a:t>
            </a:r>
            <a:r>
              <a:rPr sz="2200" spc="-130" dirty="0">
                <a:solidFill>
                  <a:srgbClr val="001F5F"/>
                </a:solidFill>
                <a:latin typeface="Bookman Old Style" panose="02050604050505020204" pitchFamily="18" charset="0"/>
                <a:cs typeface="Trebuchet MS"/>
              </a:rPr>
              <a:t>density lower </a:t>
            </a:r>
            <a:r>
              <a:rPr sz="2200" spc="-120" dirty="0">
                <a:solidFill>
                  <a:srgbClr val="001F5F"/>
                </a:solidFill>
                <a:latin typeface="Bookman Old Style" panose="02050604050505020204" pitchFamily="18" charset="0"/>
                <a:cs typeface="Trebuchet MS"/>
              </a:rPr>
              <a:t>than </a:t>
            </a:r>
            <a:r>
              <a:rPr sz="2200" spc="-165" dirty="0">
                <a:solidFill>
                  <a:srgbClr val="001F5F"/>
                </a:solidFill>
                <a:latin typeface="Bookman Old Style" panose="02050604050505020204" pitchFamily="18" charset="0"/>
                <a:cs typeface="Trebuchet MS"/>
              </a:rPr>
              <a:t>gastric </a:t>
            </a:r>
            <a:r>
              <a:rPr sz="2200" spc="-160" dirty="0">
                <a:solidFill>
                  <a:srgbClr val="001F5F"/>
                </a:solidFill>
                <a:latin typeface="Bookman Old Style" panose="02050604050505020204" pitchFamily="18" charset="0"/>
                <a:cs typeface="Trebuchet MS"/>
              </a:rPr>
              <a:t>fluid </a:t>
            </a:r>
            <a:r>
              <a:rPr sz="2200" spc="-105" dirty="0">
                <a:solidFill>
                  <a:srgbClr val="001F5F"/>
                </a:solidFill>
                <a:latin typeface="Bookman Old Style" panose="02050604050505020204" pitchFamily="18" charset="0"/>
                <a:cs typeface="Trebuchet MS"/>
              </a:rPr>
              <a:t>and </a:t>
            </a:r>
            <a:r>
              <a:rPr sz="2200" spc="-95" dirty="0">
                <a:solidFill>
                  <a:srgbClr val="001F5F"/>
                </a:solidFill>
                <a:latin typeface="Bookman Old Style" panose="02050604050505020204" pitchFamily="18" charset="0"/>
                <a:cs typeface="Trebuchet MS"/>
              </a:rPr>
              <a:t>thus </a:t>
            </a:r>
            <a:r>
              <a:rPr sz="2200" spc="-125" dirty="0">
                <a:solidFill>
                  <a:srgbClr val="001F5F"/>
                </a:solidFill>
                <a:latin typeface="Bookman Old Style" panose="02050604050505020204" pitchFamily="18" charset="0"/>
                <a:cs typeface="Trebuchet MS"/>
              </a:rPr>
              <a:t>remains  </a:t>
            </a:r>
            <a:r>
              <a:rPr sz="2200" spc="-120" dirty="0">
                <a:solidFill>
                  <a:srgbClr val="001F5F"/>
                </a:solidFill>
                <a:latin typeface="Bookman Old Style" panose="02050604050505020204" pitchFamily="18" charset="0"/>
                <a:cs typeface="Trebuchet MS"/>
              </a:rPr>
              <a:t>buoyant</a:t>
            </a:r>
            <a:r>
              <a:rPr sz="2200" spc="-229" dirty="0">
                <a:solidFill>
                  <a:srgbClr val="001F5F"/>
                </a:solidFill>
                <a:latin typeface="Bookman Old Style" panose="02050604050505020204" pitchFamily="18" charset="0"/>
                <a:cs typeface="Trebuchet MS"/>
              </a:rPr>
              <a:t> </a:t>
            </a:r>
            <a:r>
              <a:rPr sz="2200" spc="-125" dirty="0">
                <a:solidFill>
                  <a:srgbClr val="001F5F"/>
                </a:solidFill>
                <a:latin typeface="Bookman Old Style" panose="02050604050505020204" pitchFamily="18" charset="0"/>
                <a:cs typeface="Trebuchet MS"/>
              </a:rPr>
              <a:t>in</a:t>
            </a:r>
            <a:r>
              <a:rPr sz="2200" spc="-240" dirty="0">
                <a:solidFill>
                  <a:srgbClr val="001F5F"/>
                </a:solidFill>
                <a:latin typeface="Bookman Old Style" panose="02050604050505020204" pitchFamily="18" charset="0"/>
                <a:cs typeface="Trebuchet MS"/>
              </a:rPr>
              <a:t> </a:t>
            </a:r>
            <a:r>
              <a:rPr sz="2200" spc="-140" dirty="0">
                <a:solidFill>
                  <a:srgbClr val="001F5F"/>
                </a:solidFill>
                <a:latin typeface="Bookman Old Style" panose="02050604050505020204" pitchFamily="18" charset="0"/>
                <a:cs typeface="Trebuchet MS"/>
              </a:rPr>
              <a:t>the</a:t>
            </a:r>
            <a:r>
              <a:rPr sz="2200" spc="-240" dirty="0">
                <a:solidFill>
                  <a:srgbClr val="001F5F"/>
                </a:solidFill>
                <a:latin typeface="Bookman Old Style" panose="02050604050505020204" pitchFamily="18" charset="0"/>
                <a:cs typeface="Trebuchet MS"/>
              </a:rPr>
              <a:t> </a:t>
            </a:r>
            <a:r>
              <a:rPr sz="2200" spc="-130" dirty="0">
                <a:solidFill>
                  <a:srgbClr val="001F5F"/>
                </a:solidFill>
                <a:latin typeface="Bookman Old Style" panose="02050604050505020204" pitchFamily="18" charset="0"/>
                <a:cs typeface="Trebuchet MS"/>
              </a:rPr>
              <a:t>stomach</a:t>
            </a:r>
            <a:r>
              <a:rPr sz="2200" spc="-229" dirty="0">
                <a:solidFill>
                  <a:srgbClr val="001F5F"/>
                </a:solidFill>
                <a:latin typeface="Bookman Old Style" panose="02050604050505020204" pitchFamily="18" charset="0"/>
                <a:cs typeface="Trebuchet MS"/>
              </a:rPr>
              <a:t> </a:t>
            </a:r>
            <a:r>
              <a:rPr sz="2200" spc="-150" dirty="0">
                <a:solidFill>
                  <a:srgbClr val="001F5F"/>
                </a:solidFill>
                <a:latin typeface="Bookman Old Style" panose="02050604050505020204" pitchFamily="18" charset="0"/>
                <a:cs typeface="Trebuchet MS"/>
              </a:rPr>
              <a:t>for</a:t>
            </a:r>
            <a:r>
              <a:rPr sz="2200" spc="-245" dirty="0">
                <a:solidFill>
                  <a:srgbClr val="001F5F"/>
                </a:solidFill>
                <a:latin typeface="Bookman Old Style" panose="02050604050505020204" pitchFamily="18" charset="0"/>
                <a:cs typeface="Trebuchet MS"/>
              </a:rPr>
              <a:t> </a:t>
            </a:r>
            <a:r>
              <a:rPr sz="2200" spc="-150" dirty="0">
                <a:solidFill>
                  <a:srgbClr val="001F5F"/>
                </a:solidFill>
                <a:latin typeface="Bookman Old Style" panose="02050604050505020204" pitchFamily="18" charset="0"/>
                <a:cs typeface="Trebuchet MS"/>
              </a:rPr>
              <a:t>a</a:t>
            </a:r>
            <a:r>
              <a:rPr sz="2200" spc="-240" dirty="0">
                <a:solidFill>
                  <a:srgbClr val="001F5F"/>
                </a:solidFill>
                <a:latin typeface="Bookman Old Style" panose="02050604050505020204" pitchFamily="18" charset="0"/>
                <a:cs typeface="Trebuchet MS"/>
              </a:rPr>
              <a:t> </a:t>
            </a:r>
            <a:r>
              <a:rPr sz="2200" spc="-114" dirty="0">
                <a:solidFill>
                  <a:srgbClr val="001F5F"/>
                </a:solidFill>
                <a:latin typeface="Bookman Old Style" panose="02050604050505020204" pitchFamily="18" charset="0"/>
                <a:cs typeface="Trebuchet MS"/>
              </a:rPr>
              <a:t>prolonged</a:t>
            </a:r>
            <a:r>
              <a:rPr sz="2200" spc="-240" dirty="0">
                <a:solidFill>
                  <a:srgbClr val="001F5F"/>
                </a:solidFill>
                <a:latin typeface="Bookman Old Style" panose="02050604050505020204" pitchFamily="18" charset="0"/>
                <a:cs typeface="Trebuchet MS"/>
              </a:rPr>
              <a:t> </a:t>
            </a:r>
            <a:r>
              <a:rPr sz="2200" spc="-120" dirty="0">
                <a:solidFill>
                  <a:srgbClr val="001F5F"/>
                </a:solidFill>
                <a:latin typeface="Bookman Old Style" panose="02050604050505020204" pitchFamily="18" charset="0"/>
                <a:cs typeface="Trebuchet MS"/>
              </a:rPr>
              <a:t>period</a:t>
            </a:r>
            <a:r>
              <a:rPr sz="2200" spc="-240" dirty="0">
                <a:solidFill>
                  <a:srgbClr val="001F5F"/>
                </a:solidFill>
                <a:latin typeface="Bookman Old Style" panose="02050604050505020204" pitchFamily="18" charset="0"/>
                <a:cs typeface="Trebuchet MS"/>
              </a:rPr>
              <a:t> </a:t>
            </a:r>
            <a:r>
              <a:rPr sz="2200" spc="-120" dirty="0">
                <a:solidFill>
                  <a:srgbClr val="001F5F"/>
                </a:solidFill>
                <a:latin typeface="Bookman Old Style" panose="02050604050505020204" pitchFamily="18" charset="0"/>
                <a:cs typeface="Trebuchet MS"/>
              </a:rPr>
              <a:t>of</a:t>
            </a:r>
            <a:r>
              <a:rPr sz="2200" spc="-245" dirty="0">
                <a:solidFill>
                  <a:srgbClr val="001F5F"/>
                </a:solidFill>
                <a:latin typeface="Bookman Old Style" panose="02050604050505020204" pitchFamily="18" charset="0"/>
                <a:cs typeface="Trebuchet MS"/>
              </a:rPr>
              <a:t> </a:t>
            </a:r>
            <a:r>
              <a:rPr sz="2200" spc="-204" dirty="0">
                <a:solidFill>
                  <a:srgbClr val="001F5F"/>
                </a:solidFill>
                <a:latin typeface="Bookman Old Style" panose="02050604050505020204" pitchFamily="18" charset="0"/>
                <a:cs typeface="Trebuchet MS"/>
              </a:rPr>
              <a:t>time.</a:t>
            </a:r>
            <a:endParaRPr sz="2200" dirty="0">
              <a:latin typeface="Bookman Old Style" panose="02050604050505020204" pitchFamily="18" charset="0"/>
              <a:cs typeface="Trebuchet MS"/>
            </a:endParaRPr>
          </a:p>
          <a:p>
            <a:pPr marL="355600" marR="930275" indent="-342900">
              <a:lnSpc>
                <a:spcPct val="150000"/>
              </a:lnSpc>
              <a:spcBef>
                <a:spcPts val="1000"/>
              </a:spcBef>
              <a:buFont typeface="Wingdings" panose="05000000000000000000" pitchFamily="2" charset="2"/>
              <a:buChar char="§"/>
            </a:pPr>
            <a:r>
              <a:rPr sz="2200" spc="-150" dirty="0">
                <a:solidFill>
                  <a:srgbClr val="001F5F"/>
                </a:solidFill>
                <a:latin typeface="Bookman Old Style" panose="02050604050505020204" pitchFamily="18" charset="0"/>
                <a:cs typeface="Trebuchet MS"/>
              </a:rPr>
              <a:t>This</a:t>
            </a:r>
            <a:r>
              <a:rPr sz="2200" spc="-240" dirty="0">
                <a:solidFill>
                  <a:srgbClr val="001F5F"/>
                </a:solidFill>
                <a:latin typeface="Bookman Old Style" panose="02050604050505020204" pitchFamily="18" charset="0"/>
                <a:cs typeface="Trebuchet MS"/>
              </a:rPr>
              <a:t> </a:t>
            </a:r>
            <a:r>
              <a:rPr sz="2200" spc="-130" dirty="0">
                <a:solidFill>
                  <a:srgbClr val="001F5F"/>
                </a:solidFill>
                <a:latin typeface="Bookman Old Style" panose="02050604050505020204" pitchFamily="18" charset="0"/>
                <a:cs typeface="Trebuchet MS"/>
              </a:rPr>
              <a:t>results</a:t>
            </a:r>
            <a:r>
              <a:rPr sz="2200" spc="-245" dirty="0">
                <a:solidFill>
                  <a:srgbClr val="001F5F"/>
                </a:solidFill>
                <a:latin typeface="Bookman Old Style" panose="02050604050505020204" pitchFamily="18" charset="0"/>
                <a:cs typeface="Trebuchet MS"/>
              </a:rPr>
              <a:t> </a:t>
            </a:r>
            <a:r>
              <a:rPr sz="2200" spc="-125" dirty="0">
                <a:solidFill>
                  <a:srgbClr val="001F5F"/>
                </a:solidFill>
                <a:latin typeface="Bookman Old Style" panose="02050604050505020204" pitchFamily="18" charset="0"/>
                <a:cs typeface="Trebuchet MS"/>
              </a:rPr>
              <a:t>in</a:t>
            </a:r>
            <a:r>
              <a:rPr sz="2200" spc="-240" dirty="0">
                <a:solidFill>
                  <a:srgbClr val="001F5F"/>
                </a:solidFill>
                <a:latin typeface="Bookman Old Style" panose="02050604050505020204" pitchFamily="18" charset="0"/>
                <a:cs typeface="Trebuchet MS"/>
              </a:rPr>
              <a:t> </a:t>
            </a:r>
            <a:r>
              <a:rPr sz="2200" spc="-105" dirty="0">
                <a:solidFill>
                  <a:srgbClr val="001F5F"/>
                </a:solidFill>
                <a:latin typeface="Bookman Old Style" panose="02050604050505020204" pitchFamily="18" charset="0"/>
                <a:cs typeface="Trebuchet MS"/>
              </a:rPr>
              <a:t>an</a:t>
            </a:r>
            <a:r>
              <a:rPr sz="2200" spc="-240" dirty="0">
                <a:solidFill>
                  <a:srgbClr val="001F5F"/>
                </a:solidFill>
                <a:latin typeface="Bookman Old Style" panose="02050604050505020204" pitchFamily="18" charset="0"/>
                <a:cs typeface="Trebuchet MS"/>
              </a:rPr>
              <a:t> </a:t>
            </a:r>
            <a:r>
              <a:rPr sz="2200" spc="-140" dirty="0">
                <a:solidFill>
                  <a:srgbClr val="001F5F"/>
                </a:solidFill>
                <a:latin typeface="Bookman Old Style" panose="02050604050505020204" pitchFamily="18" charset="0"/>
                <a:cs typeface="Trebuchet MS"/>
              </a:rPr>
              <a:t>increased</a:t>
            </a:r>
            <a:r>
              <a:rPr sz="2200" spc="-235" dirty="0">
                <a:solidFill>
                  <a:srgbClr val="001F5F"/>
                </a:solidFill>
                <a:latin typeface="Bookman Old Style" panose="02050604050505020204" pitchFamily="18" charset="0"/>
                <a:cs typeface="Trebuchet MS"/>
              </a:rPr>
              <a:t> </a:t>
            </a:r>
            <a:r>
              <a:rPr sz="2200" spc="-165" dirty="0">
                <a:solidFill>
                  <a:srgbClr val="001F5F"/>
                </a:solidFill>
                <a:latin typeface="Bookman Old Style" panose="02050604050505020204" pitchFamily="18" charset="0"/>
                <a:cs typeface="Trebuchet MS"/>
              </a:rPr>
              <a:t>gastric</a:t>
            </a:r>
            <a:r>
              <a:rPr sz="2200" spc="-240" dirty="0">
                <a:solidFill>
                  <a:srgbClr val="001F5F"/>
                </a:solidFill>
                <a:latin typeface="Bookman Old Style" panose="02050604050505020204" pitchFamily="18" charset="0"/>
                <a:cs typeface="Trebuchet MS"/>
              </a:rPr>
              <a:t> </a:t>
            </a:r>
            <a:r>
              <a:rPr sz="2200" spc="-145" dirty="0">
                <a:solidFill>
                  <a:srgbClr val="001F5F"/>
                </a:solidFill>
                <a:latin typeface="Bookman Old Style" panose="02050604050505020204" pitchFamily="18" charset="0"/>
                <a:cs typeface="Trebuchet MS"/>
              </a:rPr>
              <a:t>retention</a:t>
            </a:r>
            <a:r>
              <a:rPr sz="2200" spc="-240" dirty="0">
                <a:solidFill>
                  <a:srgbClr val="001F5F"/>
                </a:solidFill>
                <a:latin typeface="Bookman Old Style" panose="02050604050505020204" pitchFamily="18" charset="0"/>
                <a:cs typeface="Trebuchet MS"/>
              </a:rPr>
              <a:t> </a:t>
            </a:r>
            <a:r>
              <a:rPr sz="2200" spc="-160" dirty="0">
                <a:solidFill>
                  <a:srgbClr val="001F5F"/>
                </a:solidFill>
                <a:latin typeface="Bookman Old Style" panose="02050604050505020204" pitchFamily="18" charset="0"/>
                <a:cs typeface="Trebuchet MS"/>
              </a:rPr>
              <a:t>time</a:t>
            </a:r>
            <a:r>
              <a:rPr sz="2200" spc="-240" dirty="0">
                <a:solidFill>
                  <a:srgbClr val="001F5F"/>
                </a:solidFill>
                <a:latin typeface="Bookman Old Style" panose="02050604050505020204" pitchFamily="18" charset="0"/>
                <a:cs typeface="Trebuchet MS"/>
              </a:rPr>
              <a:t> </a:t>
            </a:r>
            <a:r>
              <a:rPr sz="2200" spc="-105" dirty="0">
                <a:solidFill>
                  <a:srgbClr val="001F5F"/>
                </a:solidFill>
                <a:latin typeface="Bookman Old Style" panose="02050604050505020204" pitchFamily="18" charset="0"/>
                <a:cs typeface="Trebuchet MS"/>
              </a:rPr>
              <a:t>and</a:t>
            </a:r>
            <a:r>
              <a:rPr sz="2200" spc="-220" dirty="0">
                <a:solidFill>
                  <a:srgbClr val="001F5F"/>
                </a:solidFill>
                <a:latin typeface="Bookman Old Style" panose="02050604050505020204" pitchFamily="18" charset="0"/>
                <a:cs typeface="Trebuchet MS"/>
              </a:rPr>
              <a:t> </a:t>
            </a:r>
            <a:r>
              <a:rPr sz="2200" spc="-150" dirty="0">
                <a:solidFill>
                  <a:srgbClr val="001F5F"/>
                </a:solidFill>
                <a:latin typeface="Bookman Old Style" panose="02050604050505020204" pitchFamily="18" charset="0"/>
                <a:cs typeface="Trebuchet MS"/>
              </a:rPr>
              <a:t>a</a:t>
            </a:r>
            <a:r>
              <a:rPr sz="2200" spc="-235" dirty="0">
                <a:solidFill>
                  <a:srgbClr val="001F5F"/>
                </a:solidFill>
                <a:latin typeface="Bookman Old Style" panose="02050604050505020204" pitchFamily="18" charset="0"/>
                <a:cs typeface="Trebuchet MS"/>
              </a:rPr>
              <a:t> </a:t>
            </a:r>
            <a:r>
              <a:rPr sz="2200" spc="-175" dirty="0">
                <a:solidFill>
                  <a:srgbClr val="001F5F"/>
                </a:solidFill>
                <a:latin typeface="Bookman Old Style" panose="02050604050505020204" pitchFamily="18" charset="0"/>
                <a:cs typeface="Trebuchet MS"/>
              </a:rPr>
              <a:t>better  </a:t>
            </a:r>
            <a:r>
              <a:rPr sz="2200" spc="-145" dirty="0">
                <a:solidFill>
                  <a:srgbClr val="001F5F"/>
                </a:solidFill>
                <a:latin typeface="Bookman Old Style" panose="02050604050505020204" pitchFamily="18" charset="0"/>
                <a:cs typeface="Trebuchet MS"/>
              </a:rPr>
              <a:t>control</a:t>
            </a:r>
            <a:r>
              <a:rPr sz="2200" spc="-245" dirty="0">
                <a:solidFill>
                  <a:srgbClr val="001F5F"/>
                </a:solidFill>
                <a:latin typeface="Bookman Old Style" panose="02050604050505020204" pitchFamily="18" charset="0"/>
                <a:cs typeface="Trebuchet MS"/>
              </a:rPr>
              <a:t> </a:t>
            </a:r>
            <a:r>
              <a:rPr sz="2200" spc="-120" dirty="0">
                <a:solidFill>
                  <a:srgbClr val="001F5F"/>
                </a:solidFill>
                <a:latin typeface="Bookman Old Style" panose="02050604050505020204" pitchFamily="18" charset="0"/>
                <a:cs typeface="Trebuchet MS"/>
              </a:rPr>
              <a:t>of</a:t>
            </a:r>
            <a:r>
              <a:rPr sz="2200" spc="-250" dirty="0">
                <a:solidFill>
                  <a:srgbClr val="001F5F"/>
                </a:solidFill>
                <a:latin typeface="Bookman Old Style" panose="02050604050505020204" pitchFamily="18" charset="0"/>
                <a:cs typeface="Trebuchet MS"/>
              </a:rPr>
              <a:t> </a:t>
            </a:r>
            <a:r>
              <a:rPr sz="2200" spc="-140" dirty="0">
                <a:solidFill>
                  <a:srgbClr val="001F5F"/>
                </a:solidFill>
                <a:latin typeface="Bookman Old Style" panose="02050604050505020204" pitchFamily="18" charset="0"/>
                <a:cs typeface="Trebuchet MS"/>
              </a:rPr>
              <a:t>the</a:t>
            </a:r>
            <a:r>
              <a:rPr sz="2200" spc="-235" dirty="0">
                <a:solidFill>
                  <a:srgbClr val="001F5F"/>
                </a:solidFill>
                <a:latin typeface="Bookman Old Style" panose="02050604050505020204" pitchFamily="18" charset="0"/>
                <a:cs typeface="Trebuchet MS"/>
              </a:rPr>
              <a:t> </a:t>
            </a:r>
            <a:r>
              <a:rPr sz="2200" spc="-145" dirty="0">
                <a:solidFill>
                  <a:srgbClr val="001F5F"/>
                </a:solidFill>
                <a:latin typeface="Bookman Old Style" panose="02050604050505020204" pitchFamily="18" charset="0"/>
                <a:cs typeface="Trebuchet MS"/>
              </a:rPr>
              <a:t>fluctuations</a:t>
            </a:r>
            <a:r>
              <a:rPr sz="2200" spc="-220" dirty="0">
                <a:solidFill>
                  <a:srgbClr val="001F5F"/>
                </a:solidFill>
                <a:latin typeface="Bookman Old Style" panose="02050604050505020204" pitchFamily="18" charset="0"/>
                <a:cs typeface="Trebuchet MS"/>
              </a:rPr>
              <a:t> </a:t>
            </a:r>
            <a:r>
              <a:rPr sz="2200" spc="-125" dirty="0">
                <a:solidFill>
                  <a:srgbClr val="001F5F"/>
                </a:solidFill>
                <a:latin typeface="Bookman Old Style" panose="02050604050505020204" pitchFamily="18" charset="0"/>
                <a:cs typeface="Trebuchet MS"/>
              </a:rPr>
              <a:t>in</a:t>
            </a:r>
            <a:r>
              <a:rPr sz="2200" spc="-225" dirty="0">
                <a:solidFill>
                  <a:srgbClr val="001F5F"/>
                </a:solidFill>
                <a:latin typeface="Bookman Old Style" panose="02050604050505020204" pitchFamily="18" charset="0"/>
                <a:cs typeface="Trebuchet MS"/>
              </a:rPr>
              <a:t> </a:t>
            </a:r>
            <a:r>
              <a:rPr sz="2200" spc="-130" dirty="0">
                <a:solidFill>
                  <a:srgbClr val="001F5F"/>
                </a:solidFill>
                <a:latin typeface="Bookman Old Style" panose="02050604050505020204" pitchFamily="18" charset="0"/>
                <a:cs typeface="Trebuchet MS"/>
              </a:rPr>
              <a:t>plasma</a:t>
            </a:r>
            <a:r>
              <a:rPr sz="2200" spc="-225" dirty="0">
                <a:solidFill>
                  <a:srgbClr val="001F5F"/>
                </a:solidFill>
                <a:latin typeface="Bookman Old Style" panose="02050604050505020204" pitchFamily="18" charset="0"/>
                <a:cs typeface="Trebuchet MS"/>
              </a:rPr>
              <a:t> </a:t>
            </a:r>
            <a:r>
              <a:rPr sz="2200" spc="-105" dirty="0">
                <a:solidFill>
                  <a:srgbClr val="001F5F"/>
                </a:solidFill>
                <a:latin typeface="Bookman Old Style" panose="02050604050505020204" pitchFamily="18" charset="0"/>
                <a:cs typeface="Trebuchet MS"/>
              </a:rPr>
              <a:t>drug</a:t>
            </a:r>
            <a:r>
              <a:rPr sz="2200" spc="-229" dirty="0">
                <a:solidFill>
                  <a:srgbClr val="001F5F"/>
                </a:solidFill>
                <a:latin typeface="Bookman Old Style" panose="02050604050505020204" pitchFamily="18" charset="0"/>
                <a:cs typeface="Trebuchet MS"/>
              </a:rPr>
              <a:t> </a:t>
            </a:r>
            <a:r>
              <a:rPr sz="2200" spc="-165" dirty="0">
                <a:solidFill>
                  <a:srgbClr val="001F5F"/>
                </a:solidFill>
                <a:latin typeface="Bookman Old Style" panose="02050604050505020204" pitchFamily="18" charset="0"/>
                <a:cs typeface="Trebuchet MS"/>
              </a:rPr>
              <a:t>concentration.</a:t>
            </a:r>
            <a:endParaRPr lang="en-US" sz="2200" spc="-165" dirty="0">
              <a:solidFill>
                <a:srgbClr val="001F5F"/>
              </a:solidFill>
              <a:latin typeface="Bookman Old Style" panose="02050604050505020204" pitchFamily="18" charset="0"/>
              <a:cs typeface="Trebuchet MS"/>
            </a:endParaRPr>
          </a:p>
          <a:p>
            <a:pPr marL="355600" marR="930275" indent="-342900">
              <a:lnSpc>
                <a:spcPct val="150000"/>
              </a:lnSpc>
              <a:spcBef>
                <a:spcPts val="1000"/>
              </a:spcBef>
              <a:buFont typeface="Wingdings" panose="05000000000000000000" pitchFamily="2" charset="2"/>
              <a:buChar char="§"/>
            </a:pPr>
            <a:endParaRPr lang="en-US" sz="800" spc="-165" dirty="0">
              <a:solidFill>
                <a:srgbClr val="001F5F"/>
              </a:solidFill>
              <a:latin typeface="Bookman Old Style" panose="02050604050505020204" pitchFamily="18" charset="0"/>
              <a:cs typeface="Trebuchet MS"/>
            </a:endParaRPr>
          </a:p>
          <a:p>
            <a:pPr marL="12700" marR="930275">
              <a:spcBef>
                <a:spcPts val="1000"/>
              </a:spcBef>
            </a:pPr>
            <a:r>
              <a:rPr lang="en-US" b="1" dirty="0">
                <a:solidFill>
                  <a:srgbClr val="FF0000"/>
                </a:solidFill>
                <a:latin typeface="Bookman Old Style" panose="02050604050505020204" pitchFamily="18" charset="0"/>
                <a:cs typeface="Trebuchet MS"/>
              </a:rPr>
              <a:t>Note:    T</a:t>
            </a:r>
            <a:r>
              <a:rPr lang="en-US" b="1" dirty="0">
                <a:solidFill>
                  <a:srgbClr val="FF0000"/>
                </a:solidFill>
                <a:latin typeface="Bookman Old Style" panose="02050604050505020204" pitchFamily="18" charset="0"/>
              </a:rPr>
              <a:t>he tendency of a body to float or to rise when submerged in a fluid</a:t>
            </a:r>
          </a:p>
          <a:p>
            <a:pPr marL="12700" marR="930275">
              <a:spcBef>
                <a:spcPts val="1000"/>
              </a:spcBef>
            </a:pPr>
            <a:r>
              <a:rPr lang="en-US" b="1" dirty="0">
                <a:solidFill>
                  <a:srgbClr val="FF0000"/>
                </a:solidFill>
                <a:latin typeface="Bookman Old Style" panose="02050604050505020204" pitchFamily="18" charset="0"/>
              </a:rPr>
              <a:t>            The power of a fluid to exert an upward force on a body placed in it</a:t>
            </a:r>
            <a:endParaRPr sz="2400" b="1" dirty="0">
              <a:solidFill>
                <a:srgbClr val="FF0000"/>
              </a:solidFill>
              <a:latin typeface="Bookman Old Style" panose="02050604050505020204" pitchFamily="18" charset="0"/>
              <a:cs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573100"/>
            <a:ext cx="6647815" cy="382156"/>
          </a:xfrm>
          <a:prstGeom prst="rect">
            <a:avLst/>
          </a:prstGeom>
        </p:spPr>
        <p:txBody>
          <a:bodyPr vert="horz" wrap="square" lIns="0" tIns="12700" rIns="0" bIns="0" rtlCol="0">
            <a:spAutoFit/>
          </a:bodyPr>
          <a:lstStyle/>
          <a:p>
            <a:pPr marL="12700">
              <a:lnSpc>
                <a:spcPct val="100000"/>
              </a:lnSpc>
              <a:spcBef>
                <a:spcPts val="100"/>
              </a:spcBef>
            </a:pPr>
            <a:r>
              <a:rPr sz="2400" b="1" u="sng" dirty="0">
                <a:latin typeface="Bookman Old Style" panose="02050604050505020204" pitchFamily="18" charset="0"/>
              </a:rPr>
              <a:t>SUITABLE DRUGS FOR FDDS</a:t>
            </a:r>
          </a:p>
        </p:txBody>
      </p:sp>
      <p:sp>
        <p:nvSpPr>
          <p:cNvPr id="3" name="object 3"/>
          <p:cNvSpPr txBox="1"/>
          <p:nvPr/>
        </p:nvSpPr>
        <p:spPr>
          <a:xfrm>
            <a:off x="457200" y="1295400"/>
            <a:ext cx="10589261" cy="4741939"/>
          </a:xfrm>
          <a:prstGeom prst="rect">
            <a:avLst/>
          </a:prstGeom>
        </p:spPr>
        <p:txBody>
          <a:bodyPr vert="horz" wrap="square" lIns="0" tIns="12065" rIns="0" bIns="0" rtlCol="0">
            <a:spAutoFit/>
          </a:bodyPr>
          <a:lstStyle/>
          <a:p>
            <a:pPr marL="12700" marR="370205">
              <a:lnSpc>
                <a:spcPct val="200000"/>
              </a:lnSpc>
              <a:spcBef>
                <a:spcPts val="95"/>
              </a:spcBef>
              <a:buAutoNum type="arabicPeriod"/>
              <a:tabLst>
                <a:tab pos="365125" algn="l"/>
              </a:tabLst>
            </a:pPr>
            <a:r>
              <a:rPr sz="2200" dirty="0">
                <a:latin typeface="Bookman Old Style" panose="02050604050505020204" pitchFamily="18" charset="0"/>
              </a:rPr>
              <a:t>Narrow absorption window in GI tract, e.g., riboflavin and  Levodopa</a:t>
            </a:r>
          </a:p>
          <a:p>
            <a:pPr marL="12700" marR="9525">
              <a:lnSpc>
                <a:spcPct val="200000"/>
              </a:lnSpc>
              <a:spcBef>
                <a:spcPts val="5"/>
              </a:spcBef>
              <a:buAutoNum type="arabicPeriod"/>
              <a:tabLst>
                <a:tab pos="365125" algn="l"/>
              </a:tabLst>
            </a:pPr>
            <a:r>
              <a:rPr sz="2200" dirty="0">
                <a:latin typeface="Bookman Old Style" panose="02050604050505020204" pitchFamily="18" charset="0"/>
              </a:rPr>
              <a:t>Basically absorbed from stomach and upper part of GIT, e.g.,  chlordiazepoxide and cinnarazine.</a:t>
            </a:r>
          </a:p>
          <a:p>
            <a:pPr marL="12700" marR="219710">
              <a:lnSpc>
                <a:spcPct val="200000"/>
              </a:lnSpc>
              <a:spcBef>
                <a:spcPts val="10"/>
              </a:spcBef>
              <a:buAutoNum type="arabicPeriod"/>
              <a:tabLst>
                <a:tab pos="365125" algn="l"/>
              </a:tabLst>
            </a:pPr>
            <a:r>
              <a:rPr sz="2200" dirty="0">
                <a:latin typeface="Bookman Old Style" panose="02050604050505020204" pitchFamily="18" charset="0"/>
              </a:rPr>
              <a:t>Drugs that disturb normal colonic bacteria, e.g., amoxicillin  trihydrate.</a:t>
            </a:r>
          </a:p>
          <a:p>
            <a:pPr marL="364490" indent="-352425">
              <a:lnSpc>
                <a:spcPct val="200000"/>
              </a:lnSpc>
              <a:spcBef>
                <a:spcPts val="660"/>
              </a:spcBef>
              <a:buAutoNum type="arabicPeriod"/>
              <a:tabLst>
                <a:tab pos="365125" algn="l"/>
              </a:tabLst>
            </a:pPr>
            <a:r>
              <a:rPr sz="2200" dirty="0">
                <a:latin typeface="Bookman Old Style" panose="02050604050505020204" pitchFamily="18" charset="0"/>
              </a:rPr>
              <a:t>Locally active in the stomach, e.g., antacids and misoprostol.</a:t>
            </a:r>
          </a:p>
          <a:p>
            <a:pPr marL="12700" marR="691515">
              <a:lnSpc>
                <a:spcPct val="200000"/>
              </a:lnSpc>
              <a:spcBef>
                <a:spcPts val="10"/>
              </a:spcBef>
              <a:buAutoNum type="arabicPeriod"/>
              <a:tabLst>
                <a:tab pos="365125" algn="l"/>
              </a:tabLst>
            </a:pPr>
            <a:r>
              <a:rPr sz="2200" dirty="0">
                <a:latin typeface="Bookman Old Style" panose="02050604050505020204" pitchFamily="18" charset="0"/>
              </a:rPr>
              <a:t>Drugs that degrade in the colon, e.g., ranitidine HCl and  metronidazole.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768" y="609676"/>
            <a:ext cx="4444365" cy="697230"/>
          </a:xfrm>
          <a:prstGeom prst="rect">
            <a:avLst/>
          </a:prstGeom>
        </p:spPr>
        <p:txBody>
          <a:bodyPr vert="horz" wrap="square" lIns="0" tIns="13335" rIns="0" bIns="0" rtlCol="0">
            <a:spAutoFit/>
          </a:bodyPr>
          <a:lstStyle/>
          <a:p>
            <a:pPr marL="12700">
              <a:lnSpc>
                <a:spcPct val="100000"/>
              </a:lnSpc>
              <a:spcBef>
                <a:spcPts val="105"/>
              </a:spcBef>
            </a:pPr>
            <a:r>
              <a:rPr sz="4400" spc="-555" dirty="0">
                <a:solidFill>
                  <a:srgbClr val="000000"/>
                </a:solidFill>
              </a:rPr>
              <a:t>EVALUATION</a:t>
            </a:r>
            <a:r>
              <a:rPr sz="4400" spc="-300" dirty="0">
                <a:solidFill>
                  <a:srgbClr val="000000"/>
                </a:solidFill>
              </a:rPr>
              <a:t> </a:t>
            </a:r>
            <a:r>
              <a:rPr sz="4400" spc="-665" dirty="0">
                <a:solidFill>
                  <a:srgbClr val="000000"/>
                </a:solidFill>
              </a:rPr>
              <a:t>TESTS:</a:t>
            </a:r>
            <a:endParaRPr sz="4400"/>
          </a:p>
        </p:txBody>
      </p:sp>
      <p:sp>
        <p:nvSpPr>
          <p:cNvPr id="3" name="object 3"/>
          <p:cNvSpPr txBox="1"/>
          <p:nvPr/>
        </p:nvSpPr>
        <p:spPr>
          <a:xfrm>
            <a:off x="918768" y="1847471"/>
            <a:ext cx="4418330" cy="2814320"/>
          </a:xfrm>
          <a:prstGeom prst="rect">
            <a:avLst/>
          </a:prstGeom>
        </p:spPr>
        <p:txBody>
          <a:bodyPr vert="horz" wrap="square" lIns="0" tIns="226695" rIns="0" bIns="0" rtlCol="0">
            <a:spAutoFit/>
          </a:bodyPr>
          <a:lstStyle/>
          <a:p>
            <a:pPr marL="12700">
              <a:lnSpc>
                <a:spcPct val="100000"/>
              </a:lnSpc>
              <a:spcBef>
                <a:spcPts val="1785"/>
              </a:spcBef>
            </a:pPr>
            <a:r>
              <a:rPr sz="2400" b="1" spc="-10" dirty="0">
                <a:solidFill>
                  <a:srgbClr val="F4B083"/>
                </a:solidFill>
                <a:latin typeface="Carlito"/>
                <a:cs typeface="Carlito"/>
              </a:rPr>
              <a:t>IN-VITRO </a:t>
            </a:r>
            <a:r>
              <a:rPr sz="2400" b="1" spc="-15" dirty="0">
                <a:solidFill>
                  <a:srgbClr val="F4B083"/>
                </a:solidFill>
                <a:latin typeface="Carlito"/>
                <a:cs typeface="Carlito"/>
              </a:rPr>
              <a:t>TEST</a:t>
            </a:r>
            <a:endParaRPr sz="2400">
              <a:latin typeface="Carlito"/>
              <a:cs typeface="Carlito"/>
            </a:endParaRPr>
          </a:p>
          <a:p>
            <a:pPr marL="1360170" indent="-283210">
              <a:lnSpc>
                <a:spcPct val="100000"/>
              </a:lnSpc>
              <a:spcBef>
                <a:spcPts val="1955"/>
              </a:spcBef>
              <a:buSzPct val="96428"/>
              <a:buFont typeface="Wingdings"/>
              <a:buChar char=""/>
              <a:tabLst>
                <a:tab pos="1360805" algn="l"/>
              </a:tabLst>
            </a:pPr>
            <a:r>
              <a:rPr sz="2800" spc="-135" dirty="0">
                <a:solidFill>
                  <a:srgbClr val="2E5496"/>
                </a:solidFill>
                <a:latin typeface="Trebuchet MS"/>
                <a:cs typeface="Trebuchet MS"/>
              </a:rPr>
              <a:t>Floating </a:t>
            </a:r>
            <a:r>
              <a:rPr sz="2800" spc="-140" dirty="0">
                <a:solidFill>
                  <a:srgbClr val="2E5496"/>
                </a:solidFill>
                <a:latin typeface="Trebuchet MS"/>
                <a:cs typeface="Trebuchet MS"/>
              </a:rPr>
              <a:t>lag</a:t>
            </a:r>
            <a:r>
              <a:rPr sz="2800" spc="-345" dirty="0">
                <a:solidFill>
                  <a:srgbClr val="2E5496"/>
                </a:solidFill>
                <a:latin typeface="Trebuchet MS"/>
                <a:cs typeface="Trebuchet MS"/>
              </a:rPr>
              <a:t> </a:t>
            </a:r>
            <a:r>
              <a:rPr sz="2800" spc="-145" dirty="0">
                <a:solidFill>
                  <a:srgbClr val="2E5496"/>
                </a:solidFill>
                <a:latin typeface="Trebuchet MS"/>
                <a:cs typeface="Trebuchet MS"/>
              </a:rPr>
              <a:t>time</a:t>
            </a:r>
            <a:endParaRPr sz="2800">
              <a:latin typeface="Trebuchet MS"/>
              <a:cs typeface="Trebuchet MS"/>
            </a:endParaRPr>
          </a:p>
          <a:p>
            <a:pPr marL="1360170" indent="-283210">
              <a:lnSpc>
                <a:spcPct val="100000"/>
              </a:lnSpc>
              <a:spcBef>
                <a:spcPts val="675"/>
              </a:spcBef>
              <a:buSzPct val="96428"/>
              <a:buFont typeface="Wingdings"/>
              <a:buChar char=""/>
              <a:tabLst>
                <a:tab pos="1360805" algn="l"/>
              </a:tabLst>
            </a:pPr>
            <a:r>
              <a:rPr sz="2800" spc="-135" dirty="0">
                <a:solidFill>
                  <a:srgbClr val="2E5496"/>
                </a:solidFill>
                <a:latin typeface="Trebuchet MS"/>
                <a:cs typeface="Trebuchet MS"/>
              </a:rPr>
              <a:t>Floating</a:t>
            </a:r>
            <a:r>
              <a:rPr sz="2800" spc="-295" dirty="0">
                <a:solidFill>
                  <a:srgbClr val="2E5496"/>
                </a:solidFill>
                <a:latin typeface="Trebuchet MS"/>
                <a:cs typeface="Trebuchet MS"/>
              </a:rPr>
              <a:t> </a:t>
            </a:r>
            <a:r>
              <a:rPr sz="2800" spc="-140" dirty="0">
                <a:solidFill>
                  <a:srgbClr val="2E5496"/>
                </a:solidFill>
                <a:latin typeface="Trebuchet MS"/>
                <a:cs typeface="Trebuchet MS"/>
              </a:rPr>
              <a:t>time</a:t>
            </a:r>
            <a:endParaRPr sz="2800">
              <a:latin typeface="Trebuchet MS"/>
              <a:cs typeface="Trebuchet MS"/>
            </a:endParaRPr>
          </a:p>
          <a:p>
            <a:pPr marL="1360170" indent="-283210">
              <a:lnSpc>
                <a:spcPct val="100000"/>
              </a:lnSpc>
              <a:spcBef>
                <a:spcPts val="660"/>
              </a:spcBef>
              <a:buSzPct val="96428"/>
              <a:buFont typeface="Wingdings"/>
              <a:buChar char=""/>
              <a:tabLst>
                <a:tab pos="1360805" algn="l"/>
              </a:tabLst>
            </a:pPr>
            <a:r>
              <a:rPr sz="2800" spc="-90" dirty="0">
                <a:solidFill>
                  <a:srgbClr val="2E5496"/>
                </a:solidFill>
                <a:latin typeface="Trebuchet MS"/>
                <a:cs typeface="Trebuchet MS"/>
              </a:rPr>
              <a:t>Dissolution</a:t>
            </a:r>
            <a:r>
              <a:rPr sz="2800" spc="-180" dirty="0">
                <a:solidFill>
                  <a:srgbClr val="2E5496"/>
                </a:solidFill>
                <a:latin typeface="Trebuchet MS"/>
                <a:cs typeface="Trebuchet MS"/>
              </a:rPr>
              <a:t> </a:t>
            </a:r>
            <a:r>
              <a:rPr sz="2800" spc="-110" dirty="0">
                <a:solidFill>
                  <a:srgbClr val="2E5496"/>
                </a:solidFill>
                <a:latin typeface="Trebuchet MS"/>
                <a:cs typeface="Trebuchet MS"/>
              </a:rPr>
              <a:t>study</a:t>
            </a:r>
            <a:endParaRPr sz="2800">
              <a:latin typeface="Trebuchet MS"/>
              <a:cs typeface="Trebuchet MS"/>
            </a:endParaRPr>
          </a:p>
          <a:p>
            <a:pPr marL="1360170" indent="-283210">
              <a:lnSpc>
                <a:spcPct val="100000"/>
              </a:lnSpc>
              <a:spcBef>
                <a:spcPts val="660"/>
              </a:spcBef>
              <a:buSzPct val="96428"/>
              <a:buFont typeface="Wingdings"/>
              <a:buChar char=""/>
              <a:tabLst>
                <a:tab pos="1360805" algn="l"/>
              </a:tabLst>
            </a:pPr>
            <a:r>
              <a:rPr sz="2800" spc="-135" dirty="0">
                <a:solidFill>
                  <a:srgbClr val="2E5496"/>
                </a:solidFill>
                <a:latin typeface="Trebuchet MS"/>
                <a:cs typeface="Trebuchet MS"/>
              </a:rPr>
              <a:t>Resultant </a:t>
            </a:r>
            <a:r>
              <a:rPr sz="2800" spc="-130" dirty="0">
                <a:solidFill>
                  <a:srgbClr val="2E5496"/>
                </a:solidFill>
                <a:latin typeface="Trebuchet MS"/>
                <a:cs typeface="Trebuchet MS"/>
              </a:rPr>
              <a:t>weight</a:t>
            </a:r>
            <a:r>
              <a:rPr sz="2800" spc="-315" dirty="0">
                <a:solidFill>
                  <a:srgbClr val="2E5496"/>
                </a:solidFill>
                <a:latin typeface="Trebuchet MS"/>
                <a:cs typeface="Trebuchet MS"/>
              </a:rPr>
              <a:t> </a:t>
            </a:r>
            <a:r>
              <a:rPr sz="2800" spc="-150" dirty="0">
                <a:solidFill>
                  <a:srgbClr val="2E5496"/>
                </a:solidFill>
                <a:latin typeface="Trebuchet MS"/>
                <a:cs typeface="Trebuchet MS"/>
              </a:rPr>
              <a:t>test</a:t>
            </a:r>
            <a:endParaRPr sz="2800">
              <a:latin typeface="Trebuchet MS"/>
              <a:cs typeface="Trebuchet MS"/>
            </a:endParaRPr>
          </a:p>
        </p:txBody>
      </p:sp>
      <p:sp>
        <p:nvSpPr>
          <p:cNvPr id="4" name="object 4"/>
          <p:cNvSpPr txBox="1"/>
          <p:nvPr/>
        </p:nvSpPr>
        <p:spPr>
          <a:xfrm>
            <a:off x="6251828" y="1883009"/>
            <a:ext cx="3281679" cy="2737485"/>
          </a:xfrm>
          <a:prstGeom prst="rect">
            <a:avLst/>
          </a:prstGeom>
        </p:spPr>
        <p:txBody>
          <a:bodyPr vert="horz" wrap="square" lIns="0" tIns="191135" rIns="0" bIns="0" rtlCol="0">
            <a:spAutoFit/>
          </a:bodyPr>
          <a:lstStyle/>
          <a:p>
            <a:pPr marL="12700">
              <a:lnSpc>
                <a:spcPct val="100000"/>
              </a:lnSpc>
              <a:spcBef>
                <a:spcPts val="1505"/>
              </a:spcBef>
            </a:pPr>
            <a:r>
              <a:rPr sz="2400" b="1" spc="-15" dirty="0">
                <a:solidFill>
                  <a:srgbClr val="F4B083"/>
                </a:solidFill>
                <a:latin typeface="Carlito"/>
                <a:cs typeface="Carlito"/>
              </a:rPr>
              <a:t>IN-VIVO</a:t>
            </a:r>
            <a:r>
              <a:rPr sz="2400" b="1" spc="10" dirty="0">
                <a:solidFill>
                  <a:srgbClr val="F4B083"/>
                </a:solidFill>
                <a:latin typeface="Carlito"/>
                <a:cs typeface="Carlito"/>
              </a:rPr>
              <a:t> </a:t>
            </a:r>
            <a:r>
              <a:rPr sz="2400" b="1" spc="-15" dirty="0">
                <a:solidFill>
                  <a:srgbClr val="F4B083"/>
                </a:solidFill>
                <a:latin typeface="Carlito"/>
                <a:cs typeface="Carlito"/>
              </a:rPr>
              <a:t>TEST</a:t>
            </a:r>
            <a:endParaRPr sz="2400">
              <a:latin typeface="Carlito"/>
              <a:cs typeface="Carlito"/>
            </a:endParaRPr>
          </a:p>
          <a:p>
            <a:pPr marL="295275" indent="-283210">
              <a:lnSpc>
                <a:spcPct val="100000"/>
              </a:lnSpc>
              <a:spcBef>
                <a:spcPts val="1630"/>
              </a:spcBef>
              <a:buSzPct val="96428"/>
              <a:buFont typeface="Wingdings"/>
              <a:buChar char=""/>
              <a:tabLst>
                <a:tab pos="295910" algn="l"/>
              </a:tabLst>
            </a:pPr>
            <a:r>
              <a:rPr sz="2800" spc="-110" dirty="0">
                <a:solidFill>
                  <a:srgbClr val="2E5496"/>
                </a:solidFill>
                <a:latin typeface="Trebuchet MS"/>
                <a:cs typeface="Trebuchet MS"/>
              </a:rPr>
              <a:t>X </a:t>
            </a:r>
            <a:r>
              <a:rPr sz="2800" spc="-160" dirty="0">
                <a:solidFill>
                  <a:srgbClr val="2E5496"/>
                </a:solidFill>
                <a:latin typeface="Trebuchet MS"/>
                <a:cs typeface="Trebuchet MS"/>
              </a:rPr>
              <a:t>ray</a:t>
            </a:r>
            <a:r>
              <a:rPr sz="2800" spc="-330" dirty="0">
                <a:solidFill>
                  <a:srgbClr val="2E5496"/>
                </a:solidFill>
                <a:latin typeface="Trebuchet MS"/>
                <a:cs typeface="Trebuchet MS"/>
              </a:rPr>
              <a:t> </a:t>
            </a:r>
            <a:r>
              <a:rPr sz="2800" spc="-100" dirty="0">
                <a:solidFill>
                  <a:srgbClr val="2E5496"/>
                </a:solidFill>
                <a:latin typeface="Trebuchet MS"/>
                <a:cs typeface="Trebuchet MS"/>
              </a:rPr>
              <a:t>method</a:t>
            </a:r>
            <a:endParaRPr sz="2800">
              <a:latin typeface="Trebuchet MS"/>
              <a:cs typeface="Trebuchet MS"/>
            </a:endParaRPr>
          </a:p>
          <a:p>
            <a:pPr marL="295275" indent="-283210">
              <a:lnSpc>
                <a:spcPct val="100000"/>
              </a:lnSpc>
              <a:spcBef>
                <a:spcPts val="675"/>
              </a:spcBef>
              <a:buSzPct val="96428"/>
              <a:buFont typeface="Wingdings"/>
              <a:buChar char=""/>
              <a:tabLst>
                <a:tab pos="295910" algn="l"/>
              </a:tabLst>
            </a:pPr>
            <a:r>
              <a:rPr sz="2800" spc="-130" dirty="0">
                <a:solidFill>
                  <a:srgbClr val="2E5496"/>
                </a:solidFill>
                <a:latin typeface="Trebuchet MS"/>
                <a:cs typeface="Trebuchet MS"/>
              </a:rPr>
              <a:t>Gamma-scintigraphy</a:t>
            </a:r>
            <a:endParaRPr sz="2800">
              <a:latin typeface="Trebuchet MS"/>
              <a:cs typeface="Trebuchet MS"/>
            </a:endParaRPr>
          </a:p>
          <a:p>
            <a:pPr marL="295275" indent="-283210">
              <a:lnSpc>
                <a:spcPct val="100000"/>
              </a:lnSpc>
              <a:spcBef>
                <a:spcPts val="660"/>
              </a:spcBef>
              <a:buSzPct val="96428"/>
              <a:buFont typeface="Wingdings"/>
              <a:buChar char=""/>
              <a:tabLst>
                <a:tab pos="295910" algn="l"/>
              </a:tabLst>
            </a:pPr>
            <a:r>
              <a:rPr sz="2800" spc="-114" dirty="0">
                <a:solidFill>
                  <a:srgbClr val="2E5496"/>
                </a:solidFill>
                <a:latin typeface="Trebuchet MS"/>
                <a:cs typeface="Trebuchet MS"/>
              </a:rPr>
              <a:t>Gastroscopy</a:t>
            </a:r>
            <a:endParaRPr sz="2800">
              <a:latin typeface="Trebuchet MS"/>
              <a:cs typeface="Trebuchet MS"/>
            </a:endParaRPr>
          </a:p>
          <a:p>
            <a:pPr marL="295275" indent="-283210">
              <a:lnSpc>
                <a:spcPct val="100000"/>
              </a:lnSpc>
              <a:spcBef>
                <a:spcPts val="660"/>
              </a:spcBef>
              <a:buSzPct val="96428"/>
              <a:buFont typeface="Wingdings"/>
              <a:buChar char=""/>
              <a:tabLst>
                <a:tab pos="295910" algn="l"/>
              </a:tabLst>
            </a:pPr>
            <a:r>
              <a:rPr sz="2800" spc="-140" dirty="0">
                <a:solidFill>
                  <a:srgbClr val="2E5496"/>
                </a:solidFill>
                <a:latin typeface="Trebuchet MS"/>
                <a:cs typeface="Trebuchet MS"/>
              </a:rPr>
              <a:t>Ultra</a:t>
            </a:r>
            <a:r>
              <a:rPr sz="2800" spc="-215" dirty="0">
                <a:solidFill>
                  <a:srgbClr val="2E5496"/>
                </a:solidFill>
                <a:latin typeface="Trebuchet MS"/>
                <a:cs typeface="Trebuchet MS"/>
              </a:rPr>
              <a:t> </a:t>
            </a:r>
            <a:r>
              <a:rPr sz="2800" spc="-95" dirty="0">
                <a:solidFill>
                  <a:srgbClr val="2E5496"/>
                </a:solidFill>
                <a:latin typeface="Trebuchet MS"/>
                <a:cs typeface="Trebuchet MS"/>
              </a:rPr>
              <a:t>sonography</a:t>
            </a:r>
            <a:endParaRPr sz="2800">
              <a:latin typeface="Trebuchet MS"/>
              <a:cs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sz="half" idx="2"/>
          </p:nvPr>
        </p:nvSpPr>
        <p:spPr>
          <a:xfrm>
            <a:off x="914400" y="533400"/>
            <a:ext cx="3777615" cy="3418372"/>
          </a:xfrm>
          <a:prstGeom prst="rect">
            <a:avLst/>
          </a:prstGeom>
        </p:spPr>
        <p:txBody>
          <a:bodyPr vert="horz" wrap="square" lIns="0" tIns="12700" rIns="0" bIns="0" rtlCol="0">
            <a:spAutoFit/>
          </a:bodyPr>
          <a:lstStyle/>
          <a:p>
            <a:pPr marL="12700">
              <a:lnSpc>
                <a:spcPts val="2725"/>
              </a:lnSpc>
              <a:spcBef>
                <a:spcPts val="100"/>
              </a:spcBef>
            </a:pPr>
            <a:r>
              <a:rPr sz="2000" u="sng" dirty="0">
                <a:solidFill>
                  <a:schemeClr val="tx1"/>
                </a:solidFill>
                <a:latin typeface="Bookman Old Style" panose="02050604050505020204" pitchFamily="18" charset="0"/>
              </a:rPr>
              <a:t>PRE-COMPRESSION TESTS</a:t>
            </a:r>
          </a:p>
          <a:p>
            <a:pPr marL="241300" indent="-228600">
              <a:lnSpc>
                <a:spcPts val="3685"/>
              </a:lnSpc>
              <a:buFont typeface="Arial"/>
              <a:buChar char="•"/>
              <a:tabLst>
                <a:tab pos="241300" algn="l"/>
              </a:tabLst>
            </a:pPr>
            <a:r>
              <a:rPr b="0" dirty="0">
                <a:solidFill>
                  <a:schemeClr val="tx1"/>
                </a:solidFill>
                <a:latin typeface="Bookman Old Style" panose="02050604050505020204" pitchFamily="18" charset="0"/>
              </a:rPr>
              <a:t>Angle of repose</a:t>
            </a:r>
          </a:p>
          <a:p>
            <a:pPr marL="241300" marR="313055" indent="-228600">
              <a:lnSpc>
                <a:spcPts val="3460"/>
              </a:lnSpc>
              <a:spcBef>
                <a:spcPts val="1045"/>
              </a:spcBef>
              <a:buFont typeface="Arial"/>
              <a:buChar char="•"/>
              <a:tabLst>
                <a:tab pos="241300" algn="l"/>
              </a:tabLst>
            </a:pPr>
            <a:r>
              <a:rPr b="0" dirty="0">
                <a:solidFill>
                  <a:schemeClr val="tx1"/>
                </a:solidFill>
                <a:latin typeface="Bookman Old Style" panose="02050604050505020204" pitchFamily="18" charset="0"/>
              </a:rPr>
              <a:t>Tapped density and  bulk density</a:t>
            </a:r>
          </a:p>
          <a:p>
            <a:pPr marL="241300" marR="5080" indent="-228600">
              <a:lnSpc>
                <a:spcPct val="90000"/>
              </a:lnSpc>
              <a:spcBef>
                <a:spcPts val="940"/>
              </a:spcBef>
              <a:buFont typeface="Arial"/>
              <a:buChar char="•"/>
              <a:tabLst>
                <a:tab pos="241300" algn="l"/>
                <a:tab pos="1318895" algn="l"/>
              </a:tabLst>
            </a:pPr>
            <a:r>
              <a:rPr b="0" dirty="0">
                <a:solidFill>
                  <a:schemeClr val="tx1"/>
                </a:solidFill>
                <a:latin typeface="Bookman Old Style" panose="02050604050505020204" pitchFamily="18" charset="0"/>
              </a:rPr>
              <a:t>Carr’s compressibility  index	and hausner  ratio</a:t>
            </a:r>
          </a:p>
          <a:p>
            <a:pPr marL="241300" indent="-228600">
              <a:lnSpc>
                <a:spcPct val="100000"/>
              </a:lnSpc>
              <a:spcBef>
                <a:spcPts val="625"/>
              </a:spcBef>
              <a:buFont typeface="Arial"/>
              <a:buChar char="•"/>
              <a:tabLst>
                <a:tab pos="241300" algn="l"/>
              </a:tabLst>
            </a:pPr>
            <a:r>
              <a:rPr b="0" dirty="0">
                <a:solidFill>
                  <a:schemeClr val="tx1"/>
                </a:solidFill>
                <a:latin typeface="Bookman Old Style" panose="02050604050505020204" pitchFamily="18" charset="0"/>
              </a:rPr>
              <a:t>Size and shape</a:t>
            </a:r>
          </a:p>
        </p:txBody>
      </p:sp>
      <p:sp>
        <p:nvSpPr>
          <p:cNvPr id="3" name="object 3"/>
          <p:cNvSpPr txBox="1">
            <a:spLocks noGrp="1"/>
          </p:cNvSpPr>
          <p:nvPr>
            <p:ph type="title"/>
          </p:nvPr>
        </p:nvSpPr>
        <p:spPr>
          <a:xfrm>
            <a:off x="6324600" y="1524000"/>
            <a:ext cx="5257800" cy="321242"/>
          </a:xfrm>
          <a:prstGeom prst="rect">
            <a:avLst/>
          </a:prstGeom>
        </p:spPr>
        <p:txBody>
          <a:bodyPr vert="horz" wrap="square" lIns="0" tIns="13335" rIns="0" bIns="0" rtlCol="0">
            <a:spAutoFit/>
          </a:bodyPr>
          <a:lstStyle/>
          <a:p>
            <a:pPr marL="38100">
              <a:lnSpc>
                <a:spcPct val="100000"/>
              </a:lnSpc>
              <a:spcBef>
                <a:spcPts val="105"/>
              </a:spcBef>
            </a:pPr>
            <a:r>
              <a:rPr sz="2000" b="1" u="sng" dirty="0">
                <a:latin typeface="Bookman Old Style" panose="02050604050505020204" pitchFamily="18" charset="0"/>
              </a:rPr>
              <a:t>POST COMPRESSION TESTS</a:t>
            </a:r>
          </a:p>
        </p:txBody>
      </p:sp>
      <p:sp>
        <p:nvSpPr>
          <p:cNvPr id="4" name="object 4"/>
          <p:cNvSpPr txBox="1">
            <a:spLocks noGrp="1"/>
          </p:cNvSpPr>
          <p:nvPr>
            <p:ph sz="half" idx="3"/>
          </p:nvPr>
        </p:nvSpPr>
        <p:spPr>
          <a:xfrm>
            <a:off x="6477000" y="2133600"/>
            <a:ext cx="4953000" cy="2462597"/>
          </a:xfrm>
          <a:prstGeom prst="rect">
            <a:avLst/>
          </a:prstGeom>
        </p:spPr>
        <p:txBody>
          <a:bodyPr vert="horz" wrap="square" lIns="0" tIns="89535" rIns="0" bIns="0" rtlCol="0">
            <a:spAutoFit/>
          </a:bodyPr>
          <a:lstStyle/>
          <a:p>
            <a:pPr marL="241300">
              <a:lnSpc>
                <a:spcPct val="100000"/>
              </a:lnSpc>
              <a:spcBef>
                <a:spcPts val="705"/>
              </a:spcBef>
            </a:pPr>
            <a:r>
              <a:rPr sz="2000" b="1" dirty="0">
                <a:latin typeface="Bookman Old Style" panose="02050604050505020204" pitchFamily="18" charset="0"/>
              </a:rPr>
              <a:t>Thickness</a:t>
            </a:r>
          </a:p>
          <a:p>
            <a:pPr marL="241300" indent="-228600">
              <a:lnSpc>
                <a:spcPct val="100000"/>
              </a:lnSpc>
              <a:spcBef>
                <a:spcPts val="615"/>
              </a:spcBef>
              <a:buFont typeface="Arial"/>
              <a:buChar char="•"/>
              <a:tabLst>
                <a:tab pos="241300" algn="l"/>
              </a:tabLst>
            </a:pPr>
            <a:r>
              <a:rPr sz="2000" b="1" dirty="0">
                <a:latin typeface="Bookman Old Style" panose="02050604050505020204" pitchFamily="18" charset="0"/>
              </a:rPr>
              <a:t>Diameter</a:t>
            </a:r>
          </a:p>
          <a:p>
            <a:pPr marL="241300" indent="-228600">
              <a:lnSpc>
                <a:spcPct val="100000"/>
              </a:lnSpc>
              <a:spcBef>
                <a:spcPts val="615"/>
              </a:spcBef>
              <a:buFont typeface="Arial"/>
              <a:buChar char="•"/>
              <a:tabLst>
                <a:tab pos="241300" algn="l"/>
              </a:tabLst>
            </a:pPr>
            <a:r>
              <a:rPr sz="2000" b="1" dirty="0">
                <a:latin typeface="Bookman Old Style" panose="02050604050505020204" pitchFamily="18" charset="0"/>
              </a:rPr>
              <a:t>Hardness test</a:t>
            </a:r>
          </a:p>
          <a:p>
            <a:pPr marL="241300" indent="-228600">
              <a:lnSpc>
                <a:spcPct val="100000"/>
              </a:lnSpc>
              <a:spcBef>
                <a:spcPts val="625"/>
              </a:spcBef>
              <a:buFont typeface="Arial"/>
              <a:buChar char="•"/>
              <a:tabLst>
                <a:tab pos="241300" algn="l"/>
              </a:tabLst>
            </a:pPr>
            <a:r>
              <a:rPr sz="2000" b="1" dirty="0">
                <a:latin typeface="Bookman Old Style" panose="02050604050505020204" pitchFamily="18" charset="0"/>
              </a:rPr>
              <a:t>Weight variation test</a:t>
            </a:r>
          </a:p>
          <a:p>
            <a:pPr marL="241300" indent="-228600">
              <a:lnSpc>
                <a:spcPct val="100000"/>
              </a:lnSpc>
              <a:spcBef>
                <a:spcPts val="610"/>
              </a:spcBef>
              <a:buFont typeface="Arial"/>
              <a:buChar char="•"/>
              <a:tabLst>
                <a:tab pos="241300" algn="l"/>
              </a:tabLst>
            </a:pPr>
            <a:r>
              <a:rPr sz="2000" b="1" dirty="0">
                <a:latin typeface="Bookman Old Style" panose="02050604050505020204" pitchFamily="18" charset="0"/>
              </a:rPr>
              <a:t>Friability test</a:t>
            </a:r>
          </a:p>
          <a:p>
            <a:pPr marL="241300" marR="309880" indent="-228600">
              <a:lnSpc>
                <a:spcPts val="3460"/>
              </a:lnSpc>
              <a:spcBef>
                <a:spcPts val="1045"/>
              </a:spcBef>
              <a:buFont typeface="Arial"/>
              <a:buChar char="•"/>
              <a:tabLst>
                <a:tab pos="241300" algn="l"/>
              </a:tabLst>
            </a:pPr>
            <a:r>
              <a:rPr sz="2000" b="1" dirty="0">
                <a:latin typeface="Bookman Old Style" panose="02050604050505020204" pitchFamily="18" charset="0"/>
              </a:rPr>
              <a:t>Content uniformity  test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B1DBCB-7143-36C5-BC0D-3D724525FB71}"/>
              </a:ext>
            </a:extLst>
          </p:cNvPr>
          <p:cNvSpPr txBox="1"/>
          <p:nvPr/>
        </p:nvSpPr>
        <p:spPr>
          <a:xfrm>
            <a:off x="381000" y="228600"/>
            <a:ext cx="6858000" cy="369332"/>
          </a:xfrm>
          <a:prstGeom prst="rect">
            <a:avLst/>
          </a:prstGeom>
          <a:noFill/>
        </p:spPr>
        <p:txBody>
          <a:bodyPr wrap="square">
            <a:spAutoFit/>
          </a:bodyPr>
          <a:lstStyle/>
          <a:p>
            <a:r>
              <a:rPr lang="en-US" b="1" u="sng" dirty="0">
                <a:solidFill>
                  <a:srgbClr val="0000FF"/>
                </a:solidFill>
                <a:latin typeface="Bookman Old Style" panose="02050604050505020204" pitchFamily="18" charset="0"/>
              </a:rPr>
              <a:t>Measurement of buoyancy capabilities of the FDDS</a:t>
            </a:r>
            <a:endParaRPr lang="en-IN" b="1" u="sng" dirty="0">
              <a:solidFill>
                <a:srgbClr val="0000FF"/>
              </a:solidFill>
              <a:latin typeface="Bookman Old Style" panose="02050604050505020204" pitchFamily="18" charset="0"/>
            </a:endParaRPr>
          </a:p>
        </p:txBody>
      </p:sp>
    </p:spTree>
    <p:extLst>
      <p:ext uri="{BB962C8B-B14F-4D97-AF65-F5344CB8AC3E}">
        <p14:creationId xmlns:p14="http://schemas.microsoft.com/office/powerpoint/2010/main" val="98427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9243" y="992200"/>
            <a:ext cx="3129280" cy="566822"/>
          </a:xfrm>
          <a:prstGeom prst="rect">
            <a:avLst/>
          </a:prstGeom>
        </p:spPr>
        <p:txBody>
          <a:bodyPr vert="horz" wrap="square" lIns="0" tIns="12700" rIns="0" bIns="0" rtlCol="0">
            <a:spAutoFit/>
          </a:bodyPr>
          <a:lstStyle/>
          <a:p>
            <a:pPr marL="12700">
              <a:lnSpc>
                <a:spcPct val="100000"/>
              </a:lnSpc>
              <a:spcBef>
                <a:spcPts val="100"/>
              </a:spcBef>
            </a:pPr>
            <a:r>
              <a:rPr sz="2000" b="1" spc="-185" dirty="0">
                <a:solidFill>
                  <a:srgbClr val="0D0D0D"/>
                </a:solidFill>
                <a:latin typeface="Bookman Old Style" panose="02050604050505020204" pitchFamily="18" charset="0"/>
              </a:rPr>
              <a:t>Floating </a:t>
            </a:r>
            <a:r>
              <a:rPr sz="2000" b="1" spc="-220" dirty="0">
                <a:solidFill>
                  <a:srgbClr val="0D0D0D"/>
                </a:solidFill>
                <a:latin typeface="Bookman Old Style" panose="02050604050505020204" pitchFamily="18" charset="0"/>
              </a:rPr>
              <a:t>lag</a:t>
            </a:r>
            <a:r>
              <a:rPr sz="2000" b="1" spc="-440" dirty="0">
                <a:solidFill>
                  <a:srgbClr val="0D0D0D"/>
                </a:solidFill>
                <a:latin typeface="Bookman Old Style" panose="02050604050505020204" pitchFamily="18" charset="0"/>
              </a:rPr>
              <a:t> </a:t>
            </a:r>
            <a:r>
              <a:rPr sz="2000" b="1" spc="-70" dirty="0">
                <a:solidFill>
                  <a:srgbClr val="0D0D0D"/>
                </a:solidFill>
                <a:latin typeface="Bookman Old Style" panose="02050604050505020204" pitchFamily="18" charset="0"/>
              </a:rPr>
              <a:t>time</a:t>
            </a:r>
            <a:r>
              <a:rPr sz="3600" spc="-70" dirty="0">
                <a:solidFill>
                  <a:srgbClr val="0D0D0D"/>
                </a:solidFill>
              </a:rPr>
              <a:t>:</a:t>
            </a:r>
            <a:endParaRPr sz="3600" dirty="0"/>
          </a:p>
        </p:txBody>
      </p:sp>
      <p:sp>
        <p:nvSpPr>
          <p:cNvPr id="3" name="object 3"/>
          <p:cNvSpPr txBox="1"/>
          <p:nvPr/>
        </p:nvSpPr>
        <p:spPr>
          <a:xfrm>
            <a:off x="942847" y="1542999"/>
            <a:ext cx="9980930" cy="3031984"/>
          </a:xfrm>
          <a:prstGeom prst="rect">
            <a:avLst/>
          </a:prstGeom>
        </p:spPr>
        <p:txBody>
          <a:bodyPr vert="horz" wrap="square" lIns="0" tIns="67945" rIns="0" bIns="0" rtlCol="0">
            <a:spAutoFit/>
          </a:bodyPr>
          <a:lstStyle/>
          <a:p>
            <a:pPr marL="241300" marR="5080" indent="-228600">
              <a:lnSpc>
                <a:spcPct val="90000"/>
              </a:lnSpc>
              <a:spcBef>
                <a:spcPts val="535"/>
              </a:spcBef>
              <a:buFont typeface="Arial"/>
              <a:buChar char="•"/>
              <a:tabLst>
                <a:tab pos="241300" algn="l"/>
                <a:tab pos="3798570" algn="l"/>
                <a:tab pos="4289425" algn="l"/>
              </a:tabLst>
            </a:pPr>
            <a:r>
              <a:rPr dirty="0"/>
              <a:t>The time between the introduction of the tablet into  the medium and its rise to upper one third of the  dissolution vessel	is	termed as floating lag time.</a:t>
            </a:r>
          </a:p>
          <a:p>
            <a:pPr>
              <a:lnSpc>
                <a:spcPct val="100000"/>
              </a:lnSpc>
              <a:spcBef>
                <a:spcPts val="45"/>
              </a:spcBef>
              <a:buClr>
                <a:srgbClr val="C00000"/>
              </a:buClr>
              <a:buFont typeface="Arial"/>
              <a:buChar char="•"/>
            </a:pPr>
            <a:endParaRPr sz="4600" dirty="0">
              <a:latin typeface="Trebuchet MS"/>
              <a:cs typeface="Trebuchet MS"/>
            </a:endParaRPr>
          </a:p>
          <a:p>
            <a:pPr marL="239395">
              <a:lnSpc>
                <a:spcPct val="100000"/>
              </a:lnSpc>
            </a:pPr>
            <a:r>
              <a:rPr sz="4000" spc="-204" dirty="0">
                <a:latin typeface="Arial"/>
                <a:cs typeface="Arial"/>
              </a:rPr>
              <a:t>Floating</a:t>
            </a:r>
            <a:r>
              <a:rPr sz="4000" spc="-300" dirty="0">
                <a:latin typeface="Arial"/>
                <a:cs typeface="Arial"/>
              </a:rPr>
              <a:t> </a:t>
            </a:r>
            <a:r>
              <a:rPr sz="4000" spc="-85" dirty="0">
                <a:latin typeface="Arial"/>
                <a:cs typeface="Arial"/>
              </a:rPr>
              <a:t>time:</a:t>
            </a:r>
            <a:endParaRPr sz="4000" dirty="0">
              <a:latin typeface="Arial"/>
              <a:cs typeface="Arial"/>
            </a:endParaRPr>
          </a:p>
          <a:p>
            <a:pPr marL="241300" marR="113030" indent="-228600">
              <a:lnSpc>
                <a:spcPts val="3890"/>
              </a:lnSpc>
              <a:spcBef>
                <a:spcPts val="1080"/>
              </a:spcBef>
              <a:buFont typeface="Arial"/>
              <a:buChar char="•"/>
              <a:tabLst>
                <a:tab pos="241300" algn="l"/>
              </a:tabLst>
            </a:pPr>
            <a:r>
              <a:rPr sz="3600" spc="-200" dirty="0">
                <a:solidFill>
                  <a:srgbClr val="C00000"/>
                </a:solidFill>
                <a:latin typeface="Trebuchet MS"/>
                <a:cs typeface="Trebuchet MS"/>
              </a:rPr>
              <a:t>The</a:t>
            </a:r>
            <a:r>
              <a:rPr sz="3600" spc="-290" dirty="0">
                <a:solidFill>
                  <a:srgbClr val="C00000"/>
                </a:solidFill>
                <a:latin typeface="Trebuchet MS"/>
                <a:cs typeface="Trebuchet MS"/>
              </a:rPr>
              <a:t> </a:t>
            </a:r>
            <a:r>
              <a:rPr sz="3600" spc="-180" dirty="0">
                <a:solidFill>
                  <a:srgbClr val="C00000"/>
                </a:solidFill>
                <a:latin typeface="Trebuchet MS"/>
                <a:cs typeface="Trebuchet MS"/>
              </a:rPr>
              <a:t>time</a:t>
            </a:r>
            <a:r>
              <a:rPr sz="3600" spc="-285" dirty="0">
                <a:solidFill>
                  <a:srgbClr val="C00000"/>
                </a:solidFill>
                <a:latin typeface="Trebuchet MS"/>
                <a:cs typeface="Trebuchet MS"/>
              </a:rPr>
              <a:t> </a:t>
            </a:r>
            <a:r>
              <a:rPr sz="3600" spc="-165" dirty="0">
                <a:solidFill>
                  <a:srgbClr val="C00000"/>
                </a:solidFill>
                <a:latin typeface="Trebuchet MS"/>
                <a:cs typeface="Trebuchet MS"/>
              </a:rPr>
              <a:t>for</a:t>
            </a:r>
            <a:r>
              <a:rPr sz="3600" spc="-290" dirty="0">
                <a:solidFill>
                  <a:srgbClr val="C00000"/>
                </a:solidFill>
                <a:latin typeface="Trebuchet MS"/>
                <a:cs typeface="Trebuchet MS"/>
              </a:rPr>
              <a:t> </a:t>
            </a:r>
            <a:r>
              <a:rPr sz="3600" spc="-145" dirty="0">
                <a:solidFill>
                  <a:srgbClr val="C00000"/>
                </a:solidFill>
                <a:latin typeface="Trebuchet MS"/>
                <a:cs typeface="Trebuchet MS"/>
              </a:rPr>
              <a:t>which</a:t>
            </a:r>
            <a:r>
              <a:rPr sz="3600" spc="-270" dirty="0">
                <a:solidFill>
                  <a:srgbClr val="C00000"/>
                </a:solidFill>
                <a:latin typeface="Trebuchet MS"/>
                <a:cs typeface="Trebuchet MS"/>
              </a:rPr>
              <a:t> </a:t>
            </a:r>
            <a:r>
              <a:rPr sz="3600" spc="-165" dirty="0">
                <a:solidFill>
                  <a:srgbClr val="C00000"/>
                </a:solidFill>
                <a:latin typeface="Trebuchet MS"/>
                <a:cs typeface="Trebuchet MS"/>
              </a:rPr>
              <a:t>the</a:t>
            </a:r>
            <a:r>
              <a:rPr sz="3600" spc="-280" dirty="0">
                <a:solidFill>
                  <a:srgbClr val="C00000"/>
                </a:solidFill>
                <a:latin typeface="Trebuchet MS"/>
                <a:cs typeface="Trebuchet MS"/>
              </a:rPr>
              <a:t> </a:t>
            </a:r>
            <a:r>
              <a:rPr sz="3600" spc="-120" dirty="0">
                <a:solidFill>
                  <a:srgbClr val="C00000"/>
                </a:solidFill>
                <a:latin typeface="Trebuchet MS"/>
                <a:cs typeface="Trebuchet MS"/>
              </a:rPr>
              <a:t>dosage</a:t>
            </a:r>
            <a:r>
              <a:rPr sz="3600" spc="-270" dirty="0">
                <a:solidFill>
                  <a:srgbClr val="C00000"/>
                </a:solidFill>
                <a:latin typeface="Trebuchet MS"/>
                <a:cs typeface="Trebuchet MS"/>
              </a:rPr>
              <a:t> </a:t>
            </a:r>
            <a:r>
              <a:rPr sz="3600" spc="-155" dirty="0">
                <a:solidFill>
                  <a:srgbClr val="C00000"/>
                </a:solidFill>
                <a:latin typeface="Trebuchet MS"/>
                <a:cs typeface="Trebuchet MS"/>
              </a:rPr>
              <a:t>form</a:t>
            </a:r>
            <a:r>
              <a:rPr sz="3600" spc="-295" dirty="0">
                <a:solidFill>
                  <a:srgbClr val="C00000"/>
                </a:solidFill>
                <a:latin typeface="Trebuchet MS"/>
                <a:cs typeface="Trebuchet MS"/>
              </a:rPr>
              <a:t> </a:t>
            </a:r>
            <a:r>
              <a:rPr sz="3600" spc="-165" dirty="0">
                <a:solidFill>
                  <a:srgbClr val="C00000"/>
                </a:solidFill>
                <a:latin typeface="Trebuchet MS"/>
                <a:cs typeface="Trebuchet MS"/>
              </a:rPr>
              <a:t>floats</a:t>
            </a:r>
            <a:r>
              <a:rPr sz="3600" spc="-280" dirty="0">
                <a:solidFill>
                  <a:srgbClr val="C00000"/>
                </a:solidFill>
                <a:latin typeface="Trebuchet MS"/>
                <a:cs typeface="Trebuchet MS"/>
              </a:rPr>
              <a:t> </a:t>
            </a:r>
            <a:r>
              <a:rPr sz="3600" spc="-125" dirty="0">
                <a:solidFill>
                  <a:srgbClr val="C00000"/>
                </a:solidFill>
                <a:latin typeface="Trebuchet MS"/>
                <a:cs typeface="Trebuchet MS"/>
              </a:rPr>
              <a:t>is</a:t>
            </a:r>
            <a:r>
              <a:rPr sz="3600" spc="-270" dirty="0">
                <a:solidFill>
                  <a:srgbClr val="C00000"/>
                </a:solidFill>
                <a:latin typeface="Trebuchet MS"/>
                <a:cs typeface="Trebuchet MS"/>
              </a:rPr>
              <a:t> </a:t>
            </a:r>
            <a:r>
              <a:rPr sz="3600" spc="-165" dirty="0">
                <a:solidFill>
                  <a:srgbClr val="C00000"/>
                </a:solidFill>
                <a:latin typeface="Trebuchet MS"/>
                <a:cs typeface="Trebuchet MS"/>
              </a:rPr>
              <a:t>termed  </a:t>
            </a:r>
            <a:r>
              <a:rPr sz="3600" spc="-110" dirty="0">
                <a:solidFill>
                  <a:srgbClr val="C00000"/>
                </a:solidFill>
                <a:latin typeface="Trebuchet MS"/>
                <a:cs typeface="Trebuchet MS"/>
              </a:rPr>
              <a:t>as </a:t>
            </a:r>
            <a:r>
              <a:rPr sz="3600" spc="-160" dirty="0">
                <a:solidFill>
                  <a:srgbClr val="C00000"/>
                </a:solidFill>
                <a:latin typeface="Trebuchet MS"/>
                <a:cs typeface="Trebuchet MS"/>
              </a:rPr>
              <a:t>the </a:t>
            </a:r>
            <a:r>
              <a:rPr sz="3600" spc="-170" dirty="0">
                <a:solidFill>
                  <a:srgbClr val="C00000"/>
                </a:solidFill>
                <a:latin typeface="Trebuchet MS"/>
                <a:cs typeface="Trebuchet MS"/>
              </a:rPr>
              <a:t>floating </a:t>
            </a:r>
            <a:r>
              <a:rPr sz="3600" spc="-95" dirty="0">
                <a:solidFill>
                  <a:srgbClr val="C00000"/>
                </a:solidFill>
                <a:latin typeface="Trebuchet MS"/>
                <a:cs typeface="Trebuchet MS"/>
              </a:rPr>
              <a:t>or</a:t>
            </a:r>
            <a:r>
              <a:rPr sz="3600" spc="-795" dirty="0">
                <a:solidFill>
                  <a:srgbClr val="C00000"/>
                </a:solidFill>
                <a:latin typeface="Trebuchet MS"/>
                <a:cs typeface="Trebuchet MS"/>
              </a:rPr>
              <a:t> </a:t>
            </a:r>
            <a:r>
              <a:rPr sz="3600" spc="-170" dirty="0">
                <a:solidFill>
                  <a:srgbClr val="C00000"/>
                </a:solidFill>
                <a:latin typeface="Trebuchet MS"/>
                <a:cs typeface="Trebuchet MS"/>
              </a:rPr>
              <a:t>flotation </a:t>
            </a:r>
            <a:r>
              <a:rPr sz="3600" spc="-225" dirty="0">
                <a:solidFill>
                  <a:srgbClr val="C00000"/>
                </a:solidFill>
                <a:latin typeface="Trebuchet MS"/>
                <a:cs typeface="Trebuchet MS"/>
              </a:rPr>
              <a:t>time.</a:t>
            </a:r>
            <a:endParaRPr sz="3600" dirty="0">
              <a:latin typeface="Trebuchet MS"/>
              <a:cs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11200" y="-12700"/>
          <a:ext cx="10053955" cy="6857993"/>
        </p:xfrm>
        <a:graphic>
          <a:graphicData uri="http://schemas.openxmlformats.org/drawingml/2006/table">
            <a:tbl>
              <a:tblPr firstRow="1" bandRow="1">
                <a:tableStyleId>{2D5ABB26-0587-4C30-8999-92F81FD0307C}</a:tableStyleId>
              </a:tblPr>
              <a:tblGrid>
                <a:gridCol w="2141220">
                  <a:extLst>
                    <a:ext uri="{9D8B030D-6E8A-4147-A177-3AD203B41FA5}">
                      <a16:colId xmlns:a16="http://schemas.microsoft.com/office/drawing/2014/main" val="20000"/>
                    </a:ext>
                  </a:extLst>
                </a:gridCol>
                <a:gridCol w="2623185">
                  <a:extLst>
                    <a:ext uri="{9D8B030D-6E8A-4147-A177-3AD203B41FA5}">
                      <a16:colId xmlns:a16="http://schemas.microsoft.com/office/drawing/2014/main" val="20001"/>
                    </a:ext>
                  </a:extLst>
                </a:gridCol>
                <a:gridCol w="3001010">
                  <a:extLst>
                    <a:ext uri="{9D8B030D-6E8A-4147-A177-3AD203B41FA5}">
                      <a16:colId xmlns:a16="http://schemas.microsoft.com/office/drawing/2014/main" val="20002"/>
                    </a:ext>
                  </a:extLst>
                </a:gridCol>
                <a:gridCol w="2288540">
                  <a:extLst>
                    <a:ext uri="{9D8B030D-6E8A-4147-A177-3AD203B41FA5}">
                      <a16:colId xmlns:a16="http://schemas.microsoft.com/office/drawing/2014/main" val="20003"/>
                    </a:ext>
                  </a:extLst>
                </a:gridCol>
              </a:tblGrid>
              <a:tr h="701039">
                <a:tc gridSpan="4">
                  <a:txBody>
                    <a:bodyPr/>
                    <a:lstStyle/>
                    <a:p>
                      <a:pPr marL="68580">
                        <a:lnSpc>
                          <a:spcPct val="100000"/>
                        </a:lnSpc>
                        <a:spcBef>
                          <a:spcPts val="140"/>
                        </a:spcBef>
                      </a:pPr>
                      <a:r>
                        <a:rPr sz="4000" b="1" spc="-30" dirty="0">
                          <a:solidFill>
                            <a:srgbClr val="FFFFFF"/>
                          </a:solidFill>
                          <a:latin typeface="Carlito"/>
                          <a:cs typeface="Carlito"/>
                        </a:rPr>
                        <a:t>Marketed </a:t>
                      </a:r>
                      <a:r>
                        <a:rPr sz="4000" b="1" spc="-15" dirty="0">
                          <a:solidFill>
                            <a:srgbClr val="FFFFFF"/>
                          </a:solidFill>
                          <a:latin typeface="Carlito"/>
                          <a:cs typeface="Carlito"/>
                        </a:rPr>
                        <a:t>Products </a:t>
                      </a:r>
                      <a:r>
                        <a:rPr sz="4000" b="1" spc="-5" dirty="0">
                          <a:solidFill>
                            <a:srgbClr val="FFFFFF"/>
                          </a:solidFill>
                          <a:latin typeface="Carlito"/>
                          <a:cs typeface="Carlito"/>
                        </a:rPr>
                        <a:t>of</a:t>
                      </a:r>
                      <a:r>
                        <a:rPr sz="4000" b="1" spc="80" dirty="0">
                          <a:solidFill>
                            <a:srgbClr val="FFFFFF"/>
                          </a:solidFill>
                          <a:latin typeface="Carlito"/>
                          <a:cs typeface="Carlito"/>
                        </a:rPr>
                        <a:t> </a:t>
                      </a:r>
                      <a:r>
                        <a:rPr sz="4000" b="1" spc="-5" dirty="0">
                          <a:solidFill>
                            <a:srgbClr val="FFFFFF"/>
                          </a:solidFill>
                          <a:latin typeface="Carlito"/>
                          <a:cs typeface="Carlito"/>
                        </a:rPr>
                        <a:t>FDDS</a:t>
                      </a:r>
                      <a:endParaRPr sz="4000">
                        <a:latin typeface="Carlito"/>
                        <a:cs typeface="Carlito"/>
                      </a:endParaRPr>
                    </a:p>
                  </a:txBody>
                  <a:tcPr marL="0" marR="0" marT="17780" marB="0">
                    <a:lnT w="28575">
                      <a:solidFill>
                        <a:srgbClr val="000000"/>
                      </a:solidFill>
                      <a:prstDash val="solid"/>
                    </a:lnT>
                    <a:lnB w="28575">
                      <a:solidFill>
                        <a:srgbClr val="000000"/>
                      </a:solidFill>
                      <a:prstDash val="solid"/>
                    </a:lnB>
                    <a:solidFill>
                      <a:srgbClr val="6FAC4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81456">
                <a:tc>
                  <a:txBody>
                    <a:bodyPr/>
                    <a:lstStyle/>
                    <a:p>
                      <a:pPr marL="68580">
                        <a:lnSpc>
                          <a:spcPct val="100000"/>
                        </a:lnSpc>
                        <a:spcBef>
                          <a:spcPts val="105"/>
                        </a:spcBef>
                      </a:pPr>
                      <a:r>
                        <a:rPr sz="2800" b="1" spc="-15" dirty="0">
                          <a:solidFill>
                            <a:srgbClr val="FFFFFF"/>
                          </a:solidFill>
                          <a:latin typeface="Carlito"/>
                          <a:cs typeface="Carlito"/>
                        </a:rPr>
                        <a:t>Brand </a:t>
                      </a:r>
                      <a:r>
                        <a:rPr sz="2800" b="1" spc="-5" dirty="0">
                          <a:solidFill>
                            <a:srgbClr val="FFFFFF"/>
                          </a:solidFill>
                          <a:latin typeface="Carlito"/>
                          <a:cs typeface="Carlito"/>
                        </a:rPr>
                        <a:t>name</a:t>
                      </a:r>
                      <a:endParaRPr sz="2800">
                        <a:latin typeface="Carlito"/>
                        <a:cs typeface="Carlito"/>
                      </a:endParaRPr>
                    </a:p>
                  </a:txBody>
                  <a:tcPr marL="0" marR="0" marT="13335" marB="0">
                    <a:lnT w="28575">
                      <a:solidFill>
                        <a:srgbClr val="000000"/>
                      </a:solidFill>
                      <a:prstDash val="solid"/>
                    </a:lnT>
                    <a:solidFill>
                      <a:srgbClr val="6FAC46"/>
                    </a:solidFill>
                  </a:tcPr>
                </a:tc>
                <a:tc>
                  <a:txBody>
                    <a:bodyPr/>
                    <a:lstStyle/>
                    <a:p>
                      <a:pPr marL="68580">
                        <a:lnSpc>
                          <a:spcPct val="100000"/>
                        </a:lnSpc>
                        <a:spcBef>
                          <a:spcPts val="105"/>
                        </a:spcBef>
                      </a:pPr>
                      <a:r>
                        <a:rPr sz="2800" spc="-130" dirty="0">
                          <a:latin typeface="Trebuchet MS"/>
                          <a:cs typeface="Trebuchet MS"/>
                        </a:rPr>
                        <a:t>Delivery</a:t>
                      </a:r>
                      <a:r>
                        <a:rPr sz="2800" spc="-204" dirty="0">
                          <a:latin typeface="Trebuchet MS"/>
                          <a:cs typeface="Trebuchet MS"/>
                        </a:rPr>
                        <a:t> </a:t>
                      </a:r>
                      <a:r>
                        <a:rPr sz="2800" spc="-125" dirty="0">
                          <a:latin typeface="Trebuchet MS"/>
                          <a:cs typeface="Trebuchet MS"/>
                        </a:rPr>
                        <a:t>system</a:t>
                      </a:r>
                      <a:endParaRPr sz="2800">
                        <a:latin typeface="Trebuchet MS"/>
                        <a:cs typeface="Trebuchet MS"/>
                      </a:endParaRPr>
                    </a:p>
                  </a:txBody>
                  <a:tcPr marL="0" marR="0" marT="13335" marB="0">
                    <a:lnT w="28575">
                      <a:solidFill>
                        <a:srgbClr val="000000"/>
                      </a:solidFill>
                      <a:prstDash val="solid"/>
                    </a:lnT>
                    <a:solidFill>
                      <a:srgbClr val="E7E7E7"/>
                    </a:solidFill>
                  </a:tcPr>
                </a:tc>
                <a:tc>
                  <a:txBody>
                    <a:bodyPr/>
                    <a:lstStyle/>
                    <a:p>
                      <a:pPr marL="145415">
                        <a:lnSpc>
                          <a:spcPct val="100000"/>
                        </a:lnSpc>
                        <a:spcBef>
                          <a:spcPts val="105"/>
                        </a:spcBef>
                      </a:pPr>
                      <a:r>
                        <a:rPr sz="2800" spc="-70" dirty="0">
                          <a:latin typeface="Trebuchet MS"/>
                          <a:cs typeface="Trebuchet MS"/>
                        </a:rPr>
                        <a:t>Drug</a:t>
                      </a:r>
                      <a:r>
                        <a:rPr sz="2800" spc="-204" dirty="0">
                          <a:latin typeface="Trebuchet MS"/>
                          <a:cs typeface="Trebuchet MS"/>
                        </a:rPr>
                        <a:t> </a:t>
                      </a:r>
                      <a:r>
                        <a:rPr sz="2800" spc="-114" dirty="0">
                          <a:latin typeface="Trebuchet MS"/>
                          <a:cs typeface="Trebuchet MS"/>
                        </a:rPr>
                        <a:t>(dose)</a:t>
                      </a:r>
                      <a:endParaRPr sz="2800">
                        <a:latin typeface="Trebuchet MS"/>
                        <a:cs typeface="Trebuchet MS"/>
                      </a:endParaRPr>
                    </a:p>
                  </a:txBody>
                  <a:tcPr marL="0" marR="0" marT="13335" marB="0">
                    <a:lnT w="28575">
                      <a:solidFill>
                        <a:srgbClr val="000000"/>
                      </a:solidFill>
                      <a:prstDash val="solid"/>
                    </a:lnT>
                    <a:solidFill>
                      <a:srgbClr val="E7E7E7"/>
                    </a:solidFill>
                  </a:tcPr>
                </a:tc>
                <a:tc>
                  <a:txBody>
                    <a:bodyPr/>
                    <a:lstStyle/>
                    <a:p>
                      <a:pPr marL="123825">
                        <a:lnSpc>
                          <a:spcPct val="100000"/>
                        </a:lnSpc>
                        <a:spcBef>
                          <a:spcPts val="105"/>
                        </a:spcBef>
                      </a:pPr>
                      <a:r>
                        <a:rPr sz="2800" spc="-114" dirty="0">
                          <a:latin typeface="Trebuchet MS"/>
                          <a:cs typeface="Trebuchet MS"/>
                        </a:rPr>
                        <a:t>Company</a:t>
                      </a:r>
                      <a:endParaRPr sz="2800">
                        <a:latin typeface="Trebuchet MS"/>
                        <a:cs typeface="Trebuchet MS"/>
                      </a:endParaRPr>
                    </a:p>
                    <a:p>
                      <a:pPr marL="123825">
                        <a:lnSpc>
                          <a:spcPct val="100000"/>
                        </a:lnSpc>
                        <a:spcBef>
                          <a:spcPts val="505"/>
                        </a:spcBef>
                      </a:pPr>
                      <a:r>
                        <a:rPr sz="2800" spc="-110" dirty="0">
                          <a:latin typeface="Trebuchet MS"/>
                          <a:cs typeface="Trebuchet MS"/>
                        </a:rPr>
                        <a:t>name</a:t>
                      </a:r>
                      <a:endParaRPr sz="2800">
                        <a:latin typeface="Trebuchet MS"/>
                        <a:cs typeface="Trebuchet MS"/>
                      </a:endParaRPr>
                    </a:p>
                  </a:txBody>
                  <a:tcPr marL="0" marR="0" marT="13335" marB="0">
                    <a:lnT w="28575">
                      <a:solidFill>
                        <a:srgbClr val="000000"/>
                      </a:solidFill>
                      <a:prstDash val="solid"/>
                    </a:lnT>
                    <a:solidFill>
                      <a:srgbClr val="E7E7E7"/>
                    </a:solidFill>
                  </a:tcPr>
                </a:tc>
                <a:extLst>
                  <a:ext uri="{0D108BD9-81ED-4DB2-BD59-A6C34878D82A}">
                    <a16:rowId xmlns:a16="http://schemas.microsoft.com/office/drawing/2014/main" val="10001"/>
                  </a:ext>
                </a:extLst>
              </a:tr>
              <a:tr h="837310">
                <a:tc>
                  <a:txBody>
                    <a:bodyPr/>
                    <a:lstStyle/>
                    <a:p>
                      <a:pPr marL="68580">
                        <a:lnSpc>
                          <a:spcPct val="100000"/>
                        </a:lnSpc>
                        <a:spcBef>
                          <a:spcPts val="75"/>
                        </a:spcBef>
                      </a:pPr>
                      <a:r>
                        <a:rPr sz="2000" b="1" spc="-15" dirty="0">
                          <a:solidFill>
                            <a:srgbClr val="FFFFFF"/>
                          </a:solidFill>
                          <a:latin typeface="Carlito"/>
                          <a:cs typeface="Carlito"/>
                        </a:rPr>
                        <a:t>Valrelease®</a:t>
                      </a:r>
                      <a:endParaRPr sz="2000">
                        <a:latin typeface="Carlito"/>
                        <a:cs typeface="Carlito"/>
                      </a:endParaRPr>
                    </a:p>
                  </a:txBody>
                  <a:tcPr marL="0" marR="0" marT="9525" marB="0">
                    <a:solidFill>
                      <a:srgbClr val="6FAC46"/>
                    </a:solidFill>
                  </a:tcPr>
                </a:tc>
                <a:tc>
                  <a:txBody>
                    <a:bodyPr/>
                    <a:lstStyle/>
                    <a:p>
                      <a:pPr marL="68580">
                        <a:lnSpc>
                          <a:spcPct val="100000"/>
                        </a:lnSpc>
                        <a:spcBef>
                          <a:spcPts val="75"/>
                        </a:spcBef>
                      </a:pPr>
                      <a:r>
                        <a:rPr sz="2000" spc="-95" dirty="0">
                          <a:latin typeface="Trebuchet MS"/>
                          <a:cs typeface="Trebuchet MS"/>
                        </a:rPr>
                        <a:t>Floating</a:t>
                      </a:r>
                      <a:r>
                        <a:rPr sz="2000" spc="-155" dirty="0">
                          <a:latin typeface="Trebuchet MS"/>
                          <a:cs typeface="Trebuchet MS"/>
                        </a:rPr>
                        <a:t> </a:t>
                      </a:r>
                      <a:r>
                        <a:rPr sz="2000" spc="-90" dirty="0">
                          <a:latin typeface="Trebuchet MS"/>
                          <a:cs typeface="Trebuchet MS"/>
                        </a:rPr>
                        <a:t>capsule</a:t>
                      </a:r>
                      <a:endParaRPr sz="2000">
                        <a:latin typeface="Trebuchet MS"/>
                        <a:cs typeface="Trebuchet MS"/>
                      </a:endParaRPr>
                    </a:p>
                  </a:txBody>
                  <a:tcPr marL="0" marR="0" marT="9525" marB="0"/>
                </a:tc>
                <a:tc>
                  <a:txBody>
                    <a:bodyPr/>
                    <a:lstStyle/>
                    <a:p>
                      <a:pPr marL="145415">
                        <a:lnSpc>
                          <a:spcPct val="100000"/>
                        </a:lnSpc>
                        <a:spcBef>
                          <a:spcPts val="75"/>
                        </a:spcBef>
                      </a:pPr>
                      <a:r>
                        <a:rPr sz="2000" spc="-95" dirty="0">
                          <a:latin typeface="Trebuchet MS"/>
                          <a:cs typeface="Trebuchet MS"/>
                        </a:rPr>
                        <a:t>Diazepam</a:t>
                      </a:r>
                      <a:r>
                        <a:rPr sz="2000" spc="-155" dirty="0">
                          <a:latin typeface="Trebuchet MS"/>
                          <a:cs typeface="Trebuchet MS"/>
                        </a:rPr>
                        <a:t> </a:t>
                      </a:r>
                      <a:r>
                        <a:rPr sz="2000" spc="-75" dirty="0">
                          <a:latin typeface="Trebuchet MS"/>
                          <a:cs typeface="Trebuchet MS"/>
                        </a:rPr>
                        <a:t>(15mg)</a:t>
                      </a:r>
                      <a:endParaRPr sz="2000">
                        <a:latin typeface="Trebuchet MS"/>
                        <a:cs typeface="Trebuchet MS"/>
                      </a:endParaRPr>
                    </a:p>
                  </a:txBody>
                  <a:tcPr marL="0" marR="0" marT="9525" marB="0"/>
                </a:tc>
                <a:tc>
                  <a:txBody>
                    <a:bodyPr/>
                    <a:lstStyle/>
                    <a:p>
                      <a:pPr marL="123825">
                        <a:lnSpc>
                          <a:spcPct val="100000"/>
                        </a:lnSpc>
                        <a:spcBef>
                          <a:spcPts val="75"/>
                        </a:spcBef>
                      </a:pPr>
                      <a:r>
                        <a:rPr sz="2000" spc="-100" dirty="0">
                          <a:latin typeface="Trebuchet MS"/>
                          <a:cs typeface="Trebuchet MS"/>
                        </a:rPr>
                        <a:t>Hoffmann-LaRoche,</a:t>
                      </a:r>
                      <a:endParaRPr sz="2000">
                        <a:latin typeface="Trebuchet MS"/>
                        <a:cs typeface="Trebuchet MS"/>
                      </a:endParaRPr>
                    </a:p>
                    <a:p>
                      <a:pPr marL="123825">
                        <a:lnSpc>
                          <a:spcPct val="100000"/>
                        </a:lnSpc>
                        <a:spcBef>
                          <a:spcPts val="365"/>
                        </a:spcBef>
                      </a:pPr>
                      <a:r>
                        <a:rPr sz="2000" spc="-30" dirty="0">
                          <a:latin typeface="Trebuchet MS"/>
                          <a:cs typeface="Trebuchet MS"/>
                        </a:rPr>
                        <a:t>USA</a:t>
                      </a:r>
                      <a:endParaRPr sz="2000">
                        <a:latin typeface="Trebuchet MS"/>
                        <a:cs typeface="Trebuchet MS"/>
                      </a:endParaRPr>
                    </a:p>
                  </a:txBody>
                  <a:tcPr marL="0" marR="0" marT="9525" marB="0"/>
                </a:tc>
                <a:extLst>
                  <a:ext uri="{0D108BD9-81ED-4DB2-BD59-A6C34878D82A}">
                    <a16:rowId xmlns:a16="http://schemas.microsoft.com/office/drawing/2014/main" val="10002"/>
                  </a:ext>
                </a:extLst>
              </a:tr>
              <a:tr h="701040">
                <a:tc rowSpan="2">
                  <a:txBody>
                    <a:bodyPr/>
                    <a:lstStyle/>
                    <a:p>
                      <a:pPr marL="68580">
                        <a:lnSpc>
                          <a:spcPct val="100000"/>
                        </a:lnSpc>
                        <a:spcBef>
                          <a:spcPts val="80"/>
                        </a:spcBef>
                      </a:pPr>
                      <a:r>
                        <a:rPr sz="2000" b="1" spc="-5" dirty="0">
                          <a:solidFill>
                            <a:srgbClr val="FFFFFF"/>
                          </a:solidFill>
                          <a:latin typeface="Carlito"/>
                          <a:cs typeface="Carlito"/>
                        </a:rPr>
                        <a:t>Madopar®</a:t>
                      </a:r>
                      <a:r>
                        <a:rPr sz="2000" b="1" spc="-35" dirty="0">
                          <a:solidFill>
                            <a:srgbClr val="FFFFFF"/>
                          </a:solidFill>
                          <a:latin typeface="Carlito"/>
                          <a:cs typeface="Carlito"/>
                        </a:rPr>
                        <a:t> </a:t>
                      </a:r>
                      <a:r>
                        <a:rPr sz="2000" b="1" dirty="0">
                          <a:solidFill>
                            <a:srgbClr val="FFFFFF"/>
                          </a:solidFill>
                          <a:latin typeface="Carlito"/>
                          <a:cs typeface="Carlito"/>
                        </a:rPr>
                        <a:t>HBS</a:t>
                      </a:r>
                      <a:endParaRPr sz="2000">
                        <a:latin typeface="Carlito"/>
                        <a:cs typeface="Carlito"/>
                      </a:endParaRPr>
                    </a:p>
                    <a:p>
                      <a:pPr marL="68580" marR="292100">
                        <a:lnSpc>
                          <a:spcPts val="2760"/>
                        </a:lnSpc>
                        <a:spcBef>
                          <a:spcPts val="150"/>
                        </a:spcBef>
                      </a:pPr>
                      <a:r>
                        <a:rPr sz="2000" b="1" spc="-5" dirty="0">
                          <a:solidFill>
                            <a:srgbClr val="FFFFFF"/>
                          </a:solidFill>
                          <a:latin typeface="Carlito"/>
                          <a:cs typeface="Carlito"/>
                        </a:rPr>
                        <a:t>(Prolopa® </a:t>
                      </a:r>
                      <a:r>
                        <a:rPr sz="2000" b="1" dirty="0">
                          <a:solidFill>
                            <a:srgbClr val="FFFFFF"/>
                          </a:solidFill>
                          <a:latin typeface="Carlito"/>
                          <a:cs typeface="Carlito"/>
                        </a:rPr>
                        <a:t>HBS)  Liquid</a:t>
                      </a:r>
                      <a:r>
                        <a:rPr sz="2000" b="1" spc="-70" dirty="0">
                          <a:solidFill>
                            <a:srgbClr val="FFFFFF"/>
                          </a:solidFill>
                          <a:latin typeface="Carlito"/>
                          <a:cs typeface="Carlito"/>
                        </a:rPr>
                        <a:t> </a:t>
                      </a:r>
                      <a:r>
                        <a:rPr sz="2000" b="1" spc="-10" dirty="0">
                          <a:solidFill>
                            <a:srgbClr val="FFFFFF"/>
                          </a:solidFill>
                          <a:latin typeface="Carlito"/>
                          <a:cs typeface="Carlito"/>
                        </a:rPr>
                        <a:t>Gaviscon®</a:t>
                      </a:r>
                      <a:endParaRPr sz="2000">
                        <a:latin typeface="Carlito"/>
                        <a:cs typeface="Carlito"/>
                      </a:endParaRPr>
                    </a:p>
                  </a:txBody>
                  <a:tcPr marL="0" marR="0" marT="10160" marB="0">
                    <a:solidFill>
                      <a:srgbClr val="6FAC46"/>
                    </a:solidFill>
                  </a:tcPr>
                </a:tc>
                <a:tc>
                  <a:txBody>
                    <a:bodyPr/>
                    <a:lstStyle/>
                    <a:p>
                      <a:pPr marL="68580">
                        <a:lnSpc>
                          <a:spcPct val="100000"/>
                        </a:lnSpc>
                        <a:spcBef>
                          <a:spcPts val="80"/>
                        </a:spcBef>
                      </a:pPr>
                      <a:r>
                        <a:rPr sz="2000" spc="-110" dirty="0">
                          <a:latin typeface="Trebuchet MS"/>
                          <a:cs typeface="Trebuchet MS"/>
                        </a:rPr>
                        <a:t>Floating, CR</a:t>
                      </a:r>
                      <a:r>
                        <a:rPr sz="2000" spc="-200" dirty="0">
                          <a:latin typeface="Trebuchet MS"/>
                          <a:cs typeface="Trebuchet MS"/>
                        </a:rPr>
                        <a:t> </a:t>
                      </a:r>
                      <a:r>
                        <a:rPr sz="2000" spc="-90" dirty="0">
                          <a:latin typeface="Trebuchet MS"/>
                          <a:cs typeface="Trebuchet MS"/>
                        </a:rPr>
                        <a:t>capsule</a:t>
                      </a:r>
                      <a:endParaRPr sz="2000">
                        <a:latin typeface="Trebuchet MS"/>
                        <a:cs typeface="Trebuchet MS"/>
                      </a:endParaRPr>
                    </a:p>
                  </a:txBody>
                  <a:tcPr marL="0" marR="0" marT="10160" marB="0">
                    <a:solidFill>
                      <a:srgbClr val="E7E7E7"/>
                    </a:solidFill>
                  </a:tcPr>
                </a:tc>
                <a:tc>
                  <a:txBody>
                    <a:bodyPr/>
                    <a:lstStyle/>
                    <a:p>
                      <a:pPr marL="145415">
                        <a:lnSpc>
                          <a:spcPct val="100000"/>
                        </a:lnSpc>
                        <a:spcBef>
                          <a:spcPts val="80"/>
                        </a:spcBef>
                      </a:pPr>
                      <a:r>
                        <a:rPr sz="2000" spc="-85" dirty="0">
                          <a:latin typeface="Trebuchet MS"/>
                          <a:cs typeface="Trebuchet MS"/>
                        </a:rPr>
                        <a:t>Benserazide </a:t>
                      </a:r>
                      <a:r>
                        <a:rPr sz="2000" spc="-75" dirty="0">
                          <a:latin typeface="Trebuchet MS"/>
                          <a:cs typeface="Trebuchet MS"/>
                        </a:rPr>
                        <a:t>(25mg) </a:t>
                      </a:r>
                      <a:r>
                        <a:rPr sz="2000" spc="-65" dirty="0">
                          <a:latin typeface="Trebuchet MS"/>
                          <a:cs typeface="Trebuchet MS"/>
                        </a:rPr>
                        <a:t>and</a:t>
                      </a:r>
                      <a:r>
                        <a:rPr sz="2000" spc="-350" dirty="0">
                          <a:latin typeface="Trebuchet MS"/>
                          <a:cs typeface="Trebuchet MS"/>
                        </a:rPr>
                        <a:t> </a:t>
                      </a:r>
                      <a:r>
                        <a:rPr sz="2000" spc="-150" dirty="0">
                          <a:latin typeface="Trebuchet MS"/>
                          <a:cs typeface="Trebuchet MS"/>
                        </a:rPr>
                        <a:t>L-</a:t>
                      </a:r>
                      <a:endParaRPr sz="2000">
                        <a:latin typeface="Trebuchet MS"/>
                        <a:cs typeface="Trebuchet MS"/>
                      </a:endParaRPr>
                    </a:p>
                    <a:p>
                      <a:pPr marL="145415">
                        <a:lnSpc>
                          <a:spcPct val="100000"/>
                        </a:lnSpc>
                        <a:spcBef>
                          <a:spcPts val="360"/>
                        </a:spcBef>
                      </a:pPr>
                      <a:r>
                        <a:rPr sz="2000" spc="-60" dirty="0">
                          <a:latin typeface="Trebuchet MS"/>
                          <a:cs typeface="Trebuchet MS"/>
                        </a:rPr>
                        <a:t>dopa</a:t>
                      </a:r>
                      <a:r>
                        <a:rPr sz="2000" spc="-175" dirty="0">
                          <a:latin typeface="Trebuchet MS"/>
                          <a:cs typeface="Trebuchet MS"/>
                        </a:rPr>
                        <a:t> </a:t>
                      </a:r>
                      <a:r>
                        <a:rPr sz="2000" spc="-70" dirty="0">
                          <a:latin typeface="Trebuchet MS"/>
                          <a:cs typeface="Trebuchet MS"/>
                        </a:rPr>
                        <a:t>(100mg)</a:t>
                      </a:r>
                      <a:endParaRPr sz="2000">
                        <a:latin typeface="Trebuchet MS"/>
                        <a:cs typeface="Trebuchet MS"/>
                      </a:endParaRPr>
                    </a:p>
                  </a:txBody>
                  <a:tcPr marL="0" marR="0" marT="10160" marB="0">
                    <a:solidFill>
                      <a:srgbClr val="E7E7E7"/>
                    </a:solidFill>
                  </a:tcPr>
                </a:tc>
                <a:tc>
                  <a:txBody>
                    <a:bodyPr/>
                    <a:lstStyle/>
                    <a:p>
                      <a:pPr marL="123825">
                        <a:lnSpc>
                          <a:spcPct val="100000"/>
                        </a:lnSpc>
                        <a:spcBef>
                          <a:spcPts val="80"/>
                        </a:spcBef>
                      </a:pPr>
                      <a:r>
                        <a:rPr sz="2000" spc="-85" dirty="0">
                          <a:latin typeface="Trebuchet MS"/>
                          <a:cs typeface="Trebuchet MS"/>
                        </a:rPr>
                        <a:t>Roche</a:t>
                      </a:r>
                      <a:r>
                        <a:rPr sz="2000" spc="-180" dirty="0">
                          <a:latin typeface="Trebuchet MS"/>
                          <a:cs typeface="Trebuchet MS"/>
                        </a:rPr>
                        <a:t> </a:t>
                      </a:r>
                      <a:r>
                        <a:rPr sz="2000" spc="-95" dirty="0">
                          <a:latin typeface="Trebuchet MS"/>
                          <a:cs typeface="Trebuchet MS"/>
                        </a:rPr>
                        <a:t>Products,</a:t>
                      </a:r>
                      <a:endParaRPr sz="2000">
                        <a:latin typeface="Trebuchet MS"/>
                        <a:cs typeface="Trebuchet MS"/>
                      </a:endParaRPr>
                    </a:p>
                    <a:p>
                      <a:pPr marL="123825">
                        <a:lnSpc>
                          <a:spcPct val="100000"/>
                        </a:lnSpc>
                        <a:spcBef>
                          <a:spcPts val="360"/>
                        </a:spcBef>
                      </a:pPr>
                      <a:r>
                        <a:rPr sz="2000" spc="-30" dirty="0">
                          <a:latin typeface="Trebuchet MS"/>
                          <a:cs typeface="Trebuchet MS"/>
                        </a:rPr>
                        <a:t>USA</a:t>
                      </a:r>
                      <a:endParaRPr sz="2000">
                        <a:latin typeface="Trebuchet MS"/>
                        <a:cs typeface="Trebuchet MS"/>
                      </a:endParaRPr>
                    </a:p>
                  </a:txBody>
                  <a:tcPr marL="0" marR="0" marT="10160" marB="0">
                    <a:solidFill>
                      <a:srgbClr val="E7E7E7"/>
                    </a:solidFill>
                  </a:tcPr>
                </a:tc>
                <a:extLst>
                  <a:ext uri="{0D108BD9-81ED-4DB2-BD59-A6C34878D82A}">
                    <a16:rowId xmlns:a16="http://schemas.microsoft.com/office/drawing/2014/main" val="10003"/>
                  </a:ext>
                </a:extLst>
              </a:tr>
              <a:tr h="1051560">
                <a:tc vMerge="1">
                  <a:txBody>
                    <a:bodyPr/>
                    <a:lstStyle/>
                    <a:p>
                      <a:endParaRPr/>
                    </a:p>
                  </a:txBody>
                  <a:tcPr marL="0" marR="0" marT="10160" marB="0">
                    <a:solidFill>
                      <a:srgbClr val="6FAC46"/>
                    </a:solidFill>
                  </a:tcPr>
                </a:tc>
                <a:tc>
                  <a:txBody>
                    <a:bodyPr/>
                    <a:lstStyle/>
                    <a:p>
                      <a:pPr marL="68580">
                        <a:lnSpc>
                          <a:spcPct val="100000"/>
                        </a:lnSpc>
                        <a:spcBef>
                          <a:spcPts val="80"/>
                        </a:spcBef>
                      </a:pPr>
                      <a:r>
                        <a:rPr sz="2000" spc="-110" dirty="0">
                          <a:latin typeface="Trebuchet MS"/>
                          <a:cs typeface="Trebuchet MS"/>
                        </a:rPr>
                        <a:t>Effervescent</a:t>
                      </a:r>
                      <a:r>
                        <a:rPr sz="2000" spc="-150" dirty="0">
                          <a:latin typeface="Trebuchet MS"/>
                          <a:cs typeface="Trebuchet MS"/>
                        </a:rPr>
                        <a:t> </a:t>
                      </a:r>
                      <a:r>
                        <a:rPr sz="2000" spc="-95" dirty="0">
                          <a:latin typeface="Trebuchet MS"/>
                          <a:cs typeface="Trebuchet MS"/>
                        </a:rPr>
                        <a:t>Floating</a:t>
                      </a:r>
                      <a:endParaRPr sz="2000">
                        <a:latin typeface="Trebuchet MS"/>
                        <a:cs typeface="Trebuchet MS"/>
                      </a:endParaRPr>
                    </a:p>
                    <a:p>
                      <a:pPr marL="68580" marR="1092835">
                        <a:lnSpc>
                          <a:spcPct val="114999"/>
                        </a:lnSpc>
                      </a:pPr>
                      <a:r>
                        <a:rPr sz="2000" spc="-90" dirty="0">
                          <a:latin typeface="Trebuchet MS"/>
                          <a:cs typeface="Trebuchet MS"/>
                        </a:rPr>
                        <a:t>liquid</a:t>
                      </a:r>
                      <a:r>
                        <a:rPr sz="2000" spc="-220" dirty="0">
                          <a:latin typeface="Trebuchet MS"/>
                          <a:cs typeface="Trebuchet MS"/>
                        </a:rPr>
                        <a:t> </a:t>
                      </a:r>
                      <a:r>
                        <a:rPr sz="2000" spc="-100" dirty="0">
                          <a:latin typeface="Trebuchet MS"/>
                          <a:cs typeface="Trebuchet MS"/>
                        </a:rPr>
                        <a:t>alginate  </a:t>
                      </a:r>
                      <a:r>
                        <a:rPr sz="2000" spc="-85" dirty="0">
                          <a:latin typeface="Trebuchet MS"/>
                          <a:cs typeface="Trebuchet MS"/>
                        </a:rPr>
                        <a:t>preparations</a:t>
                      </a:r>
                      <a:endParaRPr sz="2000">
                        <a:latin typeface="Trebuchet MS"/>
                        <a:cs typeface="Trebuchet MS"/>
                      </a:endParaRPr>
                    </a:p>
                  </a:txBody>
                  <a:tcPr marL="0" marR="0" marT="10160" marB="0"/>
                </a:tc>
                <a:tc>
                  <a:txBody>
                    <a:bodyPr/>
                    <a:lstStyle/>
                    <a:p>
                      <a:pPr marL="145415">
                        <a:lnSpc>
                          <a:spcPct val="100000"/>
                        </a:lnSpc>
                        <a:spcBef>
                          <a:spcPts val="80"/>
                        </a:spcBef>
                      </a:pPr>
                      <a:r>
                        <a:rPr sz="2000" spc="-75" dirty="0">
                          <a:latin typeface="Trebuchet MS"/>
                          <a:cs typeface="Trebuchet MS"/>
                        </a:rPr>
                        <a:t>Al </a:t>
                      </a:r>
                      <a:r>
                        <a:rPr sz="2000" spc="-95" dirty="0">
                          <a:latin typeface="Trebuchet MS"/>
                          <a:cs typeface="Trebuchet MS"/>
                        </a:rPr>
                        <a:t>hydroxide </a:t>
                      </a:r>
                      <a:r>
                        <a:rPr sz="2000" spc="-65" dirty="0">
                          <a:latin typeface="Trebuchet MS"/>
                          <a:cs typeface="Trebuchet MS"/>
                        </a:rPr>
                        <a:t>(95 </a:t>
                      </a:r>
                      <a:r>
                        <a:rPr sz="2000" spc="-125" dirty="0">
                          <a:latin typeface="Trebuchet MS"/>
                          <a:cs typeface="Trebuchet MS"/>
                        </a:rPr>
                        <a:t>mg),</a:t>
                      </a:r>
                      <a:r>
                        <a:rPr sz="2000" spc="-425" dirty="0">
                          <a:latin typeface="Trebuchet MS"/>
                          <a:cs typeface="Trebuchet MS"/>
                        </a:rPr>
                        <a:t> </a:t>
                      </a:r>
                      <a:r>
                        <a:rPr sz="2000" spc="114" dirty="0">
                          <a:latin typeface="Trebuchet MS"/>
                          <a:cs typeface="Trebuchet MS"/>
                        </a:rPr>
                        <a:t>Mg</a:t>
                      </a:r>
                      <a:endParaRPr sz="2000">
                        <a:latin typeface="Trebuchet MS"/>
                        <a:cs typeface="Trebuchet MS"/>
                      </a:endParaRPr>
                    </a:p>
                    <a:p>
                      <a:pPr marL="145415">
                        <a:lnSpc>
                          <a:spcPct val="100000"/>
                        </a:lnSpc>
                        <a:spcBef>
                          <a:spcPts val="360"/>
                        </a:spcBef>
                      </a:pPr>
                      <a:r>
                        <a:rPr sz="2000" spc="-90" dirty="0">
                          <a:latin typeface="Trebuchet MS"/>
                          <a:cs typeface="Trebuchet MS"/>
                        </a:rPr>
                        <a:t>Carbonate </a:t>
                      </a:r>
                      <a:r>
                        <a:rPr sz="2000" spc="-60" dirty="0">
                          <a:latin typeface="Trebuchet MS"/>
                          <a:cs typeface="Trebuchet MS"/>
                        </a:rPr>
                        <a:t>(358</a:t>
                      </a:r>
                      <a:r>
                        <a:rPr sz="2000" spc="-250" dirty="0">
                          <a:latin typeface="Trebuchet MS"/>
                          <a:cs typeface="Trebuchet MS"/>
                        </a:rPr>
                        <a:t> </a:t>
                      </a:r>
                      <a:r>
                        <a:rPr sz="2000" spc="-85" dirty="0">
                          <a:latin typeface="Trebuchet MS"/>
                          <a:cs typeface="Trebuchet MS"/>
                        </a:rPr>
                        <a:t>mg)</a:t>
                      </a:r>
                      <a:endParaRPr sz="2000">
                        <a:latin typeface="Trebuchet MS"/>
                        <a:cs typeface="Trebuchet MS"/>
                      </a:endParaRPr>
                    </a:p>
                  </a:txBody>
                  <a:tcPr marL="0" marR="0" marT="10160" marB="0"/>
                </a:tc>
                <a:tc>
                  <a:txBody>
                    <a:bodyPr/>
                    <a:lstStyle/>
                    <a:p>
                      <a:pPr marL="123825">
                        <a:lnSpc>
                          <a:spcPct val="100000"/>
                        </a:lnSpc>
                        <a:spcBef>
                          <a:spcPts val="80"/>
                        </a:spcBef>
                      </a:pPr>
                      <a:r>
                        <a:rPr sz="2000" spc="-105" dirty="0">
                          <a:latin typeface="Trebuchet MS"/>
                          <a:cs typeface="Trebuchet MS"/>
                        </a:rPr>
                        <a:t>GlaxoSmithkline,</a:t>
                      </a:r>
                      <a:endParaRPr sz="2000">
                        <a:latin typeface="Trebuchet MS"/>
                        <a:cs typeface="Trebuchet MS"/>
                      </a:endParaRPr>
                    </a:p>
                    <a:p>
                      <a:pPr marL="123825">
                        <a:lnSpc>
                          <a:spcPct val="100000"/>
                        </a:lnSpc>
                        <a:spcBef>
                          <a:spcPts val="360"/>
                        </a:spcBef>
                      </a:pPr>
                      <a:r>
                        <a:rPr sz="2000" spc="-75" dirty="0">
                          <a:latin typeface="Trebuchet MS"/>
                          <a:cs typeface="Trebuchet MS"/>
                        </a:rPr>
                        <a:t>India</a:t>
                      </a:r>
                      <a:endParaRPr sz="2000">
                        <a:latin typeface="Trebuchet MS"/>
                        <a:cs typeface="Trebuchet MS"/>
                      </a:endParaRPr>
                    </a:p>
                  </a:txBody>
                  <a:tcPr marL="0" marR="0" marT="10160" marB="0"/>
                </a:tc>
                <a:extLst>
                  <a:ext uri="{0D108BD9-81ED-4DB2-BD59-A6C34878D82A}">
                    <a16:rowId xmlns:a16="http://schemas.microsoft.com/office/drawing/2014/main" val="10004"/>
                  </a:ext>
                </a:extLst>
              </a:tr>
              <a:tr h="701039">
                <a:tc>
                  <a:txBody>
                    <a:bodyPr/>
                    <a:lstStyle/>
                    <a:p>
                      <a:pPr marL="68580">
                        <a:lnSpc>
                          <a:spcPct val="100000"/>
                        </a:lnSpc>
                        <a:spcBef>
                          <a:spcPts val="80"/>
                        </a:spcBef>
                      </a:pPr>
                      <a:r>
                        <a:rPr sz="2000" b="1" spc="-20" dirty="0">
                          <a:solidFill>
                            <a:srgbClr val="FFFFFF"/>
                          </a:solidFill>
                          <a:latin typeface="Carlito"/>
                          <a:cs typeface="Carlito"/>
                        </a:rPr>
                        <a:t>Topalkan®</a:t>
                      </a:r>
                      <a:endParaRPr sz="2000">
                        <a:latin typeface="Carlito"/>
                        <a:cs typeface="Carlito"/>
                      </a:endParaRPr>
                    </a:p>
                  </a:txBody>
                  <a:tcPr marL="0" marR="0" marT="10160" marB="0">
                    <a:solidFill>
                      <a:srgbClr val="6FAC46"/>
                    </a:solidFill>
                  </a:tcPr>
                </a:tc>
                <a:tc>
                  <a:txBody>
                    <a:bodyPr/>
                    <a:lstStyle/>
                    <a:p>
                      <a:pPr marL="68580">
                        <a:lnSpc>
                          <a:spcPct val="100000"/>
                        </a:lnSpc>
                        <a:spcBef>
                          <a:spcPts val="80"/>
                        </a:spcBef>
                      </a:pPr>
                      <a:r>
                        <a:rPr sz="2000" spc="-95" dirty="0">
                          <a:latin typeface="Trebuchet MS"/>
                          <a:cs typeface="Trebuchet MS"/>
                        </a:rPr>
                        <a:t>Floating </a:t>
                      </a:r>
                      <a:r>
                        <a:rPr sz="2000" spc="-90" dirty="0">
                          <a:latin typeface="Trebuchet MS"/>
                          <a:cs typeface="Trebuchet MS"/>
                        </a:rPr>
                        <a:t>liquid</a:t>
                      </a:r>
                      <a:r>
                        <a:rPr sz="2000" spc="-235" dirty="0">
                          <a:latin typeface="Trebuchet MS"/>
                          <a:cs typeface="Trebuchet MS"/>
                        </a:rPr>
                        <a:t> </a:t>
                      </a:r>
                      <a:r>
                        <a:rPr sz="2000" spc="-100" dirty="0">
                          <a:latin typeface="Trebuchet MS"/>
                          <a:cs typeface="Trebuchet MS"/>
                        </a:rPr>
                        <a:t>alginate</a:t>
                      </a:r>
                      <a:endParaRPr sz="2000">
                        <a:latin typeface="Trebuchet MS"/>
                        <a:cs typeface="Trebuchet MS"/>
                      </a:endParaRPr>
                    </a:p>
                    <a:p>
                      <a:pPr marL="68580">
                        <a:lnSpc>
                          <a:spcPct val="100000"/>
                        </a:lnSpc>
                        <a:spcBef>
                          <a:spcPts val="360"/>
                        </a:spcBef>
                      </a:pPr>
                      <a:r>
                        <a:rPr sz="2000" spc="-90" dirty="0">
                          <a:latin typeface="Trebuchet MS"/>
                          <a:cs typeface="Trebuchet MS"/>
                        </a:rPr>
                        <a:t>Preparation</a:t>
                      </a:r>
                      <a:endParaRPr sz="2000">
                        <a:latin typeface="Trebuchet MS"/>
                        <a:cs typeface="Trebuchet MS"/>
                      </a:endParaRPr>
                    </a:p>
                  </a:txBody>
                  <a:tcPr marL="0" marR="0" marT="10160" marB="0">
                    <a:solidFill>
                      <a:srgbClr val="E7E7E7"/>
                    </a:solidFill>
                  </a:tcPr>
                </a:tc>
                <a:tc>
                  <a:txBody>
                    <a:bodyPr/>
                    <a:lstStyle/>
                    <a:p>
                      <a:pPr marL="145415">
                        <a:lnSpc>
                          <a:spcPct val="100000"/>
                        </a:lnSpc>
                        <a:spcBef>
                          <a:spcPts val="80"/>
                        </a:spcBef>
                      </a:pPr>
                      <a:r>
                        <a:rPr sz="2000" spc="-75" dirty="0">
                          <a:latin typeface="Trebuchet MS"/>
                          <a:cs typeface="Trebuchet MS"/>
                        </a:rPr>
                        <a:t>Al</a:t>
                      </a:r>
                      <a:r>
                        <a:rPr sz="2000" spc="-155" dirty="0">
                          <a:latin typeface="Trebuchet MS"/>
                          <a:cs typeface="Trebuchet MS"/>
                        </a:rPr>
                        <a:t> </a:t>
                      </a:r>
                      <a:r>
                        <a:rPr sz="2000" spc="260" dirty="0">
                          <a:latin typeface="Trebuchet MS"/>
                          <a:cs typeface="Trebuchet MS"/>
                        </a:rPr>
                        <a:t>–</a:t>
                      </a:r>
                      <a:r>
                        <a:rPr sz="2000" spc="-150" dirty="0">
                          <a:latin typeface="Trebuchet MS"/>
                          <a:cs typeface="Trebuchet MS"/>
                        </a:rPr>
                        <a:t> </a:t>
                      </a:r>
                      <a:r>
                        <a:rPr sz="2000" spc="114" dirty="0">
                          <a:latin typeface="Trebuchet MS"/>
                          <a:cs typeface="Trebuchet MS"/>
                        </a:rPr>
                        <a:t>Mg</a:t>
                      </a:r>
                      <a:r>
                        <a:rPr sz="2000" spc="-175" dirty="0">
                          <a:latin typeface="Trebuchet MS"/>
                          <a:cs typeface="Trebuchet MS"/>
                        </a:rPr>
                        <a:t> </a:t>
                      </a:r>
                      <a:r>
                        <a:rPr sz="2000" spc="-105" dirty="0">
                          <a:latin typeface="Trebuchet MS"/>
                          <a:cs typeface="Trebuchet MS"/>
                        </a:rPr>
                        <a:t>antacid</a:t>
                      </a:r>
                      <a:endParaRPr sz="2000">
                        <a:latin typeface="Trebuchet MS"/>
                        <a:cs typeface="Trebuchet MS"/>
                      </a:endParaRPr>
                    </a:p>
                  </a:txBody>
                  <a:tcPr marL="0" marR="0" marT="10160" marB="0">
                    <a:solidFill>
                      <a:srgbClr val="E7E7E7"/>
                    </a:solidFill>
                  </a:tcPr>
                </a:tc>
                <a:tc>
                  <a:txBody>
                    <a:bodyPr/>
                    <a:lstStyle/>
                    <a:p>
                      <a:pPr marL="123825">
                        <a:lnSpc>
                          <a:spcPct val="100000"/>
                        </a:lnSpc>
                        <a:spcBef>
                          <a:spcPts val="80"/>
                        </a:spcBef>
                      </a:pPr>
                      <a:r>
                        <a:rPr sz="2000" spc="-100" dirty="0">
                          <a:latin typeface="Trebuchet MS"/>
                          <a:cs typeface="Trebuchet MS"/>
                        </a:rPr>
                        <a:t>Pierre </a:t>
                      </a:r>
                      <a:r>
                        <a:rPr sz="2000" spc="-105" dirty="0">
                          <a:latin typeface="Trebuchet MS"/>
                          <a:cs typeface="Trebuchet MS"/>
                        </a:rPr>
                        <a:t>Fabre</a:t>
                      </a:r>
                      <a:r>
                        <a:rPr sz="2000" spc="-210" dirty="0">
                          <a:latin typeface="Trebuchet MS"/>
                          <a:cs typeface="Trebuchet MS"/>
                        </a:rPr>
                        <a:t> </a:t>
                      </a:r>
                      <a:r>
                        <a:rPr sz="2000" spc="-80" dirty="0">
                          <a:latin typeface="Trebuchet MS"/>
                          <a:cs typeface="Trebuchet MS"/>
                        </a:rPr>
                        <a:t>Drug,</a:t>
                      </a:r>
                      <a:endParaRPr sz="2000">
                        <a:latin typeface="Trebuchet MS"/>
                        <a:cs typeface="Trebuchet MS"/>
                      </a:endParaRPr>
                    </a:p>
                    <a:p>
                      <a:pPr marL="123825">
                        <a:lnSpc>
                          <a:spcPct val="100000"/>
                        </a:lnSpc>
                        <a:spcBef>
                          <a:spcPts val="360"/>
                        </a:spcBef>
                      </a:pPr>
                      <a:r>
                        <a:rPr sz="2000" spc="-105" dirty="0">
                          <a:latin typeface="Trebuchet MS"/>
                          <a:cs typeface="Trebuchet MS"/>
                        </a:rPr>
                        <a:t>France</a:t>
                      </a:r>
                      <a:endParaRPr sz="2000">
                        <a:latin typeface="Trebuchet MS"/>
                        <a:cs typeface="Trebuchet MS"/>
                      </a:endParaRPr>
                    </a:p>
                  </a:txBody>
                  <a:tcPr marL="0" marR="0" marT="10160" marB="0">
                    <a:solidFill>
                      <a:srgbClr val="E7E7E7"/>
                    </a:solidFill>
                  </a:tcPr>
                </a:tc>
                <a:extLst>
                  <a:ext uri="{0D108BD9-81ED-4DB2-BD59-A6C34878D82A}">
                    <a16:rowId xmlns:a16="http://schemas.microsoft.com/office/drawing/2014/main" val="10005"/>
                  </a:ext>
                </a:extLst>
              </a:tr>
              <a:tr h="701090">
                <a:tc>
                  <a:txBody>
                    <a:bodyPr/>
                    <a:lstStyle/>
                    <a:p>
                      <a:pPr marL="68580">
                        <a:lnSpc>
                          <a:spcPct val="100000"/>
                        </a:lnSpc>
                        <a:spcBef>
                          <a:spcPts val="85"/>
                        </a:spcBef>
                      </a:pPr>
                      <a:r>
                        <a:rPr sz="2000" b="1" spc="-10" dirty="0">
                          <a:solidFill>
                            <a:srgbClr val="FFFFFF"/>
                          </a:solidFill>
                          <a:latin typeface="Carlito"/>
                          <a:cs typeface="Carlito"/>
                        </a:rPr>
                        <a:t>Conviron®</a:t>
                      </a:r>
                      <a:endParaRPr sz="2000">
                        <a:latin typeface="Carlito"/>
                        <a:cs typeface="Carlito"/>
                      </a:endParaRPr>
                    </a:p>
                  </a:txBody>
                  <a:tcPr marL="0" marR="0" marT="10795" marB="0">
                    <a:solidFill>
                      <a:srgbClr val="6FAC46"/>
                    </a:solidFill>
                  </a:tcPr>
                </a:tc>
                <a:tc>
                  <a:txBody>
                    <a:bodyPr/>
                    <a:lstStyle/>
                    <a:p>
                      <a:pPr marL="68580">
                        <a:lnSpc>
                          <a:spcPct val="100000"/>
                        </a:lnSpc>
                        <a:spcBef>
                          <a:spcPts val="85"/>
                        </a:spcBef>
                      </a:pPr>
                      <a:r>
                        <a:rPr sz="2000" spc="-100" dirty="0">
                          <a:latin typeface="Trebuchet MS"/>
                          <a:cs typeface="Trebuchet MS"/>
                        </a:rPr>
                        <a:t>Colloidal gel</a:t>
                      </a:r>
                      <a:r>
                        <a:rPr sz="2000" spc="-235" dirty="0">
                          <a:latin typeface="Trebuchet MS"/>
                          <a:cs typeface="Trebuchet MS"/>
                        </a:rPr>
                        <a:t> </a:t>
                      </a:r>
                      <a:r>
                        <a:rPr sz="2000" spc="-80" dirty="0">
                          <a:latin typeface="Trebuchet MS"/>
                          <a:cs typeface="Trebuchet MS"/>
                        </a:rPr>
                        <a:t>forming</a:t>
                      </a:r>
                      <a:endParaRPr sz="2000">
                        <a:latin typeface="Trebuchet MS"/>
                        <a:cs typeface="Trebuchet MS"/>
                      </a:endParaRPr>
                    </a:p>
                    <a:p>
                      <a:pPr marL="68580">
                        <a:lnSpc>
                          <a:spcPct val="100000"/>
                        </a:lnSpc>
                        <a:spcBef>
                          <a:spcPts val="360"/>
                        </a:spcBef>
                      </a:pPr>
                      <a:r>
                        <a:rPr sz="2000" spc="-40" dirty="0">
                          <a:latin typeface="Trebuchet MS"/>
                          <a:cs typeface="Trebuchet MS"/>
                        </a:rPr>
                        <a:t>FDDS</a:t>
                      </a:r>
                      <a:endParaRPr sz="2000">
                        <a:latin typeface="Trebuchet MS"/>
                        <a:cs typeface="Trebuchet MS"/>
                      </a:endParaRPr>
                    </a:p>
                  </a:txBody>
                  <a:tcPr marL="0" marR="0" marT="10795" marB="0"/>
                </a:tc>
                <a:tc>
                  <a:txBody>
                    <a:bodyPr/>
                    <a:lstStyle/>
                    <a:p>
                      <a:pPr marL="145415">
                        <a:lnSpc>
                          <a:spcPct val="100000"/>
                        </a:lnSpc>
                        <a:spcBef>
                          <a:spcPts val="85"/>
                        </a:spcBef>
                      </a:pPr>
                      <a:r>
                        <a:rPr sz="2000" spc="-80" dirty="0">
                          <a:latin typeface="Trebuchet MS"/>
                          <a:cs typeface="Trebuchet MS"/>
                        </a:rPr>
                        <a:t>Ferrous</a:t>
                      </a:r>
                      <a:r>
                        <a:rPr sz="2000" spc="-160" dirty="0">
                          <a:latin typeface="Trebuchet MS"/>
                          <a:cs typeface="Trebuchet MS"/>
                        </a:rPr>
                        <a:t> </a:t>
                      </a:r>
                      <a:r>
                        <a:rPr sz="2000" spc="-85" dirty="0">
                          <a:latin typeface="Trebuchet MS"/>
                          <a:cs typeface="Trebuchet MS"/>
                        </a:rPr>
                        <a:t>sulphate</a:t>
                      </a:r>
                      <a:endParaRPr sz="2000">
                        <a:latin typeface="Trebuchet MS"/>
                        <a:cs typeface="Trebuchet MS"/>
                      </a:endParaRPr>
                    </a:p>
                  </a:txBody>
                  <a:tcPr marL="0" marR="0" marT="10795" marB="0"/>
                </a:tc>
                <a:tc>
                  <a:txBody>
                    <a:bodyPr/>
                    <a:lstStyle/>
                    <a:p>
                      <a:pPr marL="123825">
                        <a:lnSpc>
                          <a:spcPct val="100000"/>
                        </a:lnSpc>
                        <a:spcBef>
                          <a:spcPts val="85"/>
                        </a:spcBef>
                      </a:pPr>
                      <a:r>
                        <a:rPr sz="2000" spc="-125" dirty="0">
                          <a:latin typeface="Trebuchet MS"/>
                          <a:cs typeface="Trebuchet MS"/>
                        </a:rPr>
                        <a:t>Ranbaxy,</a:t>
                      </a:r>
                      <a:r>
                        <a:rPr sz="2000" spc="-175" dirty="0">
                          <a:latin typeface="Trebuchet MS"/>
                          <a:cs typeface="Trebuchet MS"/>
                        </a:rPr>
                        <a:t> </a:t>
                      </a:r>
                      <a:r>
                        <a:rPr sz="2000" spc="-75" dirty="0">
                          <a:latin typeface="Trebuchet MS"/>
                          <a:cs typeface="Trebuchet MS"/>
                        </a:rPr>
                        <a:t>India</a:t>
                      </a:r>
                      <a:endParaRPr sz="2000">
                        <a:latin typeface="Trebuchet MS"/>
                        <a:cs typeface="Trebuchet MS"/>
                      </a:endParaRPr>
                    </a:p>
                  </a:txBody>
                  <a:tcPr marL="0" marR="0" marT="10795" marB="0"/>
                </a:tc>
                <a:extLst>
                  <a:ext uri="{0D108BD9-81ED-4DB2-BD59-A6C34878D82A}">
                    <a16:rowId xmlns:a16="http://schemas.microsoft.com/office/drawing/2014/main" val="10006"/>
                  </a:ext>
                </a:extLst>
              </a:tr>
              <a:tr h="701040">
                <a:tc>
                  <a:txBody>
                    <a:bodyPr/>
                    <a:lstStyle/>
                    <a:p>
                      <a:pPr marL="68580">
                        <a:lnSpc>
                          <a:spcPct val="100000"/>
                        </a:lnSpc>
                        <a:spcBef>
                          <a:spcPts val="85"/>
                        </a:spcBef>
                      </a:pPr>
                      <a:r>
                        <a:rPr sz="2000" b="1" spc="-10" dirty="0">
                          <a:solidFill>
                            <a:srgbClr val="FFFFFF"/>
                          </a:solidFill>
                          <a:latin typeface="Carlito"/>
                          <a:cs typeface="Carlito"/>
                        </a:rPr>
                        <a:t>Cytotech®</a:t>
                      </a:r>
                      <a:endParaRPr sz="2000">
                        <a:latin typeface="Carlito"/>
                        <a:cs typeface="Carlito"/>
                      </a:endParaRPr>
                    </a:p>
                  </a:txBody>
                  <a:tcPr marL="0" marR="0" marT="10795" marB="0">
                    <a:solidFill>
                      <a:srgbClr val="6FAC46"/>
                    </a:solidFill>
                  </a:tcPr>
                </a:tc>
                <a:tc>
                  <a:txBody>
                    <a:bodyPr/>
                    <a:lstStyle/>
                    <a:p>
                      <a:pPr marL="68580">
                        <a:lnSpc>
                          <a:spcPct val="100000"/>
                        </a:lnSpc>
                        <a:spcBef>
                          <a:spcPts val="85"/>
                        </a:spcBef>
                      </a:pPr>
                      <a:r>
                        <a:rPr sz="2000" spc="-100" dirty="0">
                          <a:latin typeface="Trebuchet MS"/>
                          <a:cs typeface="Trebuchet MS"/>
                        </a:rPr>
                        <a:t>Bilayer </a:t>
                      </a:r>
                      <a:r>
                        <a:rPr sz="2000" spc="-95" dirty="0">
                          <a:latin typeface="Trebuchet MS"/>
                          <a:cs typeface="Trebuchet MS"/>
                        </a:rPr>
                        <a:t>floating</a:t>
                      </a:r>
                      <a:r>
                        <a:rPr sz="2000" spc="-229" dirty="0">
                          <a:latin typeface="Trebuchet MS"/>
                          <a:cs typeface="Trebuchet MS"/>
                        </a:rPr>
                        <a:t> </a:t>
                      </a:r>
                      <a:r>
                        <a:rPr sz="2000" spc="-90" dirty="0">
                          <a:latin typeface="Trebuchet MS"/>
                          <a:cs typeface="Trebuchet MS"/>
                        </a:rPr>
                        <a:t>capsule</a:t>
                      </a:r>
                      <a:endParaRPr sz="2000">
                        <a:latin typeface="Trebuchet MS"/>
                        <a:cs typeface="Trebuchet MS"/>
                      </a:endParaRPr>
                    </a:p>
                  </a:txBody>
                  <a:tcPr marL="0" marR="0" marT="10795" marB="0">
                    <a:solidFill>
                      <a:srgbClr val="E7E7E7"/>
                    </a:solidFill>
                  </a:tcPr>
                </a:tc>
                <a:tc>
                  <a:txBody>
                    <a:bodyPr/>
                    <a:lstStyle/>
                    <a:p>
                      <a:pPr marL="145415">
                        <a:lnSpc>
                          <a:spcPct val="100000"/>
                        </a:lnSpc>
                        <a:spcBef>
                          <a:spcPts val="85"/>
                        </a:spcBef>
                      </a:pPr>
                      <a:r>
                        <a:rPr sz="2000" spc="-40" dirty="0">
                          <a:latin typeface="Trebuchet MS"/>
                          <a:cs typeface="Trebuchet MS"/>
                        </a:rPr>
                        <a:t>Misoprostol</a:t>
                      </a:r>
                      <a:endParaRPr sz="2000">
                        <a:latin typeface="Trebuchet MS"/>
                        <a:cs typeface="Trebuchet MS"/>
                      </a:endParaRPr>
                    </a:p>
                    <a:p>
                      <a:pPr marL="145415">
                        <a:lnSpc>
                          <a:spcPct val="100000"/>
                        </a:lnSpc>
                        <a:spcBef>
                          <a:spcPts val="359"/>
                        </a:spcBef>
                      </a:pPr>
                      <a:r>
                        <a:rPr sz="2000" spc="-65" dirty="0">
                          <a:latin typeface="Trebuchet MS"/>
                          <a:cs typeface="Trebuchet MS"/>
                        </a:rPr>
                        <a:t>(100μg/200μg)</a:t>
                      </a:r>
                      <a:endParaRPr sz="2000">
                        <a:latin typeface="Trebuchet MS"/>
                        <a:cs typeface="Trebuchet MS"/>
                      </a:endParaRPr>
                    </a:p>
                  </a:txBody>
                  <a:tcPr marL="0" marR="0" marT="10795" marB="0">
                    <a:solidFill>
                      <a:srgbClr val="E7E7E7"/>
                    </a:solidFill>
                  </a:tcPr>
                </a:tc>
                <a:tc>
                  <a:txBody>
                    <a:bodyPr/>
                    <a:lstStyle/>
                    <a:p>
                      <a:pPr marL="123825">
                        <a:lnSpc>
                          <a:spcPct val="100000"/>
                        </a:lnSpc>
                        <a:spcBef>
                          <a:spcPts val="85"/>
                        </a:spcBef>
                      </a:pPr>
                      <a:r>
                        <a:rPr sz="2000" spc="-105" dirty="0">
                          <a:latin typeface="Trebuchet MS"/>
                          <a:cs typeface="Trebuchet MS"/>
                        </a:rPr>
                        <a:t>Pharmacia,</a:t>
                      </a:r>
                      <a:r>
                        <a:rPr sz="2000" spc="-145" dirty="0">
                          <a:latin typeface="Trebuchet MS"/>
                          <a:cs typeface="Trebuchet MS"/>
                        </a:rPr>
                        <a:t> </a:t>
                      </a:r>
                      <a:r>
                        <a:rPr sz="2000" spc="-30" dirty="0">
                          <a:latin typeface="Trebuchet MS"/>
                          <a:cs typeface="Trebuchet MS"/>
                        </a:rPr>
                        <a:t>USA</a:t>
                      </a:r>
                      <a:endParaRPr sz="2000">
                        <a:latin typeface="Trebuchet MS"/>
                        <a:cs typeface="Trebuchet MS"/>
                      </a:endParaRPr>
                    </a:p>
                  </a:txBody>
                  <a:tcPr marL="0" marR="0" marT="10795" marB="0">
                    <a:solidFill>
                      <a:srgbClr val="E7E7E7"/>
                    </a:solidFill>
                  </a:tcPr>
                </a:tc>
                <a:extLst>
                  <a:ext uri="{0D108BD9-81ED-4DB2-BD59-A6C34878D82A}">
                    <a16:rowId xmlns:a16="http://schemas.microsoft.com/office/drawing/2014/main" val="10007"/>
                  </a:ext>
                </a:extLst>
              </a:tr>
              <a:tr h="482419">
                <a:tc>
                  <a:txBody>
                    <a:bodyPr/>
                    <a:lstStyle/>
                    <a:p>
                      <a:pPr marL="68580">
                        <a:lnSpc>
                          <a:spcPct val="100000"/>
                        </a:lnSpc>
                        <a:spcBef>
                          <a:spcPts val="85"/>
                        </a:spcBef>
                      </a:pPr>
                      <a:r>
                        <a:rPr sz="2000" b="1" spc="-10" dirty="0">
                          <a:solidFill>
                            <a:srgbClr val="FFFFFF"/>
                          </a:solidFill>
                          <a:latin typeface="Carlito"/>
                          <a:cs typeface="Carlito"/>
                        </a:rPr>
                        <a:t>Cifran </a:t>
                      </a:r>
                      <a:r>
                        <a:rPr sz="2000" b="1" spc="-5" dirty="0">
                          <a:solidFill>
                            <a:srgbClr val="FFFFFF"/>
                          </a:solidFill>
                          <a:latin typeface="Carlito"/>
                          <a:cs typeface="Carlito"/>
                        </a:rPr>
                        <a:t>OD®</a:t>
                      </a:r>
                      <a:endParaRPr sz="2000">
                        <a:latin typeface="Carlito"/>
                        <a:cs typeface="Carlito"/>
                      </a:endParaRPr>
                    </a:p>
                  </a:txBody>
                  <a:tcPr marL="0" marR="0" marT="10795" marB="0">
                    <a:solidFill>
                      <a:srgbClr val="6FAC46"/>
                    </a:solidFill>
                  </a:tcPr>
                </a:tc>
                <a:tc>
                  <a:txBody>
                    <a:bodyPr/>
                    <a:lstStyle/>
                    <a:p>
                      <a:pPr marL="68580">
                        <a:lnSpc>
                          <a:spcPct val="100000"/>
                        </a:lnSpc>
                        <a:spcBef>
                          <a:spcPts val="85"/>
                        </a:spcBef>
                      </a:pPr>
                      <a:r>
                        <a:rPr sz="2000" spc="-90" dirty="0">
                          <a:latin typeface="Trebuchet MS"/>
                          <a:cs typeface="Trebuchet MS"/>
                        </a:rPr>
                        <a:t>Gas-generating</a:t>
                      </a:r>
                      <a:r>
                        <a:rPr sz="2000" spc="-160" dirty="0">
                          <a:latin typeface="Trebuchet MS"/>
                          <a:cs typeface="Trebuchet MS"/>
                        </a:rPr>
                        <a:t> </a:t>
                      </a:r>
                      <a:r>
                        <a:rPr sz="2000" spc="-95" dirty="0">
                          <a:latin typeface="Trebuchet MS"/>
                          <a:cs typeface="Trebuchet MS"/>
                        </a:rPr>
                        <a:t>floating</a:t>
                      </a:r>
                      <a:endParaRPr sz="2000">
                        <a:latin typeface="Trebuchet MS"/>
                        <a:cs typeface="Trebuchet MS"/>
                      </a:endParaRPr>
                    </a:p>
                  </a:txBody>
                  <a:tcPr marL="0" marR="0" marT="10795" marB="0"/>
                </a:tc>
                <a:tc>
                  <a:txBody>
                    <a:bodyPr/>
                    <a:lstStyle/>
                    <a:p>
                      <a:pPr marL="145415">
                        <a:lnSpc>
                          <a:spcPct val="100000"/>
                        </a:lnSpc>
                        <a:spcBef>
                          <a:spcPts val="85"/>
                        </a:spcBef>
                      </a:pPr>
                      <a:r>
                        <a:rPr sz="2000" spc="-105" dirty="0">
                          <a:latin typeface="Trebuchet MS"/>
                          <a:cs typeface="Trebuchet MS"/>
                        </a:rPr>
                        <a:t>Ciprofloxacin</a:t>
                      </a:r>
                      <a:r>
                        <a:rPr sz="2000" spc="-155" dirty="0">
                          <a:latin typeface="Trebuchet MS"/>
                          <a:cs typeface="Trebuchet MS"/>
                        </a:rPr>
                        <a:t> </a:t>
                      </a:r>
                      <a:r>
                        <a:rPr sz="2000" spc="-85" dirty="0">
                          <a:latin typeface="Trebuchet MS"/>
                          <a:cs typeface="Trebuchet MS"/>
                        </a:rPr>
                        <a:t>(1gm)</a:t>
                      </a:r>
                      <a:endParaRPr sz="2000">
                        <a:latin typeface="Trebuchet MS"/>
                        <a:cs typeface="Trebuchet MS"/>
                      </a:endParaRPr>
                    </a:p>
                  </a:txBody>
                  <a:tcPr marL="0" marR="0" marT="10795" marB="0"/>
                </a:tc>
                <a:tc>
                  <a:txBody>
                    <a:bodyPr/>
                    <a:lstStyle/>
                    <a:p>
                      <a:pPr marL="123825">
                        <a:lnSpc>
                          <a:spcPct val="100000"/>
                        </a:lnSpc>
                        <a:spcBef>
                          <a:spcPts val="85"/>
                        </a:spcBef>
                      </a:pPr>
                      <a:r>
                        <a:rPr sz="2000" spc="-125" dirty="0">
                          <a:latin typeface="Trebuchet MS"/>
                          <a:cs typeface="Trebuchet MS"/>
                        </a:rPr>
                        <a:t>Ranbaxy,</a:t>
                      </a:r>
                      <a:r>
                        <a:rPr sz="2000" spc="-175" dirty="0">
                          <a:latin typeface="Trebuchet MS"/>
                          <a:cs typeface="Trebuchet MS"/>
                        </a:rPr>
                        <a:t> </a:t>
                      </a:r>
                      <a:r>
                        <a:rPr sz="2000" spc="-75" dirty="0">
                          <a:latin typeface="Trebuchet MS"/>
                          <a:cs typeface="Trebuchet MS"/>
                        </a:rPr>
                        <a:t>India</a:t>
                      </a:r>
                      <a:endParaRPr sz="2000">
                        <a:latin typeface="Trebuchet MS"/>
                        <a:cs typeface="Trebuchet MS"/>
                      </a:endParaRPr>
                    </a:p>
                  </a:txBody>
                  <a:tcPr marL="0" marR="0" marT="10795" marB="0"/>
                </a:tc>
                <a:extLst>
                  <a:ext uri="{0D108BD9-81ED-4DB2-BD59-A6C34878D82A}">
                    <a16:rowId xmlns:a16="http://schemas.microsoft.com/office/drawing/2014/main" val="1000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4857" y="331469"/>
            <a:ext cx="7319009" cy="635000"/>
          </a:xfrm>
          <a:prstGeom prst="rect">
            <a:avLst/>
          </a:prstGeom>
        </p:spPr>
        <p:txBody>
          <a:bodyPr vert="horz" wrap="square" lIns="0" tIns="12065" rIns="0" bIns="0" rtlCol="0">
            <a:spAutoFit/>
          </a:bodyPr>
          <a:lstStyle/>
          <a:p>
            <a:pPr marL="12700">
              <a:lnSpc>
                <a:spcPct val="100000"/>
              </a:lnSpc>
              <a:spcBef>
                <a:spcPts val="95"/>
              </a:spcBef>
            </a:pPr>
            <a:r>
              <a:rPr sz="4000" spc="-155" dirty="0">
                <a:solidFill>
                  <a:srgbClr val="00AF50"/>
                </a:solidFill>
              </a:rPr>
              <a:t>Widely </a:t>
            </a:r>
            <a:r>
              <a:rPr sz="4000" spc="-250" dirty="0">
                <a:solidFill>
                  <a:srgbClr val="00AF50"/>
                </a:solidFill>
              </a:rPr>
              <a:t>used </a:t>
            </a:r>
            <a:r>
              <a:rPr sz="4000" spc="-155" dirty="0">
                <a:solidFill>
                  <a:srgbClr val="00AF50"/>
                </a:solidFill>
              </a:rPr>
              <a:t>drug </a:t>
            </a:r>
            <a:r>
              <a:rPr sz="4000" spc="-215" dirty="0">
                <a:solidFill>
                  <a:srgbClr val="00AF50"/>
                </a:solidFill>
              </a:rPr>
              <a:t>and </a:t>
            </a:r>
            <a:r>
              <a:rPr sz="4000" spc="-290" dirty="0">
                <a:solidFill>
                  <a:srgbClr val="00AF50"/>
                </a:solidFill>
              </a:rPr>
              <a:t>dosage</a:t>
            </a:r>
            <a:r>
              <a:rPr sz="4000" spc="-315" dirty="0">
                <a:solidFill>
                  <a:srgbClr val="00AF50"/>
                </a:solidFill>
              </a:rPr>
              <a:t> </a:t>
            </a:r>
            <a:r>
              <a:rPr sz="4000" spc="-150" dirty="0">
                <a:solidFill>
                  <a:srgbClr val="00AF50"/>
                </a:solidFill>
              </a:rPr>
              <a:t>forms</a:t>
            </a:r>
            <a:endParaRPr sz="4000"/>
          </a:p>
        </p:txBody>
      </p:sp>
      <p:grpSp>
        <p:nvGrpSpPr>
          <p:cNvPr id="3" name="object 3"/>
          <p:cNvGrpSpPr/>
          <p:nvPr/>
        </p:nvGrpSpPr>
        <p:grpSpPr>
          <a:xfrm>
            <a:off x="1283208" y="987552"/>
            <a:ext cx="10130155" cy="5733415"/>
            <a:chOff x="1283208" y="987552"/>
            <a:chExt cx="10130155" cy="5733415"/>
          </a:xfrm>
        </p:grpSpPr>
        <p:sp>
          <p:nvSpPr>
            <p:cNvPr id="4" name="object 4"/>
            <p:cNvSpPr/>
            <p:nvPr/>
          </p:nvSpPr>
          <p:spPr>
            <a:xfrm>
              <a:off x="1283208" y="1048512"/>
              <a:ext cx="10130028" cy="56723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346200" y="1092200"/>
              <a:ext cx="9994392" cy="554431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630680" y="1556004"/>
              <a:ext cx="382524" cy="7162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86840" y="1008888"/>
              <a:ext cx="884809" cy="89916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598419" y="1556004"/>
              <a:ext cx="1278635" cy="7162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354580" y="1008888"/>
              <a:ext cx="1854708" cy="89916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018019" y="987552"/>
              <a:ext cx="1508759" cy="899160"/>
            </a:xfrm>
            <a:prstGeom prst="rect">
              <a:avLst/>
            </a:prstGeom>
            <a:blipFill>
              <a:blip r:embed="rId8" cstate="print"/>
              <a:stretch>
                <a:fillRect/>
              </a:stretch>
            </a:blipFill>
          </p:spPr>
          <p:txBody>
            <a:bodyPr wrap="square" lIns="0" tIns="0" rIns="0" bIns="0" rtlCol="0"/>
            <a:lstStyle/>
            <a:p>
              <a:endParaRPr/>
            </a:p>
          </p:txBody>
        </p:sp>
      </p:grpSp>
      <p:grpSp>
        <p:nvGrpSpPr>
          <p:cNvPr id="11" name="object 11"/>
          <p:cNvGrpSpPr/>
          <p:nvPr/>
        </p:nvGrpSpPr>
        <p:grpSpPr>
          <a:xfrm>
            <a:off x="1346200" y="1475232"/>
            <a:ext cx="925830" cy="899160"/>
            <a:chOff x="1346200" y="1475232"/>
            <a:chExt cx="925830" cy="899160"/>
          </a:xfrm>
        </p:grpSpPr>
        <p:sp>
          <p:nvSpPr>
            <p:cNvPr id="12" name="object 12"/>
            <p:cNvSpPr/>
            <p:nvPr/>
          </p:nvSpPr>
          <p:spPr>
            <a:xfrm>
              <a:off x="1346200" y="1475232"/>
              <a:ext cx="925449" cy="89916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1501139" y="2022348"/>
              <a:ext cx="641604" cy="71627"/>
            </a:xfrm>
            <a:prstGeom prst="rect">
              <a:avLst/>
            </a:prstGeom>
            <a:blipFill>
              <a:blip r:embed="rId10" cstate="print"/>
              <a:stretch>
                <a:fillRect/>
              </a:stretch>
            </a:blipFill>
          </p:spPr>
          <p:txBody>
            <a:bodyPr wrap="square" lIns="0" tIns="0" rIns="0" bIns="0" rtlCol="0"/>
            <a:lstStyle/>
            <a:p>
              <a:endParaRPr/>
            </a:p>
          </p:txBody>
        </p:sp>
      </p:grpSp>
      <p:grpSp>
        <p:nvGrpSpPr>
          <p:cNvPr id="14" name="object 14"/>
          <p:cNvGrpSpPr/>
          <p:nvPr/>
        </p:nvGrpSpPr>
        <p:grpSpPr>
          <a:xfrm>
            <a:off x="2532888" y="1475232"/>
            <a:ext cx="1411605" cy="899160"/>
            <a:chOff x="2532888" y="1475232"/>
            <a:chExt cx="1411605" cy="899160"/>
          </a:xfrm>
        </p:grpSpPr>
        <p:sp>
          <p:nvSpPr>
            <p:cNvPr id="15" name="object 15"/>
            <p:cNvSpPr/>
            <p:nvPr/>
          </p:nvSpPr>
          <p:spPr>
            <a:xfrm>
              <a:off x="2532888" y="1475232"/>
              <a:ext cx="1411224" cy="899160"/>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2776728" y="2022348"/>
              <a:ext cx="923544" cy="71627"/>
            </a:xfrm>
            <a:prstGeom prst="rect">
              <a:avLst/>
            </a:prstGeom>
            <a:blipFill>
              <a:blip r:embed="rId12" cstate="print"/>
              <a:stretch>
                <a:fillRect/>
              </a:stretch>
            </a:blipFill>
          </p:spPr>
          <p:txBody>
            <a:bodyPr wrap="square" lIns="0" tIns="0" rIns="0" bIns="0" rtlCol="0"/>
            <a:lstStyle/>
            <a:p>
              <a:endParaRPr/>
            </a:p>
          </p:txBody>
        </p:sp>
      </p:grpSp>
      <p:sp>
        <p:nvSpPr>
          <p:cNvPr id="17" name="object 17"/>
          <p:cNvSpPr/>
          <p:nvPr/>
        </p:nvSpPr>
        <p:spPr>
          <a:xfrm>
            <a:off x="7261859" y="1534667"/>
            <a:ext cx="1021079" cy="71627"/>
          </a:xfrm>
          <a:prstGeom prst="rect">
            <a:avLst/>
          </a:prstGeom>
          <a:blipFill>
            <a:blip r:embed="rId13" cstate="print"/>
            <a:stretch>
              <a:fillRect/>
            </a:stretch>
          </a:blipFill>
        </p:spPr>
        <p:txBody>
          <a:bodyPr wrap="square" lIns="0" tIns="0" rIns="0" bIns="0" rtlCol="0"/>
          <a:lstStyle/>
          <a:p>
            <a:endParaRPr/>
          </a:p>
        </p:txBody>
      </p:sp>
      <p:graphicFrame>
        <p:nvGraphicFramePr>
          <p:cNvPr id="18" name="object 18"/>
          <p:cNvGraphicFramePr>
            <a:graphicFrameLocks noGrp="1"/>
          </p:cNvGraphicFramePr>
          <p:nvPr/>
        </p:nvGraphicFramePr>
        <p:xfrm>
          <a:off x="1343025" y="1089025"/>
          <a:ext cx="9994265" cy="5544411"/>
        </p:xfrm>
        <a:graphic>
          <a:graphicData uri="http://schemas.openxmlformats.org/drawingml/2006/table">
            <a:tbl>
              <a:tblPr firstRow="1" bandRow="1">
                <a:tableStyleId>{2D5ABB26-0587-4C30-8999-92F81FD0307C}</a:tableStyleId>
              </a:tblPr>
              <a:tblGrid>
                <a:gridCol w="2708910">
                  <a:extLst>
                    <a:ext uri="{9D8B030D-6E8A-4147-A177-3AD203B41FA5}">
                      <a16:colId xmlns:a16="http://schemas.microsoft.com/office/drawing/2014/main" val="20000"/>
                    </a:ext>
                  </a:extLst>
                </a:gridCol>
                <a:gridCol w="7285355">
                  <a:extLst>
                    <a:ext uri="{9D8B030D-6E8A-4147-A177-3AD203B41FA5}">
                      <a16:colId xmlns:a16="http://schemas.microsoft.com/office/drawing/2014/main" val="20001"/>
                    </a:ext>
                  </a:extLst>
                </a:gridCol>
              </a:tblGrid>
              <a:tr h="1066800">
                <a:tc>
                  <a:txBody>
                    <a:bodyPr/>
                    <a:lstStyle/>
                    <a:p>
                      <a:pPr marL="163830" marR="207010" indent="129539">
                        <a:lnSpc>
                          <a:spcPts val="3670"/>
                        </a:lnSpc>
                        <a:spcBef>
                          <a:spcPts val="425"/>
                        </a:spcBef>
                        <a:tabLst>
                          <a:tab pos="1261110" algn="l"/>
                          <a:tab pos="1439545" algn="l"/>
                        </a:tabLst>
                      </a:pPr>
                      <a:r>
                        <a:rPr sz="3200" b="1" u="heavy" dirty="0">
                          <a:solidFill>
                            <a:srgbClr val="FFFFFF"/>
                          </a:solidFill>
                          <a:uFill>
                            <a:solidFill>
                              <a:srgbClr val="FFFFFF"/>
                            </a:solidFill>
                          </a:uFill>
                          <a:latin typeface="Carlito"/>
                          <a:cs typeface="Carlito"/>
                        </a:rPr>
                        <a:t>Sr</a:t>
                      </a:r>
                      <a:r>
                        <a:rPr sz="3200" b="1" dirty="0">
                          <a:solidFill>
                            <a:srgbClr val="FFFFFF"/>
                          </a:solidFill>
                          <a:latin typeface="Carlito"/>
                          <a:cs typeface="Carlito"/>
                        </a:rPr>
                        <a:t>	</a:t>
                      </a:r>
                      <a:r>
                        <a:rPr sz="3200" b="1" u="heavy" spc="-5" dirty="0">
                          <a:solidFill>
                            <a:srgbClr val="FFFFFF"/>
                          </a:solidFill>
                          <a:uFill>
                            <a:solidFill>
                              <a:srgbClr val="FFFFFF"/>
                            </a:solidFill>
                          </a:uFill>
                          <a:latin typeface="Carlito"/>
                          <a:cs typeface="Carlito"/>
                        </a:rPr>
                        <a:t>Dosa</a:t>
                      </a:r>
                      <a:r>
                        <a:rPr sz="3200" b="1" u="heavy" spc="-30" dirty="0">
                          <a:solidFill>
                            <a:srgbClr val="FFFFFF"/>
                          </a:solidFill>
                          <a:uFill>
                            <a:solidFill>
                              <a:srgbClr val="FFFFFF"/>
                            </a:solidFill>
                          </a:uFill>
                          <a:latin typeface="Carlito"/>
                          <a:cs typeface="Carlito"/>
                        </a:rPr>
                        <a:t>g</a:t>
                      </a:r>
                      <a:r>
                        <a:rPr sz="3200" b="1" u="heavy" dirty="0">
                          <a:solidFill>
                            <a:srgbClr val="FFFFFF"/>
                          </a:solidFill>
                          <a:uFill>
                            <a:solidFill>
                              <a:srgbClr val="FFFFFF"/>
                            </a:solidFill>
                          </a:uFill>
                          <a:latin typeface="Carlito"/>
                          <a:cs typeface="Carlito"/>
                        </a:rPr>
                        <a:t>e </a:t>
                      </a:r>
                      <a:r>
                        <a:rPr sz="3200" b="1" dirty="0">
                          <a:solidFill>
                            <a:srgbClr val="FFFFFF"/>
                          </a:solidFill>
                          <a:latin typeface="Carlito"/>
                          <a:cs typeface="Carlito"/>
                        </a:rPr>
                        <a:t> </a:t>
                      </a:r>
                      <a:r>
                        <a:rPr sz="3200" b="1" u="heavy" dirty="0">
                          <a:solidFill>
                            <a:srgbClr val="FFFFFF"/>
                          </a:solidFill>
                          <a:uFill>
                            <a:solidFill>
                              <a:srgbClr val="FFFFFF"/>
                            </a:solidFill>
                          </a:uFill>
                          <a:latin typeface="Carlito"/>
                          <a:cs typeface="Carlito"/>
                        </a:rPr>
                        <a:t>No.</a:t>
                      </a:r>
                      <a:r>
                        <a:rPr sz="3200" b="1" dirty="0">
                          <a:solidFill>
                            <a:srgbClr val="FFFFFF"/>
                          </a:solidFill>
                          <a:latin typeface="Carlito"/>
                          <a:cs typeface="Carlito"/>
                        </a:rPr>
                        <a:t>		</a:t>
                      </a:r>
                      <a:r>
                        <a:rPr sz="3200" b="1" u="heavy" spc="-10" dirty="0">
                          <a:solidFill>
                            <a:srgbClr val="FFFFFF"/>
                          </a:solidFill>
                          <a:uFill>
                            <a:solidFill>
                              <a:srgbClr val="FFFFFF"/>
                            </a:solidFill>
                          </a:uFill>
                          <a:latin typeface="Carlito"/>
                          <a:cs typeface="Carlito"/>
                        </a:rPr>
                        <a:t>Form</a:t>
                      </a:r>
                      <a:endParaRPr sz="3200">
                        <a:latin typeface="Carlito"/>
                        <a:cs typeface="Carlito"/>
                      </a:endParaRPr>
                    </a:p>
                  </a:txBody>
                  <a:tcPr marL="0" marR="0" marT="53975" marB="0">
                    <a:lnL w="6350">
                      <a:solidFill>
                        <a:srgbClr val="F6CCBD"/>
                      </a:solidFill>
                      <a:prstDash val="solid"/>
                    </a:lnL>
                    <a:lnT w="6350">
                      <a:solidFill>
                        <a:srgbClr val="F6CCBD"/>
                      </a:solidFill>
                      <a:prstDash val="solid"/>
                    </a:lnT>
                    <a:lnB w="19050">
                      <a:solidFill>
                        <a:srgbClr val="FFFFFF"/>
                      </a:solidFill>
                      <a:prstDash val="solid"/>
                    </a:lnB>
                  </a:tcPr>
                </a:tc>
                <a:tc>
                  <a:txBody>
                    <a:bodyPr/>
                    <a:lstStyle/>
                    <a:p>
                      <a:pPr marL="121920" algn="ctr">
                        <a:lnSpc>
                          <a:spcPts val="3835"/>
                        </a:lnSpc>
                      </a:pPr>
                      <a:r>
                        <a:rPr sz="3200" b="1" u="heavy" spc="-5" dirty="0">
                          <a:solidFill>
                            <a:srgbClr val="FFFFFF"/>
                          </a:solidFill>
                          <a:uFill>
                            <a:solidFill>
                              <a:srgbClr val="FFFFFF"/>
                            </a:solidFill>
                          </a:uFill>
                          <a:latin typeface="Carlito"/>
                          <a:cs typeface="Carlito"/>
                        </a:rPr>
                        <a:t>Drugs</a:t>
                      </a:r>
                      <a:endParaRPr sz="3200">
                        <a:latin typeface="Carlito"/>
                        <a:cs typeface="Carlito"/>
                      </a:endParaRPr>
                    </a:p>
                  </a:txBody>
                  <a:tcPr marL="0" marR="0" marT="0" marB="0">
                    <a:lnR w="6350">
                      <a:solidFill>
                        <a:srgbClr val="F6CCBD"/>
                      </a:solidFill>
                      <a:prstDash val="solid"/>
                    </a:lnR>
                    <a:lnT w="6350">
                      <a:solidFill>
                        <a:srgbClr val="F6CCBD"/>
                      </a:solidFill>
                      <a:prstDash val="solid"/>
                    </a:lnT>
                    <a:lnB w="19050">
                      <a:solidFill>
                        <a:srgbClr val="FFFFFF"/>
                      </a:solidFill>
                      <a:prstDash val="solid"/>
                    </a:lnB>
                  </a:tcPr>
                </a:tc>
                <a:extLst>
                  <a:ext uri="{0D108BD9-81ED-4DB2-BD59-A6C34878D82A}">
                    <a16:rowId xmlns:a16="http://schemas.microsoft.com/office/drawing/2014/main" val="10000"/>
                  </a:ext>
                </a:extLst>
              </a:tr>
              <a:tr h="734822">
                <a:tc gridSpan="2">
                  <a:txBody>
                    <a:bodyPr/>
                    <a:lstStyle/>
                    <a:p>
                      <a:pPr marL="2923540" marR="742950" indent="-2559050">
                        <a:lnSpc>
                          <a:spcPct val="100000"/>
                        </a:lnSpc>
                        <a:spcBef>
                          <a:spcPts val="245"/>
                        </a:spcBef>
                        <a:tabLst>
                          <a:tab pos="1119505" algn="l"/>
                          <a:tab pos="2923540" algn="l"/>
                        </a:tabLst>
                      </a:pPr>
                      <a:r>
                        <a:rPr sz="2000" spc="-135" dirty="0">
                          <a:solidFill>
                            <a:srgbClr val="FFFFFF"/>
                          </a:solidFill>
                          <a:latin typeface="Trebuchet MS"/>
                          <a:cs typeface="Trebuchet MS"/>
                        </a:rPr>
                        <a:t>1.	</a:t>
                      </a:r>
                      <a:r>
                        <a:rPr sz="2000" spc="-45" dirty="0">
                          <a:solidFill>
                            <a:srgbClr val="FFFFFF"/>
                          </a:solidFill>
                          <a:latin typeface="Trebuchet MS"/>
                          <a:cs typeface="Trebuchet MS"/>
                        </a:rPr>
                        <a:t>MICROSPHERE	</a:t>
                      </a:r>
                      <a:r>
                        <a:rPr sz="2000" spc="-90" dirty="0">
                          <a:solidFill>
                            <a:srgbClr val="FFFFFF"/>
                          </a:solidFill>
                          <a:latin typeface="Trebuchet MS"/>
                          <a:cs typeface="Trebuchet MS"/>
                        </a:rPr>
                        <a:t>Aspirin, </a:t>
                      </a:r>
                      <a:r>
                        <a:rPr sz="2000" spc="-95" dirty="0">
                          <a:solidFill>
                            <a:srgbClr val="FFFFFF"/>
                          </a:solidFill>
                          <a:latin typeface="Trebuchet MS"/>
                          <a:cs typeface="Trebuchet MS"/>
                        </a:rPr>
                        <a:t>Griseofulvin, </a:t>
                      </a:r>
                      <a:r>
                        <a:rPr sz="2000" spc="-105" dirty="0">
                          <a:solidFill>
                            <a:srgbClr val="FFFFFF"/>
                          </a:solidFill>
                          <a:latin typeface="Trebuchet MS"/>
                          <a:cs typeface="Trebuchet MS"/>
                        </a:rPr>
                        <a:t>p-nitroglycerine, </a:t>
                      </a:r>
                      <a:r>
                        <a:rPr sz="2000" spc="-100" dirty="0">
                          <a:solidFill>
                            <a:srgbClr val="FFFFFF"/>
                          </a:solidFill>
                          <a:latin typeface="Trebuchet MS"/>
                          <a:cs typeface="Trebuchet MS"/>
                        </a:rPr>
                        <a:t>ibuprofen, </a:t>
                      </a:r>
                      <a:r>
                        <a:rPr sz="2000" spc="-130" dirty="0">
                          <a:solidFill>
                            <a:srgbClr val="FFFFFF"/>
                          </a:solidFill>
                          <a:latin typeface="Trebuchet MS"/>
                          <a:cs typeface="Trebuchet MS"/>
                        </a:rPr>
                        <a:t>Terfinadine,  Tranilast.</a:t>
                      </a:r>
                      <a:endParaRPr sz="2000">
                        <a:latin typeface="Trebuchet MS"/>
                        <a:cs typeface="Trebuchet MS"/>
                      </a:endParaRPr>
                    </a:p>
                  </a:txBody>
                  <a:tcPr marL="0" marR="0" marT="31115" marB="0">
                    <a:lnL w="6350">
                      <a:solidFill>
                        <a:srgbClr val="F6CCBD"/>
                      </a:solidFill>
                      <a:prstDash val="solid"/>
                    </a:lnL>
                    <a:lnR w="6350">
                      <a:solidFill>
                        <a:srgbClr val="F6CCBD"/>
                      </a:solidFill>
                      <a:prstDash val="solid"/>
                    </a:lnR>
                    <a:lnT w="19050">
                      <a:solidFill>
                        <a:srgbClr val="FFFFFF"/>
                      </a:solidFill>
                      <a:prstDash val="solid"/>
                    </a:lnT>
                    <a:solidFill>
                      <a:srgbClr val="FEFEFE"/>
                    </a:solidFill>
                  </a:tcPr>
                </a:tc>
                <a:tc hMerge="1">
                  <a:txBody>
                    <a:bodyPr/>
                    <a:lstStyle/>
                    <a:p>
                      <a:endParaRPr/>
                    </a:p>
                  </a:txBody>
                  <a:tcPr marL="0" marR="0" marT="0" marB="0"/>
                </a:tc>
                <a:extLst>
                  <a:ext uri="{0D108BD9-81ED-4DB2-BD59-A6C34878D82A}">
                    <a16:rowId xmlns:a16="http://schemas.microsoft.com/office/drawing/2014/main" val="10001"/>
                  </a:ext>
                </a:extLst>
              </a:tr>
              <a:tr h="512444">
                <a:tc>
                  <a:txBody>
                    <a:bodyPr/>
                    <a:lstStyle/>
                    <a:p>
                      <a:pPr marL="364490">
                        <a:lnSpc>
                          <a:spcPct val="100000"/>
                        </a:lnSpc>
                        <a:spcBef>
                          <a:spcPts val="245"/>
                        </a:spcBef>
                        <a:tabLst>
                          <a:tab pos="1317625" algn="l"/>
                        </a:tabLst>
                      </a:pPr>
                      <a:r>
                        <a:rPr sz="2000" spc="-130" dirty="0">
                          <a:solidFill>
                            <a:srgbClr val="FFFFFF"/>
                          </a:solidFill>
                          <a:latin typeface="Trebuchet MS"/>
                          <a:cs typeface="Trebuchet MS"/>
                        </a:rPr>
                        <a:t>2.	</a:t>
                      </a:r>
                      <a:r>
                        <a:rPr sz="2000" spc="-65" dirty="0">
                          <a:solidFill>
                            <a:srgbClr val="FFFFFF"/>
                          </a:solidFill>
                          <a:latin typeface="Trebuchet MS"/>
                          <a:cs typeface="Trebuchet MS"/>
                        </a:rPr>
                        <a:t>GRANULES</a:t>
                      </a:r>
                      <a:endParaRPr sz="2000">
                        <a:latin typeface="Trebuchet MS"/>
                        <a:cs typeface="Trebuchet MS"/>
                      </a:endParaRPr>
                    </a:p>
                  </a:txBody>
                  <a:tcPr marL="0" marR="0" marT="31115" marB="0">
                    <a:lnL w="6350">
                      <a:solidFill>
                        <a:srgbClr val="F6CCBD"/>
                      </a:solidFill>
                      <a:prstDash val="solid"/>
                    </a:lnL>
                  </a:tcPr>
                </a:tc>
                <a:tc>
                  <a:txBody>
                    <a:bodyPr/>
                    <a:lstStyle/>
                    <a:p>
                      <a:pPr marL="214629">
                        <a:lnSpc>
                          <a:spcPct val="100000"/>
                        </a:lnSpc>
                        <a:spcBef>
                          <a:spcPts val="245"/>
                        </a:spcBef>
                      </a:pPr>
                      <a:r>
                        <a:rPr sz="2000" spc="-100" dirty="0">
                          <a:solidFill>
                            <a:srgbClr val="FFFFFF"/>
                          </a:solidFill>
                          <a:latin typeface="Trebuchet MS"/>
                          <a:cs typeface="Trebuchet MS"/>
                        </a:rPr>
                        <a:t>Diclofenac </a:t>
                      </a:r>
                      <a:r>
                        <a:rPr sz="2000" spc="-85" dirty="0">
                          <a:solidFill>
                            <a:srgbClr val="FFFFFF"/>
                          </a:solidFill>
                          <a:latin typeface="Trebuchet MS"/>
                          <a:cs typeface="Trebuchet MS"/>
                        </a:rPr>
                        <a:t>sodium, </a:t>
                      </a:r>
                      <a:r>
                        <a:rPr sz="2000" spc="-90" dirty="0">
                          <a:solidFill>
                            <a:srgbClr val="FFFFFF"/>
                          </a:solidFill>
                          <a:latin typeface="Trebuchet MS"/>
                          <a:cs typeface="Trebuchet MS"/>
                        </a:rPr>
                        <a:t>Indomethacin,</a:t>
                      </a:r>
                      <a:r>
                        <a:rPr sz="2000" spc="-310" dirty="0">
                          <a:solidFill>
                            <a:srgbClr val="FFFFFF"/>
                          </a:solidFill>
                          <a:latin typeface="Trebuchet MS"/>
                          <a:cs typeface="Trebuchet MS"/>
                        </a:rPr>
                        <a:t> </a:t>
                      </a:r>
                      <a:r>
                        <a:rPr sz="2000" spc="-75" dirty="0">
                          <a:solidFill>
                            <a:srgbClr val="FFFFFF"/>
                          </a:solidFill>
                          <a:latin typeface="Trebuchet MS"/>
                          <a:cs typeface="Trebuchet MS"/>
                        </a:rPr>
                        <a:t>Prednisolone</a:t>
                      </a:r>
                      <a:endParaRPr sz="2000">
                        <a:latin typeface="Trebuchet MS"/>
                        <a:cs typeface="Trebuchet MS"/>
                      </a:endParaRPr>
                    </a:p>
                  </a:txBody>
                  <a:tcPr marL="0" marR="0" marT="31115" marB="0">
                    <a:lnR w="6350">
                      <a:solidFill>
                        <a:srgbClr val="F6CCBD"/>
                      </a:solidFill>
                      <a:prstDash val="solid"/>
                    </a:lnR>
                  </a:tcPr>
                </a:tc>
                <a:extLst>
                  <a:ext uri="{0D108BD9-81ED-4DB2-BD59-A6C34878D82A}">
                    <a16:rowId xmlns:a16="http://schemas.microsoft.com/office/drawing/2014/main" val="10002"/>
                  </a:ext>
                </a:extLst>
              </a:tr>
              <a:tr h="492378">
                <a:tc>
                  <a:txBody>
                    <a:bodyPr/>
                    <a:lstStyle/>
                    <a:p>
                      <a:pPr marL="364490">
                        <a:lnSpc>
                          <a:spcPct val="100000"/>
                        </a:lnSpc>
                        <a:spcBef>
                          <a:spcPts val="250"/>
                        </a:spcBef>
                        <a:tabLst>
                          <a:tab pos="1565910" algn="l"/>
                        </a:tabLst>
                      </a:pPr>
                      <a:r>
                        <a:rPr sz="2000" spc="-135" dirty="0">
                          <a:solidFill>
                            <a:srgbClr val="FFFFFF"/>
                          </a:solidFill>
                          <a:latin typeface="Trebuchet MS"/>
                          <a:cs typeface="Trebuchet MS"/>
                        </a:rPr>
                        <a:t>3.	</a:t>
                      </a:r>
                      <a:r>
                        <a:rPr sz="2000" spc="-25" dirty="0">
                          <a:solidFill>
                            <a:srgbClr val="FFFFFF"/>
                          </a:solidFill>
                          <a:latin typeface="Trebuchet MS"/>
                          <a:cs typeface="Trebuchet MS"/>
                        </a:rPr>
                        <a:t>FILMS</a:t>
                      </a:r>
                      <a:endParaRPr sz="2000">
                        <a:latin typeface="Trebuchet MS"/>
                        <a:cs typeface="Trebuchet MS"/>
                      </a:endParaRPr>
                    </a:p>
                  </a:txBody>
                  <a:tcPr marL="0" marR="0" marT="31750" marB="0">
                    <a:lnL w="6350">
                      <a:solidFill>
                        <a:srgbClr val="F6CCBD"/>
                      </a:solidFill>
                      <a:prstDash val="solid"/>
                    </a:lnL>
                    <a:solidFill>
                      <a:srgbClr val="FEFEFE"/>
                    </a:solidFill>
                  </a:tcPr>
                </a:tc>
                <a:tc>
                  <a:txBody>
                    <a:bodyPr/>
                    <a:lstStyle/>
                    <a:p>
                      <a:pPr marL="214629">
                        <a:lnSpc>
                          <a:spcPct val="100000"/>
                        </a:lnSpc>
                        <a:spcBef>
                          <a:spcPts val="250"/>
                        </a:spcBef>
                      </a:pPr>
                      <a:r>
                        <a:rPr sz="2000" spc="-95" dirty="0">
                          <a:solidFill>
                            <a:srgbClr val="FFFFFF"/>
                          </a:solidFill>
                          <a:latin typeface="Trebuchet MS"/>
                          <a:cs typeface="Trebuchet MS"/>
                        </a:rPr>
                        <a:t>Cinnarizine</a:t>
                      </a:r>
                      <a:endParaRPr sz="2000">
                        <a:latin typeface="Trebuchet MS"/>
                        <a:cs typeface="Trebuchet MS"/>
                      </a:endParaRPr>
                    </a:p>
                  </a:txBody>
                  <a:tcPr marL="0" marR="0" marT="31750" marB="0">
                    <a:lnR w="6350">
                      <a:solidFill>
                        <a:srgbClr val="F6CCBD"/>
                      </a:solidFill>
                      <a:prstDash val="solid"/>
                    </a:lnR>
                    <a:solidFill>
                      <a:srgbClr val="FEFEFE"/>
                    </a:solidFill>
                  </a:tcPr>
                </a:tc>
                <a:extLst>
                  <a:ext uri="{0D108BD9-81ED-4DB2-BD59-A6C34878D82A}">
                    <a16:rowId xmlns:a16="http://schemas.microsoft.com/office/drawing/2014/main" val="10003"/>
                  </a:ext>
                </a:extLst>
              </a:tr>
              <a:tr h="789660">
                <a:tc>
                  <a:txBody>
                    <a:bodyPr/>
                    <a:lstStyle/>
                    <a:p>
                      <a:pPr marL="364490">
                        <a:lnSpc>
                          <a:spcPct val="100000"/>
                        </a:lnSpc>
                        <a:spcBef>
                          <a:spcPts val="250"/>
                        </a:spcBef>
                        <a:tabLst>
                          <a:tab pos="1415415" algn="l"/>
                        </a:tabLst>
                      </a:pPr>
                      <a:r>
                        <a:rPr sz="2000" spc="-135" dirty="0">
                          <a:solidFill>
                            <a:srgbClr val="FFFFFF"/>
                          </a:solidFill>
                          <a:latin typeface="Trebuchet MS"/>
                          <a:cs typeface="Trebuchet MS"/>
                        </a:rPr>
                        <a:t>4.	</a:t>
                      </a:r>
                      <a:r>
                        <a:rPr sz="2000" spc="-85" dirty="0">
                          <a:solidFill>
                            <a:srgbClr val="FFFFFF"/>
                          </a:solidFill>
                          <a:latin typeface="Trebuchet MS"/>
                          <a:cs typeface="Trebuchet MS"/>
                        </a:rPr>
                        <a:t>CAPSULE</a:t>
                      </a:r>
                      <a:endParaRPr sz="2000">
                        <a:latin typeface="Trebuchet MS"/>
                        <a:cs typeface="Trebuchet MS"/>
                      </a:endParaRPr>
                    </a:p>
                  </a:txBody>
                  <a:tcPr marL="0" marR="0" marT="31750" marB="0">
                    <a:lnL w="6350">
                      <a:solidFill>
                        <a:srgbClr val="F6CCBD"/>
                      </a:solidFill>
                      <a:prstDash val="solid"/>
                    </a:lnL>
                  </a:tcPr>
                </a:tc>
                <a:tc>
                  <a:txBody>
                    <a:bodyPr/>
                    <a:lstStyle/>
                    <a:p>
                      <a:pPr marL="214629" marR="665480">
                        <a:lnSpc>
                          <a:spcPct val="100499"/>
                        </a:lnSpc>
                        <a:spcBef>
                          <a:spcPts val="225"/>
                        </a:spcBef>
                      </a:pPr>
                      <a:r>
                        <a:rPr sz="2000" spc="-110" dirty="0">
                          <a:solidFill>
                            <a:srgbClr val="FFFFFF"/>
                          </a:solidFill>
                          <a:latin typeface="Trebuchet MS"/>
                          <a:cs typeface="Trebuchet MS"/>
                        </a:rPr>
                        <a:t>Chlrdiazepoxide, Diazepam, </a:t>
                      </a:r>
                      <a:r>
                        <a:rPr sz="2000" spc="-95" dirty="0">
                          <a:solidFill>
                            <a:srgbClr val="FFFFFF"/>
                          </a:solidFill>
                          <a:latin typeface="Trebuchet MS"/>
                          <a:cs typeface="Trebuchet MS"/>
                        </a:rPr>
                        <a:t>Furosemide, </a:t>
                      </a:r>
                      <a:r>
                        <a:rPr sz="2000" spc="-110" dirty="0">
                          <a:solidFill>
                            <a:srgbClr val="FFFFFF"/>
                          </a:solidFill>
                          <a:latin typeface="Trebuchet MS"/>
                          <a:cs typeface="Trebuchet MS"/>
                        </a:rPr>
                        <a:t>L-Dopa,</a:t>
                      </a:r>
                      <a:r>
                        <a:rPr sz="2000" spc="-275" dirty="0">
                          <a:solidFill>
                            <a:srgbClr val="FFFFFF"/>
                          </a:solidFill>
                          <a:latin typeface="Trebuchet MS"/>
                          <a:cs typeface="Trebuchet MS"/>
                        </a:rPr>
                        <a:t> </a:t>
                      </a:r>
                      <a:r>
                        <a:rPr sz="2000" spc="-100" dirty="0">
                          <a:solidFill>
                            <a:srgbClr val="FFFFFF"/>
                          </a:solidFill>
                          <a:latin typeface="Trebuchet MS"/>
                          <a:cs typeface="Trebuchet MS"/>
                        </a:rPr>
                        <a:t>Benserazide,  </a:t>
                      </a:r>
                      <a:r>
                        <a:rPr sz="2000" spc="-55" dirty="0">
                          <a:solidFill>
                            <a:srgbClr val="FFFFFF"/>
                          </a:solidFill>
                          <a:latin typeface="Trebuchet MS"/>
                          <a:cs typeface="Trebuchet MS"/>
                        </a:rPr>
                        <a:t>Misoprostol,</a:t>
                      </a:r>
                      <a:r>
                        <a:rPr sz="2000" spc="-145" dirty="0">
                          <a:solidFill>
                            <a:srgbClr val="FFFFFF"/>
                          </a:solidFill>
                          <a:latin typeface="Trebuchet MS"/>
                          <a:cs typeface="Trebuchet MS"/>
                        </a:rPr>
                        <a:t> </a:t>
                      </a:r>
                      <a:r>
                        <a:rPr sz="2000" spc="-75" dirty="0">
                          <a:solidFill>
                            <a:srgbClr val="FFFFFF"/>
                          </a:solidFill>
                          <a:latin typeface="Trebuchet MS"/>
                          <a:cs typeface="Trebuchet MS"/>
                        </a:rPr>
                        <a:t>Propanolol</a:t>
                      </a:r>
                      <a:endParaRPr sz="2000">
                        <a:latin typeface="Trebuchet MS"/>
                        <a:cs typeface="Trebuchet MS"/>
                      </a:endParaRPr>
                    </a:p>
                  </a:txBody>
                  <a:tcPr marL="0" marR="0" marT="28575" marB="0">
                    <a:lnR w="6350">
                      <a:solidFill>
                        <a:srgbClr val="F6CCBD"/>
                      </a:solidFill>
                      <a:prstDash val="solid"/>
                    </a:lnR>
                  </a:tcPr>
                </a:tc>
                <a:extLst>
                  <a:ext uri="{0D108BD9-81ED-4DB2-BD59-A6C34878D82A}">
                    <a16:rowId xmlns:a16="http://schemas.microsoft.com/office/drawing/2014/main" val="10004"/>
                  </a:ext>
                </a:extLst>
              </a:tr>
              <a:tr h="1948307">
                <a:tc gridSpan="2">
                  <a:txBody>
                    <a:bodyPr/>
                    <a:lstStyle/>
                    <a:p>
                      <a:pPr marL="2923540" marR="167005" indent="-2559050">
                        <a:lnSpc>
                          <a:spcPct val="99800"/>
                        </a:lnSpc>
                        <a:spcBef>
                          <a:spcPts val="254"/>
                        </a:spcBef>
                        <a:tabLst>
                          <a:tab pos="1172845" algn="l"/>
                          <a:tab pos="2923540" algn="l"/>
                        </a:tabLst>
                      </a:pPr>
                      <a:r>
                        <a:rPr sz="2000" spc="-135" dirty="0">
                          <a:solidFill>
                            <a:srgbClr val="FFFFFF"/>
                          </a:solidFill>
                          <a:latin typeface="Trebuchet MS"/>
                          <a:cs typeface="Trebuchet MS"/>
                        </a:rPr>
                        <a:t>5.	</a:t>
                      </a:r>
                      <a:r>
                        <a:rPr sz="2000" spc="-180" dirty="0">
                          <a:solidFill>
                            <a:srgbClr val="FFFFFF"/>
                          </a:solidFill>
                          <a:latin typeface="Trebuchet MS"/>
                          <a:cs typeface="Trebuchet MS"/>
                        </a:rPr>
                        <a:t>TABLET/</a:t>
                      </a:r>
                      <a:r>
                        <a:rPr sz="2000" spc="-160" dirty="0">
                          <a:solidFill>
                            <a:srgbClr val="FFFFFF"/>
                          </a:solidFill>
                          <a:latin typeface="Trebuchet MS"/>
                          <a:cs typeface="Trebuchet MS"/>
                        </a:rPr>
                        <a:t> </a:t>
                      </a:r>
                      <a:r>
                        <a:rPr sz="2000" spc="-110" dirty="0">
                          <a:solidFill>
                            <a:srgbClr val="FFFFFF"/>
                          </a:solidFill>
                          <a:latin typeface="Trebuchet MS"/>
                          <a:cs typeface="Trebuchet MS"/>
                        </a:rPr>
                        <a:t>PILLS	</a:t>
                      </a:r>
                      <a:r>
                        <a:rPr sz="2000" spc="-90" dirty="0">
                          <a:solidFill>
                            <a:srgbClr val="FFFFFF"/>
                          </a:solidFill>
                          <a:latin typeface="Trebuchet MS"/>
                          <a:cs typeface="Trebuchet MS"/>
                        </a:rPr>
                        <a:t>Acetaminophen, </a:t>
                      </a:r>
                      <a:r>
                        <a:rPr sz="2000" spc="-80" dirty="0">
                          <a:solidFill>
                            <a:srgbClr val="FFFFFF"/>
                          </a:solidFill>
                          <a:latin typeface="Trebuchet MS"/>
                          <a:cs typeface="Trebuchet MS"/>
                        </a:rPr>
                        <a:t>ASA, </a:t>
                      </a:r>
                      <a:r>
                        <a:rPr sz="2000" spc="-95" dirty="0">
                          <a:solidFill>
                            <a:srgbClr val="FFFFFF"/>
                          </a:solidFill>
                          <a:latin typeface="Trebuchet MS"/>
                          <a:cs typeface="Trebuchet MS"/>
                        </a:rPr>
                        <a:t>Amoxicilin </a:t>
                      </a:r>
                      <a:r>
                        <a:rPr sz="2000" spc="-120" dirty="0">
                          <a:solidFill>
                            <a:srgbClr val="FFFFFF"/>
                          </a:solidFill>
                          <a:latin typeface="Trebuchet MS"/>
                          <a:cs typeface="Trebuchet MS"/>
                        </a:rPr>
                        <a:t>Trihydrate,Ampicilin, </a:t>
                      </a:r>
                      <a:r>
                        <a:rPr sz="2000" spc="-100" dirty="0">
                          <a:solidFill>
                            <a:srgbClr val="FFFFFF"/>
                          </a:solidFill>
                          <a:latin typeface="Trebuchet MS"/>
                          <a:cs typeface="Trebuchet MS"/>
                        </a:rPr>
                        <a:t>Atenolol,  </a:t>
                      </a:r>
                      <a:r>
                        <a:rPr sz="2000" spc="-95" dirty="0">
                          <a:solidFill>
                            <a:srgbClr val="FFFFFF"/>
                          </a:solidFill>
                          <a:latin typeface="Trebuchet MS"/>
                          <a:cs typeface="Trebuchet MS"/>
                        </a:rPr>
                        <a:t>Chlorphenarimine,Cinnazirine, </a:t>
                      </a:r>
                      <a:r>
                        <a:rPr sz="2000" spc="-110" dirty="0">
                          <a:solidFill>
                            <a:srgbClr val="FFFFFF"/>
                          </a:solidFill>
                          <a:latin typeface="Trebuchet MS"/>
                          <a:cs typeface="Trebuchet MS"/>
                        </a:rPr>
                        <a:t>Diltiazem,Flourouracil, </a:t>
                      </a:r>
                      <a:r>
                        <a:rPr sz="2000" spc="-55" dirty="0">
                          <a:solidFill>
                            <a:srgbClr val="FFFFFF"/>
                          </a:solidFill>
                          <a:latin typeface="Trebuchet MS"/>
                          <a:cs typeface="Trebuchet MS"/>
                        </a:rPr>
                        <a:t>Isosorbide  </a:t>
                      </a:r>
                      <a:r>
                        <a:rPr sz="2000" spc="-50" dirty="0">
                          <a:solidFill>
                            <a:srgbClr val="FFFFFF"/>
                          </a:solidFill>
                          <a:latin typeface="Trebuchet MS"/>
                          <a:cs typeface="Trebuchet MS"/>
                        </a:rPr>
                        <a:t>Mononitrate &amp; </a:t>
                      </a:r>
                      <a:r>
                        <a:rPr sz="2000" spc="-120" dirty="0">
                          <a:solidFill>
                            <a:srgbClr val="FFFFFF"/>
                          </a:solidFill>
                          <a:latin typeface="Trebuchet MS"/>
                          <a:cs typeface="Trebuchet MS"/>
                        </a:rPr>
                        <a:t>dinitrate, </a:t>
                      </a:r>
                      <a:r>
                        <a:rPr sz="2000" spc="-90" dirty="0">
                          <a:solidFill>
                            <a:srgbClr val="FFFFFF"/>
                          </a:solidFill>
                          <a:latin typeface="Trebuchet MS"/>
                          <a:cs typeface="Trebuchet MS"/>
                        </a:rPr>
                        <a:t>p-aminobenzoic </a:t>
                      </a:r>
                      <a:r>
                        <a:rPr sz="2000" spc="-130" dirty="0">
                          <a:solidFill>
                            <a:srgbClr val="FFFFFF"/>
                          </a:solidFill>
                          <a:latin typeface="Trebuchet MS"/>
                          <a:cs typeface="Trebuchet MS"/>
                        </a:rPr>
                        <a:t>acid, </a:t>
                      </a:r>
                      <a:r>
                        <a:rPr sz="2000" spc="-85" dirty="0">
                          <a:solidFill>
                            <a:srgbClr val="FFFFFF"/>
                          </a:solidFill>
                          <a:latin typeface="Trebuchet MS"/>
                          <a:cs typeface="Trebuchet MS"/>
                        </a:rPr>
                        <a:t>Prednisolone,  </a:t>
                      </a:r>
                      <a:r>
                        <a:rPr sz="2000" spc="-70" dirty="0">
                          <a:solidFill>
                            <a:srgbClr val="FFFFFF"/>
                          </a:solidFill>
                          <a:latin typeface="Trebuchet MS"/>
                          <a:cs typeface="Trebuchet MS"/>
                        </a:rPr>
                        <a:t>Quinidine </a:t>
                      </a:r>
                      <a:r>
                        <a:rPr sz="2000" spc="-105" dirty="0">
                          <a:solidFill>
                            <a:srgbClr val="FFFFFF"/>
                          </a:solidFill>
                          <a:latin typeface="Trebuchet MS"/>
                          <a:cs typeface="Trebuchet MS"/>
                        </a:rPr>
                        <a:t>Gluconate,Ribiflavin </a:t>
                      </a:r>
                      <a:r>
                        <a:rPr sz="2000" spc="-130" dirty="0">
                          <a:solidFill>
                            <a:srgbClr val="FFFFFF"/>
                          </a:solidFill>
                          <a:latin typeface="Trebuchet MS"/>
                          <a:cs typeface="Trebuchet MS"/>
                        </a:rPr>
                        <a:t>5-p, </a:t>
                      </a:r>
                      <a:r>
                        <a:rPr sz="2000" spc="-110" dirty="0">
                          <a:solidFill>
                            <a:srgbClr val="FFFFFF"/>
                          </a:solidFill>
                          <a:latin typeface="Trebuchet MS"/>
                          <a:cs typeface="Trebuchet MS"/>
                        </a:rPr>
                        <a:t>Sotalol,Theophylline,</a:t>
                      </a:r>
                      <a:r>
                        <a:rPr sz="2000" spc="-285" dirty="0">
                          <a:solidFill>
                            <a:srgbClr val="FFFFFF"/>
                          </a:solidFill>
                          <a:latin typeface="Trebuchet MS"/>
                          <a:cs typeface="Trebuchet MS"/>
                        </a:rPr>
                        <a:t> </a:t>
                      </a:r>
                      <a:r>
                        <a:rPr sz="2000" spc="-100" dirty="0">
                          <a:solidFill>
                            <a:srgbClr val="FFFFFF"/>
                          </a:solidFill>
                          <a:latin typeface="Trebuchet MS"/>
                          <a:cs typeface="Trebuchet MS"/>
                        </a:rPr>
                        <a:t>Verapamil</a:t>
                      </a:r>
                      <a:endParaRPr sz="2000">
                        <a:latin typeface="Trebuchet MS"/>
                        <a:cs typeface="Trebuchet MS"/>
                      </a:endParaRPr>
                    </a:p>
                  </a:txBody>
                  <a:tcPr marL="0" marR="0" marT="32384" marB="0">
                    <a:lnL w="6350">
                      <a:solidFill>
                        <a:srgbClr val="F6CCBD"/>
                      </a:solidFill>
                      <a:prstDash val="solid"/>
                    </a:lnL>
                    <a:lnR w="6350">
                      <a:solidFill>
                        <a:srgbClr val="F6CCBD"/>
                      </a:solidFill>
                      <a:prstDash val="solid"/>
                    </a:lnR>
                    <a:lnB w="6350">
                      <a:solidFill>
                        <a:srgbClr val="F6CCBD"/>
                      </a:solidFill>
                      <a:prstDash val="solid"/>
                    </a:lnB>
                    <a:solidFill>
                      <a:srgbClr val="FEFEFE"/>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19400" y="1938527"/>
            <a:ext cx="6004560" cy="3718560"/>
            <a:chOff x="2819400" y="1938527"/>
            <a:chExt cx="6004560" cy="3718560"/>
          </a:xfrm>
        </p:grpSpPr>
        <p:sp>
          <p:nvSpPr>
            <p:cNvPr id="3" name="object 3"/>
            <p:cNvSpPr/>
            <p:nvPr/>
          </p:nvSpPr>
          <p:spPr>
            <a:xfrm>
              <a:off x="3400805" y="2021331"/>
              <a:ext cx="4932045" cy="2882265"/>
            </a:xfrm>
            <a:custGeom>
              <a:avLst/>
              <a:gdLst/>
              <a:ahLst/>
              <a:cxnLst/>
              <a:rect l="l" t="t" r="r" b="b"/>
              <a:pathLst>
                <a:path w="4932045" h="2882265">
                  <a:moveTo>
                    <a:pt x="4477004" y="0"/>
                  </a:moveTo>
                  <a:lnTo>
                    <a:pt x="0" y="1639061"/>
                  </a:lnTo>
                  <a:lnTo>
                    <a:pt x="455041" y="2881756"/>
                  </a:lnTo>
                  <a:lnTo>
                    <a:pt x="4932045" y="1242694"/>
                  </a:lnTo>
                  <a:lnTo>
                    <a:pt x="4477004" y="0"/>
                  </a:lnTo>
                  <a:close/>
                </a:path>
              </a:pathLst>
            </a:custGeom>
            <a:solidFill>
              <a:srgbClr val="6FAC46"/>
            </a:solidFill>
          </p:spPr>
          <p:txBody>
            <a:bodyPr wrap="square" lIns="0" tIns="0" rIns="0" bIns="0" rtlCol="0"/>
            <a:lstStyle/>
            <a:p>
              <a:endParaRPr/>
            </a:p>
          </p:txBody>
        </p:sp>
        <p:sp>
          <p:nvSpPr>
            <p:cNvPr id="4" name="object 4"/>
            <p:cNvSpPr/>
            <p:nvPr/>
          </p:nvSpPr>
          <p:spPr>
            <a:xfrm>
              <a:off x="3400805" y="2021331"/>
              <a:ext cx="4932045" cy="2882265"/>
            </a:xfrm>
            <a:custGeom>
              <a:avLst/>
              <a:gdLst/>
              <a:ahLst/>
              <a:cxnLst/>
              <a:rect l="l" t="t" r="r" b="b"/>
              <a:pathLst>
                <a:path w="4932045" h="2882265">
                  <a:moveTo>
                    <a:pt x="0" y="1639061"/>
                  </a:moveTo>
                  <a:lnTo>
                    <a:pt x="4477004" y="0"/>
                  </a:lnTo>
                  <a:lnTo>
                    <a:pt x="4932045" y="1242694"/>
                  </a:lnTo>
                  <a:lnTo>
                    <a:pt x="455041" y="2881756"/>
                  </a:lnTo>
                  <a:lnTo>
                    <a:pt x="0" y="1639061"/>
                  </a:lnTo>
                  <a:close/>
                </a:path>
              </a:pathLst>
            </a:custGeom>
            <a:ln w="12700">
              <a:solidFill>
                <a:srgbClr val="507D31"/>
              </a:solidFill>
            </a:ln>
          </p:spPr>
          <p:txBody>
            <a:bodyPr wrap="square" lIns="0" tIns="0" rIns="0" bIns="0" rtlCol="0"/>
            <a:lstStyle/>
            <a:p>
              <a:endParaRPr/>
            </a:p>
          </p:txBody>
        </p:sp>
        <p:sp>
          <p:nvSpPr>
            <p:cNvPr id="5" name="object 5"/>
            <p:cNvSpPr/>
            <p:nvPr/>
          </p:nvSpPr>
          <p:spPr>
            <a:xfrm>
              <a:off x="2819400" y="2124455"/>
              <a:ext cx="4764024" cy="353263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622675" y="2952750"/>
              <a:ext cx="2988945" cy="1541145"/>
            </a:xfrm>
            <a:custGeom>
              <a:avLst/>
              <a:gdLst/>
              <a:ahLst/>
              <a:cxnLst/>
              <a:rect l="l" t="t" r="r" b="b"/>
              <a:pathLst>
                <a:path w="2988945" h="1541145">
                  <a:moveTo>
                    <a:pt x="336921" y="1045210"/>
                  </a:moveTo>
                  <a:lnTo>
                    <a:pt x="197358" y="1045210"/>
                  </a:lnTo>
                  <a:lnTo>
                    <a:pt x="375421" y="1531395"/>
                  </a:lnTo>
                  <a:lnTo>
                    <a:pt x="376427" y="1534414"/>
                  </a:lnTo>
                  <a:lnTo>
                    <a:pt x="378460" y="1536827"/>
                  </a:lnTo>
                  <a:lnTo>
                    <a:pt x="381508" y="1538605"/>
                  </a:lnTo>
                  <a:lnTo>
                    <a:pt x="384428" y="1540383"/>
                  </a:lnTo>
                  <a:lnTo>
                    <a:pt x="388492" y="1541145"/>
                  </a:lnTo>
                  <a:lnTo>
                    <a:pt x="398907" y="1540891"/>
                  </a:lnTo>
                  <a:lnTo>
                    <a:pt x="405638" y="1539748"/>
                  </a:lnTo>
                  <a:lnTo>
                    <a:pt x="443991" y="1528318"/>
                  </a:lnTo>
                  <a:lnTo>
                    <a:pt x="480695" y="1512316"/>
                  </a:lnTo>
                  <a:lnTo>
                    <a:pt x="490600" y="1505458"/>
                  </a:lnTo>
                  <a:lnTo>
                    <a:pt x="494664" y="1502283"/>
                  </a:lnTo>
                  <a:lnTo>
                    <a:pt x="497332" y="1498981"/>
                  </a:lnTo>
                  <a:lnTo>
                    <a:pt x="498475" y="1495806"/>
                  </a:lnTo>
                  <a:lnTo>
                    <a:pt x="499490" y="1492504"/>
                  </a:lnTo>
                  <a:lnTo>
                    <a:pt x="499490" y="1489329"/>
                  </a:lnTo>
                  <a:lnTo>
                    <a:pt x="498348" y="1486281"/>
                  </a:lnTo>
                  <a:lnTo>
                    <a:pt x="336921" y="1045210"/>
                  </a:lnTo>
                  <a:close/>
                </a:path>
                <a:path w="2988945" h="1541145">
                  <a:moveTo>
                    <a:pt x="440436" y="843533"/>
                  </a:moveTo>
                  <a:lnTo>
                    <a:pt x="6603" y="1001394"/>
                  </a:lnTo>
                  <a:lnTo>
                    <a:pt x="0" y="1020572"/>
                  </a:lnTo>
                  <a:lnTo>
                    <a:pt x="762" y="1026287"/>
                  </a:lnTo>
                  <a:lnTo>
                    <a:pt x="2412" y="1033018"/>
                  </a:lnTo>
                  <a:lnTo>
                    <a:pt x="3937" y="1039876"/>
                  </a:lnTo>
                  <a:lnTo>
                    <a:pt x="6476" y="1048004"/>
                  </a:lnTo>
                  <a:lnTo>
                    <a:pt x="9905" y="1057275"/>
                  </a:lnTo>
                  <a:lnTo>
                    <a:pt x="13208" y="1066292"/>
                  </a:lnTo>
                  <a:lnTo>
                    <a:pt x="16383" y="1073785"/>
                  </a:lnTo>
                  <a:lnTo>
                    <a:pt x="19558" y="1079881"/>
                  </a:lnTo>
                  <a:lnTo>
                    <a:pt x="22605" y="1085977"/>
                  </a:lnTo>
                  <a:lnTo>
                    <a:pt x="25653" y="1090676"/>
                  </a:lnTo>
                  <a:lnTo>
                    <a:pt x="28701" y="1093977"/>
                  </a:lnTo>
                  <a:lnTo>
                    <a:pt x="31623" y="1097280"/>
                  </a:lnTo>
                  <a:lnTo>
                    <a:pt x="34544" y="1099566"/>
                  </a:lnTo>
                  <a:lnTo>
                    <a:pt x="37464" y="1100582"/>
                  </a:lnTo>
                  <a:lnTo>
                    <a:pt x="40259" y="1101598"/>
                  </a:lnTo>
                  <a:lnTo>
                    <a:pt x="43307" y="1101598"/>
                  </a:lnTo>
                  <a:lnTo>
                    <a:pt x="197358" y="1045210"/>
                  </a:lnTo>
                  <a:lnTo>
                    <a:pt x="336921" y="1045210"/>
                  </a:lnTo>
                  <a:lnTo>
                    <a:pt x="320421" y="1000125"/>
                  </a:lnTo>
                  <a:lnTo>
                    <a:pt x="474217" y="943863"/>
                  </a:lnTo>
                  <a:lnTo>
                    <a:pt x="476503" y="941958"/>
                  </a:lnTo>
                  <a:lnTo>
                    <a:pt x="478154" y="939292"/>
                  </a:lnTo>
                  <a:lnTo>
                    <a:pt x="479805" y="936498"/>
                  </a:lnTo>
                  <a:lnTo>
                    <a:pt x="480695" y="932942"/>
                  </a:lnTo>
                  <a:lnTo>
                    <a:pt x="480949" y="924051"/>
                  </a:lnTo>
                  <a:lnTo>
                    <a:pt x="480187" y="918463"/>
                  </a:lnTo>
                  <a:lnTo>
                    <a:pt x="478663" y="911860"/>
                  </a:lnTo>
                  <a:lnTo>
                    <a:pt x="477138" y="905129"/>
                  </a:lnTo>
                  <a:lnTo>
                    <a:pt x="474599" y="897382"/>
                  </a:lnTo>
                  <a:lnTo>
                    <a:pt x="471297" y="888364"/>
                  </a:lnTo>
                  <a:lnTo>
                    <a:pt x="467995" y="878967"/>
                  </a:lnTo>
                  <a:lnTo>
                    <a:pt x="464692" y="871219"/>
                  </a:lnTo>
                  <a:lnTo>
                    <a:pt x="458342" y="858774"/>
                  </a:lnTo>
                  <a:lnTo>
                    <a:pt x="455295" y="853948"/>
                  </a:lnTo>
                  <a:lnTo>
                    <a:pt x="452247" y="850645"/>
                  </a:lnTo>
                  <a:lnTo>
                    <a:pt x="449325" y="847344"/>
                  </a:lnTo>
                  <a:lnTo>
                    <a:pt x="446277" y="845312"/>
                  </a:lnTo>
                  <a:lnTo>
                    <a:pt x="440436" y="843533"/>
                  </a:lnTo>
                  <a:close/>
                </a:path>
                <a:path w="2988945" h="1541145">
                  <a:moveTo>
                    <a:pt x="639952" y="773938"/>
                  </a:moveTo>
                  <a:lnTo>
                    <a:pt x="601075" y="781018"/>
                  </a:lnTo>
                  <a:lnTo>
                    <a:pt x="561341" y="796049"/>
                  </a:lnTo>
                  <a:lnTo>
                    <a:pt x="537845" y="809625"/>
                  </a:lnTo>
                  <a:lnTo>
                    <a:pt x="533653" y="812800"/>
                  </a:lnTo>
                  <a:lnTo>
                    <a:pt x="531113" y="816101"/>
                  </a:lnTo>
                  <a:lnTo>
                    <a:pt x="529971" y="819276"/>
                  </a:lnTo>
                  <a:lnTo>
                    <a:pt x="528827" y="822579"/>
                  </a:lnTo>
                  <a:lnTo>
                    <a:pt x="528827" y="825754"/>
                  </a:lnTo>
                  <a:lnTo>
                    <a:pt x="529971" y="828801"/>
                  </a:lnTo>
                  <a:lnTo>
                    <a:pt x="738516" y="1398426"/>
                  </a:lnTo>
                  <a:lnTo>
                    <a:pt x="739648" y="1401445"/>
                  </a:lnTo>
                  <a:lnTo>
                    <a:pt x="741679" y="1403858"/>
                  </a:lnTo>
                  <a:lnTo>
                    <a:pt x="747522" y="1407414"/>
                  </a:lnTo>
                  <a:lnTo>
                    <a:pt x="751713" y="1408176"/>
                  </a:lnTo>
                  <a:lnTo>
                    <a:pt x="762126" y="1407922"/>
                  </a:lnTo>
                  <a:lnTo>
                    <a:pt x="815903" y="1392138"/>
                  </a:lnTo>
                  <a:lnTo>
                    <a:pt x="853821" y="1372489"/>
                  </a:lnTo>
                  <a:lnTo>
                    <a:pt x="857885" y="1369314"/>
                  </a:lnTo>
                  <a:lnTo>
                    <a:pt x="860425" y="1366012"/>
                  </a:lnTo>
                  <a:lnTo>
                    <a:pt x="861440" y="1362837"/>
                  </a:lnTo>
                  <a:lnTo>
                    <a:pt x="862329" y="1359662"/>
                  </a:lnTo>
                  <a:lnTo>
                    <a:pt x="862329" y="1356614"/>
                  </a:lnTo>
                  <a:lnTo>
                    <a:pt x="861187" y="1353439"/>
                  </a:lnTo>
                  <a:lnTo>
                    <a:pt x="771905" y="1109726"/>
                  </a:lnTo>
                  <a:lnTo>
                    <a:pt x="997458" y="1027176"/>
                  </a:lnTo>
                  <a:lnTo>
                    <a:pt x="1136481" y="1027176"/>
                  </a:lnTo>
                  <a:lnTo>
                    <a:pt x="1128484" y="1005332"/>
                  </a:lnTo>
                  <a:lnTo>
                    <a:pt x="733678" y="1005332"/>
                  </a:lnTo>
                  <a:lnTo>
                    <a:pt x="652652" y="783970"/>
                  </a:lnTo>
                  <a:lnTo>
                    <a:pt x="651510" y="780795"/>
                  </a:lnTo>
                  <a:lnTo>
                    <a:pt x="649477" y="778382"/>
                  </a:lnTo>
                  <a:lnTo>
                    <a:pt x="646684" y="776605"/>
                  </a:lnTo>
                  <a:lnTo>
                    <a:pt x="644016" y="774700"/>
                  </a:lnTo>
                  <a:lnTo>
                    <a:pt x="639952" y="773938"/>
                  </a:lnTo>
                  <a:close/>
                </a:path>
                <a:path w="2988945" h="1541145">
                  <a:moveTo>
                    <a:pt x="1136481" y="1027176"/>
                  </a:moveTo>
                  <a:lnTo>
                    <a:pt x="997458" y="1027176"/>
                  </a:lnTo>
                  <a:lnTo>
                    <a:pt x="1086804" y="1271063"/>
                  </a:lnTo>
                  <a:lnTo>
                    <a:pt x="1087882" y="1273937"/>
                  </a:lnTo>
                  <a:lnTo>
                    <a:pt x="1089914" y="1276477"/>
                  </a:lnTo>
                  <a:lnTo>
                    <a:pt x="1092835" y="1278127"/>
                  </a:lnTo>
                  <a:lnTo>
                    <a:pt x="1095755" y="1279906"/>
                  </a:lnTo>
                  <a:lnTo>
                    <a:pt x="1099692" y="1280795"/>
                  </a:lnTo>
                  <a:lnTo>
                    <a:pt x="1109852" y="1280541"/>
                  </a:lnTo>
                  <a:lnTo>
                    <a:pt x="1116584" y="1279525"/>
                  </a:lnTo>
                  <a:lnTo>
                    <a:pt x="1155446" y="1267968"/>
                  </a:lnTo>
                  <a:lnTo>
                    <a:pt x="1191640" y="1251966"/>
                  </a:lnTo>
                  <a:lnTo>
                    <a:pt x="1209294" y="1235456"/>
                  </a:lnTo>
                  <a:lnTo>
                    <a:pt x="1210437" y="1232281"/>
                  </a:lnTo>
                  <a:lnTo>
                    <a:pt x="1210437" y="1229106"/>
                  </a:lnTo>
                  <a:lnTo>
                    <a:pt x="1209294" y="1226058"/>
                  </a:lnTo>
                  <a:lnTo>
                    <a:pt x="1136481" y="1027176"/>
                  </a:lnTo>
                  <a:close/>
                </a:path>
                <a:path w="2988945" h="1541145">
                  <a:moveTo>
                    <a:pt x="987678" y="646684"/>
                  </a:moveTo>
                  <a:lnTo>
                    <a:pt x="948864" y="653653"/>
                  </a:lnTo>
                  <a:lnTo>
                    <a:pt x="909111" y="668668"/>
                  </a:lnTo>
                  <a:lnTo>
                    <a:pt x="885698" y="682244"/>
                  </a:lnTo>
                  <a:lnTo>
                    <a:pt x="881761" y="685419"/>
                  </a:lnTo>
                  <a:lnTo>
                    <a:pt x="879221" y="688594"/>
                  </a:lnTo>
                  <a:lnTo>
                    <a:pt x="878204" y="691769"/>
                  </a:lnTo>
                  <a:lnTo>
                    <a:pt x="877062" y="695070"/>
                  </a:lnTo>
                  <a:lnTo>
                    <a:pt x="877062" y="698245"/>
                  </a:lnTo>
                  <a:lnTo>
                    <a:pt x="878204" y="701294"/>
                  </a:lnTo>
                  <a:lnTo>
                    <a:pt x="959230" y="922782"/>
                  </a:lnTo>
                  <a:lnTo>
                    <a:pt x="733678" y="1005332"/>
                  </a:lnTo>
                  <a:lnTo>
                    <a:pt x="1128484" y="1005332"/>
                  </a:lnTo>
                  <a:lnTo>
                    <a:pt x="1000677" y="656234"/>
                  </a:lnTo>
                  <a:lnTo>
                    <a:pt x="999616" y="653288"/>
                  </a:lnTo>
                  <a:lnTo>
                    <a:pt x="997585" y="650875"/>
                  </a:lnTo>
                  <a:lnTo>
                    <a:pt x="994663" y="649224"/>
                  </a:lnTo>
                  <a:lnTo>
                    <a:pt x="991742" y="647446"/>
                  </a:lnTo>
                  <a:lnTo>
                    <a:pt x="987678" y="646684"/>
                  </a:lnTo>
                  <a:close/>
                </a:path>
                <a:path w="2988945" h="1541145">
                  <a:moveTo>
                    <a:pt x="1426590" y="487680"/>
                  </a:moveTo>
                  <a:lnTo>
                    <a:pt x="1414652" y="487680"/>
                  </a:lnTo>
                  <a:lnTo>
                    <a:pt x="1409199" y="488950"/>
                  </a:lnTo>
                  <a:lnTo>
                    <a:pt x="1402937" y="490220"/>
                  </a:lnTo>
                  <a:lnTo>
                    <a:pt x="1395864" y="491489"/>
                  </a:lnTo>
                  <a:lnTo>
                    <a:pt x="1387983" y="494030"/>
                  </a:lnTo>
                  <a:lnTo>
                    <a:pt x="1379025" y="496570"/>
                  </a:lnTo>
                  <a:lnTo>
                    <a:pt x="1368710" y="500380"/>
                  </a:lnTo>
                  <a:lnTo>
                    <a:pt x="1357014" y="504189"/>
                  </a:lnTo>
                  <a:lnTo>
                    <a:pt x="1343914" y="509270"/>
                  </a:lnTo>
                  <a:lnTo>
                    <a:pt x="1332676" y="513080"/>
                  </a:lnTo>
                  <a:lnTo>
                    <a:pt x="1322593" y="516889"/>
                  </a:lnTo>
                  <a:lnTo>
                    <a:pt x="1313678" y="520700"/>
                  </a:lnTo>
                  <a:lnTo>
                    <a:pt x="1305940" y="524510"/>
                  </a:lnTo>
                  <a:lnTo>
                    <a:pt x="1296542" y="528320"/>
                  </a:lnTo>
                  <a:lnTo>
                    <a:pt x="1273555" y="556260"/>
                  </a:lnTo>
                  <a:lnTo>
                    <a:pt x="1273597" y="565150"/>
                  </a:lnTo>
                  <a:lnTo>
                    <a:pt x="1283441" y="1164590"/>
                  </a:lnTo>
                  <a:lnTo>
                    <a:pt x="1286128" y="1193800"/>
                  </a:lnTo>
                  <a:lnTo>
                    <a:pt x="1287526" y="1201420"/>
                  </a:lnTo>
                  <a:lnTo>
                    <a:pt x="1290447" y="1205230"/>
                  </a:lnTo>
                  <a:lnTo>
                    <a:pt x="1299337" y="1210310"/>
                  </a:lnTo>
                  <a:lnTo>
                    <a:pt x="1305687" y="1210310"/>
                  </a:lnTo>
                  <a:lnTo>
                    <a:pt x="1314196" y="1209040"/>
                  </a:lnTo>
                  <a:lnTo>
                    <a:pt x="1321032" y="1206500"/>
                  </a:lnTo>
                  <a:lnTo>
                    <a:pt x="1328975" y="1205230"/>
                  </a:lnTo>
                  <a:lnTo>
                    <a:pt x="1338038" y="1201420"/>
                  </a:lnTo>
                  <a:lnTo>
                    <a:pt x="1348232" y="1197610"/>
                  </a:lnTo>
                  <a:lnTo>
                    <a:pt x="1357733" y="1193800"/>
                  </a:lnTo>
                  <a:lnTo>
                    <a:pt x="1366234" y="1191260"/>
                  </a:lnTo>
                  <a:lnTo>
                    <a:pt x="1373735" y="1187450"/>
                  </a:lnTo>
                  <a:lnTo>
                    <a:pt x="1380236" y="1184910"/>
                  </a:lnTo>
                  <a:lnTo>
                    <a:pt x="1388237" y="1181100"/>
                  </a:lnTo>
                  <a:lnTo>
                    <a:pt x="1394205" y="1178560"/>
                  </a:lnTo>
                  <a:lnTo>
                    <a:pt x="1398142" y="1174750"/>
                  </a:lnTo>
                  <a:lnTo>
                    <a:pt x="1406525" y="1155700"/>
                  </a:lnTo>
                  <a:lnTo>
                    <a:pt x="1406144" y="1151890"/>
                  </a:lnTo>
                  <a:lnTo>
                    <a:pt x="1401190" y="1019810"/>
                  </a:lnTo>
                  <a:lnTo>
                    <a:pt x="1627759" y="935990"/>
                  </a:lnTo>
                  <a:lnTo>
                    <a:pt x="1797482" y="935990"/>
                  </a:lnTo>
                  <a:lnTo>
                    <a:pt x="1780867" y="915670"/>
                  </a:lnTo>
                  <a:lnTo>
                    <a:pt x="1393825" y="915670"/>
                  </a:lnTo>
                  <a:lnTo>
                    <a:pt x="1385315" y="627380"/>
                  </a:lnTo>
                  <a:lnTo>
                    <a:pt x="1545143" y="627380"/>
                  </a:lnTo>
                  <a:lnTo>
                    <a:pt x="1442339" y="501650"/>
                  </a:lnTo>
                  <a:lnTo>
                    <a:pt x="1438275" y="496570"/>
                  </a:lnTo>
                  <a:lnTo>
                    <a:pt x="1434338" y="492760"/>
                  </a:lnTo>
                  <a:lnTo>
                    <a:pt x="1430527" y="490220"/>
                  </a:lnTo>
                  <a:lnTo>
                    <a:pt x="1426590" y="487680"/>
                  </a:lnTo>
                  <a:close/>
                </a:path>
                <a:path w="2988945" h="1541145">
                  <a:moveTo>
                    <a:pt x="1797482" y="935990"/>
                  </a:moveTo>
                  <a:lnTo>
                    <a:pt x="1627759" y="935990"/>
                  </a:lnTo>
                  <a:lnTo>
                    <a:pt x="1712722" y="1042670"/>
                  </a:lnTo>
                  <a:lnTo>
                    <a:pt x="1715389" y="1046480"/>
                  </a:lnTo>
                  <a:lnTo>
                    <a:pt x="1718183" y="1049020"/>
                  </a:lnTo>
                  <a:lnTo>
                    <a:pt x="1720977" y="1050290"/>
                  </a:lnTo>
                  <a:lnTo>
                    <a:pt x="1723644" y="1052830"/>
                  </a:lnTo>
                  <a:lnTo>
                    <a:pt x="1737995" y="1052830"/>
                  </a:lnTo>
                  <a:lnTo>
                    <a:pt x="1745107" y="1051560"/>
                  </a:lnTo>
                  <a:lnTo>
                    <a:pt x="1754124" y="1049020"/>
                  </a:lnTo>
                  <a:lnTo>
                    <a:pt x="1761529" y="1046480"/>
                  </a:lnTo>
                  <a:lnTo>
                    <a:pt x="1770221" y="1042670"/>
                  </a:lnTo>
                  <a:lnTo>
                    <a:pt x="1780198" y="1040130"/>
                  </a:lnTo>
                  <a:lnTo>
                    <a:pt x="1791462" y="1035050"/>
                  </a:lnTo>
                  <a:lnTo>
                    <a:pt x="1802249" y="1031240"/>
                  </a:lnTo>
                  <a:lnTo>
                    <a:pt x="1811750" y="1027430"/>
                  </a:lnTo>
                  <a:lnTo>
                    <a:pt x="1819965" y="1024890"/>
                  </a:lnTo>
                  <a:lnTo>
                    <a:pt x="1826895" y="1021080"/>
                  </a:lnTo>
                  <a:lnTo>
                    <a:pt x="1835277" y="1017270"/>
                  </a:lnTo>
                  <a:lnTo>
                    <a:pt x="1840611" y="1013460"/>
                  </a:lnTo>
                  <a:lnTo>
                    <a:pt x="1842897" y="1008380"/>
                  </a:lnTo>
                  <a:lnTo>
                    <a:pt x="1845055" y="1004570"/>
                  </a:lnTo>
                  <a:lnTo>
                    <a:pt x="1844548" y="998220"/>
                  </a:lnTo>
                  <a:lnTo>
                    <a:pt x="1841246" y="993140"/>
                  </a:lnTo>
                  <a:lnTo>
                    <a:pt x="1838340" y="988060"/>
                  </a:lnTo>
                  <a:lnTo>
                    <a:pt x="1834578" y="981710"/>
                  </a:lnTo>
                  <a:lnTo>
                    <a:pt x="1829958" y="975360"/>
                  </a:lnTo>
                  <a:lnTo>
                    <a:pt x="1824482" y="969010"/>
                  </a:lnTo>
                  <a:lnTo>
                    <a:pt x="1797482" y="935990"/>
                  </a:lnTo>
                  <a:close/>
                </a:path>
                <a:path w="2988945" h="1541145">
                  <a:moveTo>
                    <a:pt x="1858422" y="331470"/>
                  </a:moveTo>
                  <a:lnTo>
                    <a:pt x="1852013" y="331470"/>
                  </a:lnTo>
                  <a:lnTo>
                    <a:pt x="1845437" y="332740"/>
                  </a:lnTo>
                  <a:lnTo>
                    <a:pt x="1838578" y="332740"/>
                  </a:lnTo>
                  <a:lnTo>
                    <a:pt x="1831149" y="335279"/>
                  </a:lnTo>
                  <a:lnTo>
                    <a:pt x="1823148" y="336550"/>
                  </a:lnTo>
                  <a:lnTo>
                    <a:pt x="1814576" y="340360"/>
                  </a:lnTo>
                  <a:lnTo>
                    <a:pt x="1748789" y="364490"/>
                  </a:lnTo>
                  <a:lnTo>
                    <a:pt x="1718024" y="394970"/>
                  </a:lnTo>
                  <a:lnTo>
                    <a:pt x="1716786" y="403860"/>
                  </a:lnTo>
                  <a:lnTo>
                    <a:pt x="1717643" y="414020"/>
                  </a:lnTo>
                  <a:lnTo>
                    <a:pt x="1919097" y="966470"/>
                  </a:lnTo>
                  <a:lnTo>
                    <a:pt x="1930527" y="976630"/>
                  </a:lnTo>
                  <a:lnTo>
                    <a:pt x="1945894" y="976630"/>
                  </a:lnTo>
                  <a:lnTo>
                    <a:pt x="1953387" y="975360"/>
                  </a:lnTo>
                  <a:lnTo>
                    <a:pt x="1959318" y="972820"/>
                  </a:lnTo>
                  <a:lnTo>
                    <a:pt x="1965880" y="971550"/>
                  </a:lnTo>
                  <a:lnTo>
                    <a:pt x="1973085" y="969010"/>
                  </a:lnTo>
                  <a:lnTo>
                    <a:pt x="1988921" y="963930"/>
                  </a:lnTo>
                  <a:lnTo>
                    <a:pt x="1996074" y="960120"/>
                  </a:lnTo>
                  <a:lnTo>
                    <a:pt x="2002395" y="957580"/>
                  </a:lnTo>
                  <a:lnTo>
                    <a:pt x="2007870" y="955040"/>
                  </a:lnTo>
                  <a:lnTo>
                    <a:pt x="2014727" y="951230"/>
                  </a:lnTo>
                  <a:lnTo>
                    <a:pt x="2019935" y="947420"/>
                  </a:lnTo>
                  <a:lnTo>
                    <a:pt x="2023490" y="944880"/>
                  </a:lnTo>
                  <a:lnTo>
                    <a:pt x="2027047" y="941070"/>
                  </a:lnTo>
                  <a:lnTo>
                    <a:pt x="2029205" y="938530"/>
                  </a:lnTo>
                  <a:lnTo>
                    <a:pt x="2029967" y="934720"/>
                  </a:lnTo>
                  <a:lnTo>
                    <a:pt x="2030857" y="932180"/>
                  </a:lnTo>
                  <a:lnTo>
                    <a:pt x="2030602" y="928370"/>
                  </a:lnTo>
                  <a:lnTo>
                    <a:pt x="2029460" y="925830"/>
                  </a:lnTo>
                  <a:lnTo>
                    <a:pt x="1914016" y="609600"/>
                  </a:lnTo>
                  <a:lnTo>
                    <a:pt x="1907518" y="593089"/>
                  </a:lnTo>
                  <a:lnTo>
                    <a:pt x="1900983" y="575310"/>
                  </a:lnTo>
                  <a:lnTo>
                    <a:pt x="1887854" y="542289"/>
                  </a:lnTo>
                  <a:lnTo>
                    <a:pt x="1881231" y="525780"/>
                  </a:lnTo>
                  <a:lnTo>
                    <a:pt x="1874488" y="509270"/>
                  </a:lnTo>
                  <a:lnTo>
                    <a:pt x="1867602" y="492760"/>
                  </a:lnTo>
                  <a:lnTo>
                    <a:pt x="1860550" y="476250"/>
                  </a:lnTo>
                  <a:lnTo>
                    <a:pt x="2041760" y="476250"/>
                  </a:lnTo>
                  <a:lnTo>
                    <a:pt x="1924303" y="370840"/>
                  </a:lnTo>
                  <a:lnTo>
                    <a:pt x="1916680" y="364490"/>
                  </a:lnTo>
                  <a:lnTo>
                    <a:pt x="1909413" y="358140"/>
                  </a:lnTo>
                  <a:lnTo>
                    <a:pt x="1902479" y="351790"/>
                  </a:lnTo>
                  <a:lnTo>
                    <a:pt x="1895855" y="346710"/>
                  </a:lnTo>
                  <a:lnTo>
                    <a:pt x="1889428" y="342900"/>
                  </a:lnTo>
                  <a:lnTo>
                    <a:pt x="1883108" y="339090"/>
                  </a:lnTo>
                  <a:lnTo>
                    <a:pt x="1870837" y="334010"/>
                  </a:lnTo>
                  <a:lnTo>
                    <a:pt x="1858422" y="331470"/>
                  </a:lnTo>
                  <a:close/>
                </a:path>
                <a:path w="2988945" h="1541145">
                  <a:moveTo>
                    <a:pt x="1545143" y="627380"/>
                  </a:moveTo>
                  <a:lnTo>
                    <a:pt x="1385697" y="627380"/>
                  </a:lnTo>
                  <a:lnTo>
                    <a:pt x="1564894" y="852170"/>
                  </a:lnTo>
                  <a:lnTo>
                    <a:pt x="1393825" y="915670"/>
                  </a:lnTo>
                  <a:lnTo>
                    <a:pt x="1780867" y="915670"/>
                  </a:lnTo>
                  <a:lnTo>
                    <a:pt x="1545143" y="627380"/>
                  </a:lnTo>
                  <a:close/>
                </a:path>
                <a:path w="2988945" h="1541145">
                  <a:moveTo>
                    <a:pt x="2041760" y="476250"/>
                  </a:moveTo>
                  <a:lnTo>
                    <a:pt x="1861565" y="476250"/>
                  </a:lnTo>
                  <a:lnTo>
                    <a:pt x="1872162" y="487680"/>
                  </a:lnTo>
                  <a:lnTo>
                    <a:pt x="1883187" y="499110"/>
                  </a:lnTo>
                  <a:lnTo>
                    <a:pt x="1894641" y="511810"/>
                  </a:lnTo>
                  <a:lnTo>
                    <a:pt x="1906524" y="523239"/>
                  </a:lnTo>
                  <a:lnTo>
                    <a:pt x="1918501" y="535939"/>
                  </a:lnTo>
                  <a:lnTo>
                    <a:pt x="1930241" y="546100"/>
                  </a:lnTo>
                  <a:lnTo>
                    <a:pt x="1941742" y="557530"/>
                  </a:lnTo>
                  <a:lnTo>
                    <a:pt x="2206244" y="795020"/>
                  </a:lnTo>
                  <a:lnTo>
                    <a:pt x="2216005" y="803910"/>
                  </a:lnTo>
                  <a:lnTo>
                    <a:pt x="2225087" y="811530"/>
                  </a:lnTo>
                  <a:lnTo>
                    <a:pt x="2233479" y="819150"/>
                  </a:lnTo>
                  <a:lnTo>
                    <a:pt x="2241169" y="825500"/>
                  </a:lnTo>
                  <a:lnTo>
                    <a:pt x="2248408" y="830580"/>
                  </a:lnTo>
                  <a:lnTo>
                    <a:pt x="2255456" y="835660"/>
                  </a:lnTo>
                  <a:lnTo>
                    <a:pt x="2262314" y="838200"/>
                  </a:lnTo>
                  <a:lnTo>
                    <a:pt x="2268982" y="842010"/>
                  </a:lnTo>
                  <a:lnTo>
                    <a:pt x="2288698" y="845820"/>
                  </a:lnTo>
                  <a:lnTo>
                    <a:pt x="2295271" y="845820"/>
                  </a:lnTo>
                  <a:lnTo>
                    <a:pt x="2302033" y="844550"/>
                  </a:lnTo>
                  <a:lnTo>
                    <a:pt x="2309177" y="843280"/>
                  </a:lnTo>
                  <a:lnTo>
                    <a:pt x="2316702" y="840740"/>
                  </a:lnTo>
                  <a:lnTo>
                    <a:pt x="2324608" y="838200"/>
                  </a:lnTo>
                  <a:lnTo>
                    <a:pt x="2376804" y="819150"/>
                  </a:lnTo>
                  <a:lnTo>
                    <a:pt x="2408174" y="791210"/>
                  </a:lnTo>
                  <a:lnTo>
                    <a:pt x="2410205" y="778510"/>
                  </a:lnTo>
                  <a:lnTo>
                    <a:pt x="2410714" y="772160"/>
                  </a:lnTo>
                  <a:lnTo>
                    <a:pt x="2409571" y="765810"/>
                  </a:lnTo>
                  <a:lnTo>
                    <a:pt x="2407030" y="758190"/>
                  </a:lnTo>
                  <a:lnTo>
                    <a:pt x="2376349" y="674370"/>
                  </a:lnTo>
                  <a:lnTo>
                    <a:pt x="2253615" y="674370"/>
                  </a:lnTo>
                  <a:lnTo>
                    <a:pt x="2230540" y="651510"/>
                  </a:lnTo>
                  <a:lnTo>
                    <a:pt x="2222754" y="643889"/>
                  </a:lnTo>
                  <a:lnTo>
                    <a:pt x="2198768" y="619760"/>
                  </a:lnTo>
                  <a:lnTo>
                    <a:pt x="2182383" y="604520"/>
                  </a:lnTo>
                  <a:lnTo>
                    <a:pt x="2174049" y="596900"/>
                  </a:lnTo>
                  <a:lnTo>
                    <a:pt x="2165619" y="588010"/>
                  </a:lnTo>
                  <a:lnTo>
                    <a:pt x="2148552" y="572770"/>
                  </a:lnTo>
                  <a:lnTo>
                    <a:pt x="2131181" y="556260"/>
                  </a:lnTo>
                  <a:lnTo>
                    <a:pt x="2122424" y="548639"/>
                  </a:lnTo>
                  <a:lnTo>
                    <a:pt x="2041760" y="476250"/>
                  </a:lnTo>
                  <a:close/>
                </a:path>
                <a:path w="2988945" h="1541145">
                  <a:moveTo>
                    <a:pt x="2448941" y="111760"/>
                  </a:moveTo>
                  <a:lnTo>
                    <a:pt x="2443607" y="111760"/>
                  </a:lnTo>
                  <a:lnTo>
                    <a:pt x="2438400" y="113029"/>
                  </a:lnTo>
                  <a:lnTo>
                    <a:pt x="2431796" y="113029"/>
                  </a:lnTo>
                  <a:lnTo>
                    <a:pt x="2423667" y="115570"/>
                  </a:lnTo>
                  <a:lnTo>
                    <a:pt x="2417192" y="116840"/>
                  </a:lnTo>
                  <a:lnTo>
                    <a:pt x="2409967" y="119379"/>
                  </a:lnTo>
                  <a:lnTo>
                    <a:pt x="2402004" y="121920"/>
                  </a:lnTo>
                  <a:lnTo>
                    <a:pt x="2393315" y="124460"/>
                  </a:lnTo>
                  <a:lnTo>
                    <a:pt x="2384859" y="128270"/>
                  </a:lnTo>
                  <a:lnTo>
                    <a:pt x="2377201" y="130810"/>
                  </a:lnTo>
                  <a:lnTo>
                    <a:pt x="2370329" y="134620"/>
                  </a:lnTo>
                  <a:lnTo>
                    <a:pt x="2364232" y="137160"/>
                  </a:lnTo>
                  <a:lnTo>
                    <a:pt x="2337816" y="161290"/>
                  </a:lnTo>
                  <a:lnTo>
                    <a:pt x="2337816" y="163829"/>
                  </a:lnTo>
                  <a:lnTo>
                    <a:pt x="2339086" y="167640"/>
                  </a:lnTo>
                  <a:lnTo>
                    <a:pt x="2547112" y="735330"/>
                  </a:lnTo>
                  <a:lnTo>
                    <a:pt x="2548382" y="739140"/>
                  </a:lnTo>
                  <a:lnTo>
                    <a:pt x="2550414" y="741680"/>
                  </a:lnTo>
                  <a:lnTo>
                    <a:pt x="2553335" y="742950"/>
                  </a:lnTo>
                  <a:lnTo>
                    <a:pt x="2556383" y="745490"/>
                  </a:lnTo>
                  <a:lnTo>
                    <a:pt x="2577846" y="745490"/>
                  </a:lnTo>
                  <a:lnTo>
                    <a:pt x="2586101" y="742950"/>
                  </a:lnTo>
                  <a:lnTo>
                    <a:pt x="2592625" y="741680"/>
                  </a:lnTo>
                  <a:lnTo>
                    <a:pt x="2599816" y="739140"/>
                  </a:lnTo>
                  <a:lnTo>
                    <a:pt x="2607675" y="736600"/>
                  </a:lnTo>
                  <a:lnTo>
                    <a:pt x="2616200" y="734060"/>
                  </a:lnTo>
                  <a:lnTo>
                    <a:pt x="2624820" y="730250"/>
                  </a:lnTo>
                  <a:lnTo>
                    <a:pt x="2632583" y="727710"/>
                  </a:lnTo>
                  <a:lnTo>
                    <a:pt x="2639488" y="723900"/>
                  </a:lnTo>
                  <a:lnTo>
                    <a:pt x="2645537" y="721360"/>
                  </a:lnTo>
                  <a:lnTo>
                    <a:pt x="2671064" y="697230"/>
                  </a:lnTo>
                  <a:lnTo>
                    <a:pt x="2670937" y="694690"/>
                  </a:lnTo>
                  <a:lnTo>
                    <a:pt x="2669666" y="690880"/>
                  </a:lnTo>
                  <a:lnTo>
                    <a:pt x="2564891" y="405130"/>
                  </a:lnTo>
                  <a:lnTo>
                    <a:pt x="2771484" y="405130"/>
                  </a:lnTo>
                  <a:lnTo>
                    <a:pt x="2736897" y="379729"/>
                  </a:lnTo>
                  <a:lnTo>
                    <a:pt x="2555748" y="379729"/>
                  </a:lnTo>
                  <a:lnTo>
                    <a:pt x="2461641" y="123190"/>
                  </a:lnTo>
                  <a:lnTo>
                    <a:pt x="2460498" y="119379"/>
                  </a:lnTo>
                  <a:lnTo>
                    <a:pt x="2458466" y="116840"/>
                  </a:lnTo>
                  <a:lnTo>
                    <a:pt x="2452878" y="113029"/>
                  </a:lnTo>
                  <a:lnTo>
                    <a:pt x="2448941" y="111760"/>
                  </a:lnTo>
                  <a:close/>
                </a:path>
                <a:path w="2988945" h="1541145">
                  <a:moveTo>
                    <a:pt x="2187955" y="204470"/>
                  </a:moveTo>
                  <a:lnTo>
                    <a:pt x="2181987" y="205740"/>
                  </a:lnTo>
                  <a:lnTo>
                    <a:pt x="2174621" y="207010"/>
                  </a:lnTo>
                  <a:lnTo>
                    <a:pt x="2168715" y="209550"/>
                  </a:lnTo>
                  <a:lnTo>
                    <a:pt x="2162238" y="210820"/>
                  </a:lnTo>
                  <a:lnTo>
                    <a:pt x="2155190" y="213360"/>
                  </a:lnTo>
                  <a:lnTo>
                    <a:pt x="2147570" y="215900"/>
                  </a:lnTo>
                  <a:lnTo>
                    <a:pt x="2139592" y="219710"/>
                  </a:lnTo>
                  <a:lnTo>
                    <a:pt x="2132425" y="222250"/>
                  </a:lnTo>
                  <a:lnTo>
                    <a:pt x="2126067" y="224790"/>
                  </a:lnTo>
                  <a:lnTo>
                    <a:pt x="2120519" y="227329"/>
                  </a:lnTo>
                  <a:lnTo>
                    <a:pt x="2113661" y="231140"/>
                  </a:lnTo>
                  <a:lnTo>
                    <a:pt x="2108327" y="233679"/>
                  </a:lnTo>
                  <a:lnTo>
                    <a:pt x="2104771" y="237490"/>
                  </a:lnTo>
                  <a:lnTo>
                    <a:pt x="2101088" y="241300"/>
                  </a:lnTo>
                  <a:lnTo>
                    <a:pt x="2098675" y="243840"/>
                  </a:lnTo>
                  <a:lnTo>
                    <a:pt x="2097786" y="247650"/>
                  </a:lnTo>
                  <a:lnTo>
                    <a:pt x="2096770" y="250190"/>
                  </a:lnTo>
                  <a:lnTo>
                    <a:pt x="2096897" y="254000"/>
                  </a:lnTo>
                  <a:lnTo>
                    <a:pt x="2098040" y="256540"/>
                  </a:lnTo>
                  <a:lnTo>
                    <a:pt x="2207623" y="556260"/>
                  </a:lnTo>
                  <a:lnTo>
                    <a:pt x="2213848" y="572770"/>
                  </a:lnTo>
                  <a:lnTo>
                    <a:pt x="2220335" y="589280"/>
                  </a:lnTo>
                  <a:lnTo>
                    <a:pt x="2227072" y="607060"/>
                  </a:lnTo>
                  <a:lnTo>
                    <a:pt x="2233906" y="624839"/>
                  </a:lnTo>
                  <a:lnTo>
                    <a:pt x="2240692" y="641350"/>
                  </a:lnTo>
                  <a:lnTo>
                    <a:pt x="2247431" y="657860"/>
                  </a:lnTo>
                  <a:lnTo>
                    <a:pt x="2254123" y="674370"/>
                  </a:lnTo>
                  <a:lnTo>
                    <a:pt x="2376349" y="674370"/>
                  </a:lnTo>
                  <a:lnTo>
                    <a:pt x="2208529" y="215900"/>
                  </a:lnTo>
                  <a:lnTo>
                    <a:pt x="2197100" y="205740"/>
                  </a:lnTo>
                  <a:lnTo>
                    <a:pt x="2192528" y="205740"/>
                  </a:lnTo>
                  <a:lnTo>
                    <a:pt x="2187955" y="204470"/>
                  </a:lnTo>
                  <a:close/>
                </a:path>
                <a:path w="2988945" h="1541145">
                  <a:moveTo>
                    <a:pt x="2771484" y="405130"/>
                  </a:moveTo>
                  <a:lnTo>
                    <a:pt x="2564891" y="405130"/>
                  </a:lnTo>
                  <a:lnTo>
                    <a:pt x="2851912" y="624839"/>
                  </a:lnTo>
                  <a:lnTo>
                    <a:pt x="2855722" y="627380"/>
                  </a:lnTo>
                  <a:lnTo>
                    <a:pt x="2860166" y="629920"/>
                  </a:lnTo>
                  <a:lnTo>
                    <a:pt x="2865120" y="632460"/>
                  </a:lnTo>
                  <a:lnTo>
                    <a:pt x="2870200" y="633730"/>
                  </a:lnTo>
                  <a:lnTo>
                    <a:pt x="2877312" y="633730"/>
                  </a:lnTo>
                  <a:lnTo>
                    <a:pt x="2886836" y="632460"/>
                  </a:lnTo>
                  <a:lnTo>
                    <a:pt x="2894907" y="629920"/>
                  </a:lnTo>
                  <a:lnTo>
                    <a:pt x="2905013" y="627380"/>
                  </a:lnTo>
                  <a:lnTo>
                    <a:pt x="2917144" y="623570"/>
                  </a:lnTo>
                  <a:lnTo>
                    <a:pt x="2931286" y="618489"/>
                  </a:lnTo>
                  <a:lnTo>
                    <a:pt x="2940381" y="614680"/>
                  </a:lnTo>
                  <a:lnTo>
                    <a:pt x="2948606" y="612139"/>
                  </a:lnTo>
                  <a:lnTo>
                    <a:pt x="2955950" y="608330"/>
                  </a:lnTo>
                  <a:lnTo>
                    <a:pt x="2962402" y="605789"/>
                  </a:lnTo>
                  <a:lnTo>
                    <a:pt x="2970403" y="601980"/>
                  </a:lnTo>
                  <a:lnTo>
                    <a:pt x="2988945" y="580389"/>
                  </a:lnTo>
                  <a:lnTo>
                    <a:pt x="2988691" y="577850"/>
                  </a:lnTo>
                  <a:lnTo>
                    <a:pt x="2987421" y="574039"/>
                  </a:lnTo>
                  <a:lnTo>
                    <a:pt x="2986531" y="571500"/>
                  </a:lnTo>
                  <a:lnTo>
                    <a:pt x="2984627" y="568960"/>
                  </a:lnTo>
                  <a:lnTo>
                    <a:pt x="2981579" y="565150"/>
                  </a:lnTo>
                  <a:lnTo>
                    <a:pt x="2978598" y="561339"/>
                  </a:lnTo>
                  <a:lnTo>
                    <a:pt x="2974022" y="556260"/>
                  </a:lnTo>
                  <a:lnTo>
                    <a:pt x="2967827" y="551180"/>
                  </a:lnTo>
                  <a:lnTo>
                    <a:pt x="2959989" y="543560"/>
                  </a:lnTo>
                  <a:lnTo>
                    <a:pt x="2771484" y="405130"/>
                  </a:lnTo>
                  <a:close/>
                </a:path>
                <a:path w="2988945" h="1541145">
                  <a:moveTo>
                    <a:pt x="2761615" y="0"/>
                  </a:moveTo>
                  <a:lnTo>
                    <a:pt x="2746629" y="0"/>
                  </a:lnTo>
                  <a:lnTo>
                    <a:pt x="2739644" y="1270"/>
                  </a:lnTo>
                  <a:lnTo>
                    <a:pt x="2731262" y="2540"/>
                  </a:lnTo>
                  <a:lnTo>
                    <a:pt x="2724594" y="5079"/>
                  </a:lnTo>
                  <a:lnTo>
                    <a:pt x="2717165" y="6350"/>
                  </a:lnTo>
                  <a:lnTo>
                    <a:pt x="2708973" y="10160"/>
                  </a:lnTo>
                  <a:lnTo>
                    <a:pt x="2700020" y="12700"/>
                  </a:lnTo>
                  <a:lnTo>
                    <a:pt x="2691326" y="16510"/>
                  </a:lnTo>
                  <a:lnTo>
                    <a:pt x="2683525" y="19050"/>
                  </a:lnTo>
                  <a:lnTo>
                    <a:pt x="2648204" y="38100"/>
                  </a:lnTo>
                  <a:lnTo>
                    <a:pt x="2638552" y="58420"/>
                  </a:lnTo>
                  <a:lnTo>
                    <a:pt x="2555748" y="379729"/>
                  </a:lnTo>
                  <a:lnTo>
                    <a:pt x="2736897" y="379729"/>
                  </a:lnTo>
                  <a:lnTo>
                    <a:pt x="2679827" y="337820"/>
                  </a:lnTo>
                  <a:lnTo>
                    <a:pt x="2765933" y="59690"/>
                  </a:lnTo>
                  <a:lnTo>
                    <a:pt x="2772791" y="21590"/>
                  </a:lnTo>
                  <a:lnTo>
                    <a:pt x="2772155" y="15240"/>
                  </a:lnTo>
                  <a:lnTo>
                    <a:pt x="2770251" y="10160"/>
                  </a:lnTo>
                  <a:lnTo>
                    <a:pt x="2769108" y="6350"/>
                  </a:lnTo>
                  <a:lnTo>
                    <a:pt x="2767203" y="3810"/>
                  </a:lnTo>
                  <a:lnTo>
                    <a:pt x="2761615" y="0"/>
                  </a:lnTo>
                  <a:close/>
                </a:path>
              </a:pathLst>
            </a:custGeom>
            <a:solidFill>
              <a:srgbClr val="843B0C"/>
            </a:solidFill>
          </p:spPr>
          <p:txBody>
            <a:bodyPr wrap="square" lIns="0" tIns="0" rIns="0" bIns="0" rtlCol="0"/>
            <a:lstStyle/>
            <a:p>
              <a:endParaRPr/>
            </a:p>
          </p:txBody>
        </p:sp>
        <p:sp>
          <p:nvSpPr>
            <p:cNvPr id="7" name="object 7"/>
            <p:cNvSpPr/>
            <p:nvPr/>
          </p:nvSpPr>
          <p:spPr>
            <a:xfrm>
              <a:off x="6036564" y="1938527"/>
              <a:ext cx="2787395" cy="237286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639559" y="2575179"/>
              <a:ext cx="1356995" cy="847725"/>
            </a:xfrm>
            <a:custGeom>
              <a:avLst/>
              <a:gdLst/>
              <a:ahLst/>
              <a:cxnLst/>
              <a:rect l="l" t="t" r="r" b="b"/>
              <a:pathLst>
                <a:path w="1356995" h="847725">
                  <a:moveTo>
                    <a:pt x="91059" y="417703"/>
                  </a:moveTo>
                  <a:lnTo>
                    <a:pt x="86868" y="417703"/>
                  </a:lnTo>
                  <a:lnTo>
                    <a:pt x="82676" y="417830"/>
                  </a:lnTo>
                  <a:lnTo>
                    <a:pt x="44704" y="429387"/>
                  </a:lnTo>
                  <a:lnTo>
                    <a:pt x="8000" y="444500"/>
                  </a:lnTo>
                  <a:lnTo>
                    <a:pt x="0" y="454660"/>
                  </a:lnTo>
                  <a:lnTo>
                    <a:pt x="635" y="458470"/>
                  </a:lnTo>
                  <a:lnTo>
                    <a:pt x="6731" y="467106"/>
                  </a:lnTo>
                  <a:lnTo>
                    <a:pt x="12065" y="472821"/>
                  </a:lnTo>
                  <a:lnTo>
                    <a:pt x="233425" y="680847"/>
                  </a:lnTo>
                  <a:lnTo>
                    <a:pt x="291719" y="839851"/>
                  </a:lnTo>
                  <a:lnTo>
                    <a:pt x="301244" y="847217"/>
                  </a:lnTo>
                  <a:lnTo>
                    <a:pt x="309245" y="846963"/>
                  </a:lnTo>
                  <a:lnTo>
                    <a:pt x="314325" y="846201"/>
                  </a:lnTo>
                  <a:lnTo>
                    <a:pt x="320421" y="844676"/>
                  </a:lnTo>
                  <a:lnTo>
                    <a:pt x="326517" y="843280"/>
                  </a:lnTo>
                  <a:lnTo>
                    <a:pt x="364998" y="828421"/>
                  </a:lnTo>
                  <a:lnTo>
                    <a:pt x="384810" y="810768"/>
                  </a:lnTo>
                  <a:lnTo>
                    <a:pt x="384810" y="808355"/>
                  </a:lnTo>
                  <a:lnTo>
                    <a:pt x="383921" y="806069"/>
                  </a:lnTo>
                  <a:lnTo>
                    <a:pt x="325755" y="647065"/>
                  </a:lnTo>
                  <a:lnTo>
                    <a:pt x="333510" y="579374"/>
                  </a:lnTo>
                  <a:lnTo>
                    <a:pt x="250951" y="579374"/>
                  </a:lnTo>
                  <a:lnTo>
                    <a:pt x="243760" y="571013"/>
                  </a:lnTo>
                  <a:lnTo>
                    <a:pt x="215943" y="539742"/>
                  </a:lnTo>
                  <a:lnTo>
                    <a:pt x="104901" y="425958"/>
                  </a:lnTo>
                  <a:lnTo>
                    <a:pt x="94361" y="418338"/>
                  </a:lnTo>
                  <a:lnTo>
                    <a:pt x="91059" y="417703"/>
                  </a:lnTo>
                  <a:close/>
                </a:path>
                <a:path w="1356995" h="847725">
                  <a:moveTo>
                    <a:pt x="350774" y="320675"/>
                  </a:moveTo>
                  <a:lnTo>
                    <a:pt x="306450" y="333501"/>
                  </a:lnTo>
                  <a:lnTo>
                    <a:pt x="269240" y="351155"/>
                  </a:lnTo>
                  <a:lnTo>
                    <a:pt x="263398" y="359410"/>
                  </a:lnTo>
                  <a:lnTo>
                    <a:pt x="262382" y="362331"/>
                  </a:lnTo>
                  <a:lnTo>
                    <a:pt x="262255" y="369950"/>
                  </a:lnTo>
                  <a:lnTo>
                    <a:pt x="253111" y="498475"/>
                  </a:lnTo>
                  <a:lnTo>
                    <a:pt x="252751" y="507833"/>
                  </a:lnTo>
                  <a:lnTo>
                    <a:pt x="252428" y="517429"/>
                  </a:lnTo>
                  <a:lnTo>
                    <a:pt x="251841" y="537337"/>
                  </a:lnTo>
                  <a:lnTo>
                    <a:pt x="251714" y="579120"/>
                  </a:lnTo>
                  <a:lnTo>
                    <a:pt x="250951" y="579374"/>
                  </a:lnTo>
                  <a:lnTo>
                    <a:pt x="333510" y="579374"/>
                  </a:lnTo>
                  <a:lnTo>
                    <a:pt x="360299" y="345567"/>
                  </a:lnTo>
                  <a:lnTo>
                    <a:pt x="360639" y="338645"/>
                  </a:lnTo>
                  <a:lnTo>
                    <a:pt x="360563" y="336169"/>
                  </a:lnTo>
                  <a:lnTo>
                    <a:pt x="359918" y="327025"/>
                  </a:lnTo>
                  <a:lnTo>
                    <a:pt x="357886" y="323596"/>
                  </a:lnTo>
                  <a:lnTo>
                    <a:pt x="354330" y="322199"/>
                  </a:lnTo>
                  <a:lnTo>
                    <a:pt x="350774" y="320675"/>
                  </a:lnTo>
                  <a:close/>
                </a:path>
                <a:path w="1356995" h="847725">
                  <a:moveTo>
                    <a:pt x="674878" y="207391"/>
                  </a:moveTo>
                  <a:lnTo>
                    <a:pt x="628872" y="212645"/>
                  </a:lnTo>
                  <a:lnTo>
                    <a:pt x="579247" y="226949"/>
                  </a:lnTo>
                  <a:lnTo>
                    <a:pt x="530225" y="249523"/>
                  </a:lnTo>
                  <a:lnTo>
                    <a:pt x="490728" y="278003"/>
                  </a:lnTo>
                  <a:lnTo>
                    <a:pt x="460628" y="311689"/>
                  </a:lnTo>
                  <a:lnTo>
                    <a:pt x="439674" y="350138"/>
                  </a:lnTo>
                  <a:lnTo>
                    <a:pt x="427990" y="392985"/>
                  </a:lnTo>
                  <a:lnTo>
                    <a:pt x="425557" y="441156"/>
                  </a:lnTo>
                  <a:lnTo>
                    <a:pt x="427618" y="464786"/>
                  </a:lnTo>
                  <a:lnTo>
                    <a:pt x="438719" y="516741"/>
                  </a:lnTo>
                  <a:lnTo>
                    <a:pt x="459007" y="572339"/>
                  </a:lnTo>
                  <a:lnTo>
                    <a:pt x="484483" y="621627"/>
                  </a:lnTo>
                  <a:lnTo>
                    <a:pt x="513629" y="660536"/>
                  </a:lnTo>
                  <a:lnTo>
                    <a:pt x="546447" y="689354"/>
                  </a:lnTo>
                  <a:lnTo>
                    <a:pt x="583027" y="708146"/>
                  </a:lnTo>
                  <a:lnTo>
                    <a:pt x="623464" y="717151"/>
                  </a:lnTo>
                  <a:lnTo>
                    <a:pt x="645160" y="718058"/>
                  </a:lnTo>
                  <a:lnTo>
                    <a:pt x="667877" y="716605"/>
                  </a:lnTo>
                  <a:lnTo>
                    <a:pt x="716454" y="706699"/>
                  </a:lnTo>
                  <a:lnTo>
                    <a:pt x="767838" y="687718"/>
                  </a:lnTo>
                  <a:lnTo>
                    <a:pt x="811930" y="662330"/>
                  </a:lnTo>
                  <a:lnTo>
                    <a:pt x="846585" y="631412"/>
                  </a:lnTo>
                  <a:lnTo>
                    <a:pt x="670718" y="631412"/>
                  </a:lnTo>
                  <a:lnTo>
                    <a:pt x="657098" y="630936"/>
                  </a:lnTo>
                  <a:lnTo>
                    <a:pt x="620539" y="619255"/>
                  </a:lnTo>
                  <a:lnTo>
                    <a:pt x="589915" y="593090"/>
                  </a:lnTo>
                  <a:lnTo>
                    <a:pt x="564366" y="554120"/>
                  </a:lnTo>
                  <a:lnTo>
                    <a:pt x="542417" y="503936"/>
                  </a:lnTo>
                  <a:lnTo>
                    <a:pt x="528843" y="456912"/>
                  </a:lnTo>
                  <a:lnTo>
                    <a:pt x="524206" y="415950"/>
                  </a:lnTo>
                  <a:lnTo>
                    <a:pt x="524262" y="410243"/>
                  </a:lnTo>
                  <a:lnTo>
                    <a:pt x="531419" y="371651"/>
                  </a:lnTo>
                  <a:lnTo>
                    <a:pt x="551815" y="337058"/>
                  </a:lnTo>
                  <a:lnTo>
                    <a:pt x="587801" y="310268"/>
                  </a:lnTo>
                  <a:lnTo>
                    <a:pt x="635555" y="295148"/>
                  </a:lnTo>
                  <a:lnTo>
                    <a:pt x="650138" y="293814"/>
                  </a:lnTo>
                  <a:lnTo>
                    <a:pt x="830067" y="293814"/>
                  </a:lnTo>
                  <a:lnTo>
                    <a:pt x="821944" y="282067"/>
                  </a:lnTo>
                  <a:lnTo>
                    <a:pt x="790781" y="248777"/>
                  </a:lnTo>
                  <a:lnTo>
                    <a:pt x="755904" y="225298"/>
                  </a:lnTo>
                  <a:lnTo>
                    <a:pt x="717296" y="211486"/>
                  </a:lnTo>
                  <a:lnTo>
                    <a:pt x="696575" y="208224"/>
                  </a:lnTo>
                  <a:lnTo>
                    <a:pt x="674878" y="207391"/>
                  </a:lnTo>
                  <a:close/>
                </a:path>
                <a:path w="1356995" h="847725">
                  <a:moveTo>
                    <a:pt x="830067" y="293814"/>
                  </a:moveTo>
                  <a:lnTo>
                    <a:pt x="650138" y="293814"/>
                  </a:lnTo>
                  <a:lnTo>
                    <a:pt x="663829" y="294386"/>
                  </a:lnTo>
                  <a:lnTo>
                    <a:pt x="676733" y="296791"/>
                  </a:lnTo>
                  <a:lnTo>
                    <a:pt x="711326" y="313436"/>
                  </a:lnTo>
                  <a:lnTo>
                    <a:pt x="740259" y="343600"/>
                  </a:lnTo>
                  <a:lnTo>
                    <a:pt x="764190" y="385714"/>
                  </a:lnTo>
                  <a:lnTo>
                    <a:pt x="783550" y="435399"/>
                  </a:lnTo>
                  <a:lnTo>
                    <a:pt x="794766" y="482726"/>
                  </a:lnTo>
                  <a:lnTo>
                    <a:pt x="796771" y="512937"/>
                  </a:lnTo>
                  <a:lnTo>
                    <a:pt x="795801" y="526714"/>
                  </a:lnTo>
                  <a:lnTo>
                    <a:pt x="784431" y="565721"/>
                  </a:lnTo>
                  <a:lnTo>
                    <a:pt x="759319" y="597943"/>
                  </a:lnTo>
                  <a:lnTo>
                    <a:pt x="717296" y="621411"/>
                  </a:lnTo>
                  <a:lnTo>
                    <a:pt x="670718" y="631412"/>
                  </a:lnTo>
                  <a:lnTo>
                    <a:pt x="846585" y="631412"/>
                  </a:lnTo>
                  <a:lnTo>
                    <a:pt x="872243" y="595189"/>
                  </a:lnTo>
                  <a:lnTo>
                    <a:pt x="888513" y="554285"/>
                  </a:lnTo>
                  <a:lnTo>
                    <a:pt x="895526" y="508998"/>
                  </a:lnTo>
                  <a:lnTo>
                    <a:pt x="895604" y="484759"/>
                  </a:lnTo>
                  <a:lnTo>
                    <a:pt x="893316" y="459587"/>
                  </a:lnTo>
                  <a:lnTo>
                    <a:pt x="881834" y="406767"/>
                  </a:lnTo>
                  <a:lnTo>
                    <a:pt x="861431" y="350968"/>
                  </a:lnTo>
                  <a:lnTo>
                    <a:pt x="836058" y="302478"/>
                  </a:lnTo>
                  <a:lnTo>
                    <a:pt x="830067" y="293814"/>
                  </a:lnTo>
                  <a:close/>
                </a:path>
                <a:path w="1356995" h="847725">
                  <a:moveTo>
                    <a:pt x="955167" y="101726"/>
                  </a:moveTo>
                  <a:lnTo>
                    <a:pt x="913892" y="111125"/>
                  </a:lnTo>
                  <a:lnTo>
                    <a:pt x="878713" y="128397"/>
                  </a:lnTo>
                  <a:lnTo>
                    <a:pt x="875538" y="130810"/>
                  </a:lnTo>
                  <a:lnTo>
                    <a:pt x="873633" y="133350"/>
                  </a:lnTo>
                  <a:lnTo>
                    <a:pt x="872871" y="135636"/>
                  </a:lnTo>
                  <a:lnTo>
                    <a:pt x="872236" y="138049"/>
                  </a:lnTo>
                  <a:lnTo>
                    <a:pt x="872236" y="140462"/>
                  </a:lnTo>
                  <a:lnTo>
                    <a:pt x="873125" y="142748"/>
                  </a:lnTo>
                  <a:lnTo>
                    <a:pt x="973836" y="417703"/>
                  </a:lnTo>
                  <a:lnTo>
                    <a:pt x="991743" y="457120"/>
                  </a:lnTo>
                  <a:lnTo>
                    <a:pt x="1013841" y="488823"/>
                  </a:lnTo>
                  <a:lnTo>
                    <a:pt x="1054221" y="522237"/>
                  </a:lnTo>
                  <a:lnTo>
                    <a:pt x="1102391" y="539035"/>
                  </a:lnTo>
                  <a:lnTo>
                    <a:pt x="1138555" y="541020"/>
                  </a:lnTo>
                  <a:lnTo>
                    <a:pt x="1157795" y="539283"/>
                  </a:lnTo>
                  <a:lnTo>
                    <a:pt x="1197991" y="530572"/>
                  </a:lnTo>
                  <a:lnTo>
                    <a:pt x="1240762" y="514832"/>
                  </a:lnTo>
                  <a:lnTo>
                    <a:pt x="1278774" y="494206"/>
                  </a:lnTo>
                  <a:lnTo>
                    <a:pt x="1309381" y="469612"/>
                  </a:lnTo>
                  <a:lnTo>
                    <a:pt x="1322985" y="454406"/>
                  </a:lnTo>
                  <a:lnTo>
                    <a:pt x="1154303" y="454406"/>
                  </a:lnTo>
                  <a:lnTo>
                    <a:pt x="1144583" y="453862"/>
                  </a:lnTo>
                  <a:lnTo>
                    <a:pt x="1101121" y="435308"/>
                  </a:lnTo>
                  <a:lnTo>
                    <a:pt x="1073610" y="400526"/>
                  </a:lnTo>
                  <a:lnTo>
                    <a:pt x="964946" y="109093"/>
                  </a:lnTo>
                  <a:lnTo>
                    <a:pt x="964184" y="106807"/>
                  </a:lnTo>
                  <a:lnTo>
                    <a:pt x="962660" y="104901"/>
                  </a:lnTo>
                  <a:lnTo>
                    <a:pt x="960374" y="103632"/>
                  </a:lnTo>
                  <a:lnTo>
                    <a:pt x="958215" y="102362"/>
                  </a:lnTo>
                  <a:lnTo>
                    <a:pt x="955167" y="101726"/>
                  </a:lnTo>
                  <a:close/>
                </a:path>
                <a:path w="1356995" h="847725">
                  <a:moveTo>
                    <a:pt x="1232916" y="0"/>
                  </a:moveTo>
                  <a:lnTo>
                    <a:pt x="1192022" y="9398"/>
                  </a:lnTo>
                  <a:lnTo>
                    <a:pt x="1183132" y="12573"/>
                  </a:lnTo>
                  <a:lnTo>
                    <a:pt x="1175893" y="15621"/>
                  </a:lnTo>
                  <a:lnTo>
                    <a:pt x="1170178" y="18542"/>
                  </a:lnTo>
                  <a:lnTo>
                    <a:pt x="1164463" y="21336"/>
                  </a:lnTo>
                  <a:lnTo>
                    <a:pt x="1160145" y="24003"/>
                  </a:lnTo>
                  <a:lnTo>
                    <a:pt x="1157097" y="26543"/>
                  </a:lnTo>
                  <a:lnTo>
                    <a:pt x="1153922" y="28956"/>
                  </a:lnTo>
                  <a:lnTo>
                    <a:pt x="1152144" y="31369"/>
                  </a:lnTo>
                  <a:lnTo>
                    <a:pt x="1151382" y="33782"/>
                  </a:lnTo>
                  <a:lnTo>
                    <a:pt x="1150620" y="36068"/>
                  </a:lnTo>
                  <a:lnTo>
                    <a:pt x="1150747" y="38481"/>
                  </a:lnTo>
                  <a:lnTo>
                    <a:pt x="1151636" y="40767"/>
                  </a:lnTo>
                  <a:lnTo>
                    <a:pt x="1251204" y="312928"/>
                  </a:lnTo>
                  <a:lnTo>
                    <a:pt x="1260262" y="356488"/>
                  </a:lnTo>
                  <a:lnTo>
                    <a:pt x="1260301" y="359425"/>
                  </a:lnTo>
                  <a:lnTo>
                    <a:pt x="1260062" y="368071"/>
                  </a:lnTo>
                  <a:lnTo>
                    <a:pt x="1244370" y="412019"/>
                  </a:lnTo>
                  <a:lnTo>
                    <a:pt x="1215120" y="437610"/>
                  </a:lnTo>
                  <a:lnTo>
                    <a:pt x="1174321" y="452596"/>
                  </a:lnTo>
                  <a:lnTo>
                    <a:pt x="1154303" y="454406"/>
                  </a:lnTo>
                  <a:lnTo>
                    <a:pt x="1322985" y="454406"/>
                  </a:lnTo>
                  <a:lnTo>
                    <a:pt x="1347829" y="410243"/>
                  </a:lnTo>
                  <a:lnTo>
                    <a:pt x="1356630" y="359425"/>
                  </a:lnTo>
                  <a:lnTo>
                    <a:pt x="1356693" y="356488"/>
                  </a:lnTo>
                  <a:lnTo>
                    <a:pt x="1355861" y="338574"/>
                  </a:lnTo>
                  <a:lnTo>
                    <a:pt x="1348293" y="299140"/>
                  </a:lnTo>
                  <a:lnTo>
                    <a:pt x="1242441" y="7493"/>
                  </a:lnTo>
                  <a:lnTo>
                    <a:pt x="1237996" y="2032"/>
                  </a:lnTo>
                  <a:lnTo>
                    <a:pt x="1235964" y="635"/>
                  </a:lnTo>
                  <a:lnTo>
                    <a:pt x="1232916" y="0"/>
                  </a:lnTo>
                  <a:close/>
                </a:path>
              </a:pathLst>
            </a:custGeom>
            <a:solidFill>
              <a:srgbClr val="843B0C"/>
            </a:solid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8000" y="139649"/>
            <a:ext cx="6468999" cy="566822"/>
          </a:xfrm>
          <a:prstGeom prst="rect">
            <a:avLst/>
          </a:prstGeom>
        </p:spPr>
        <p:txBody>
          <a:bodyPr vert="horz" wrap="square" lIns="0" tIns="12700" rIns="0" bIns="0" rtlCol="0">
            <a:spAutoFit/>
          </a:bodyPr>
          <a:lstStyle/>
          <a:p>
            <a:pPr marL="12700">
              <a:lnSpc>
                <a:spcPct val="100000"/>
              </a:lnSpc>
              <a:spcBef>
                <a:spcPts val="100"/>
              </a:spcBef>
            </a:pPr>
            <a:r>
              <a:rPr sz="3600" b="1" u="sng" spc="-840" dirty="0">
                <a:solidFill>
                  <a:srgbClr val="0000FF"/>
                </a:solidFill>
                <a:latin typeface="Bookman Old Style" panose="02050604050505020204" pitchFamily="18" charset="0"/>
              </a:rPr>
              <a:t>I</a:t>
            </a:r>
            <a:r>
              <a:rPr lang="en-US" sz="3600" b="1" u="sng" spc="-840" dirty="0">
                <a:solidFill>
                  <a:srgbClr val="0000FF"/>
                </a:solidFill>
                <a:latin typeface="Bookman Old Style" panose="02050604050505020204" pitchFamily="18" charset="0"/>
              </a:rPr>
              <a:t>   </a:t>
            </a:r>
            <a:r>
              <a:rPr sz="3600" b="1" u="sng" spc="-840" dirty="0">
                <a:solidFill>
                  <a:srgbClr val="0000FF"/>
                </a:solidFill>
                <a:latin typeface="Bookman Old Style" panose="02050604050505020204" pitchFamily="18" charset="0"/>
              </a:rPr>
              <a:t>M</a:t>
            </a:r>
            <a:r>
              <a:rPr lang="en-US" sz="3600" b="1" u="sng" spc="-840" dirty="0">
                <a:solidFill>
                  <a:srgbClr val="0000FF"/>
                </a:solidFill>
                <a:latin typeface="Bookman Old Style" panose="02050604050505020204" pitchFamily="18" charset="0"/>
              </a:rPr>
              <a:t>   </a:t>
            </a:r>
            <a:r>
              <a:rPr sz="3600" b="1" u="sng" spc="-840" dirty="0">
                <a:solidFill>
                  <a:srgbClr val="0000FF"/>
                </a:solidFill>
                <a:latin typeface="Bookman Old Style" panose="02050604050505020204" pitchFamily="18" charset="0"/>
              </a:rPr>
              <a:t>P</a:t>
            </a:r>
            <a:r>
              <a:rPr lang="en-US" sz="3600" b="1" u="sng" spc="-840" dirty="0">
                <a:solidFill>
                  <a:srgbClr val="0000FF"/>
                </a:solidFill>
                <a:latin typeface="Bookman Old Style" panose="02050604050505020204" pitchFamily="18" charset="0"/>
              </a:rPr>
              <a:t>    </a:t>
            </a:r>
            <a:r>
              <a:rPr sz="3600" b="1" u="sng" spc="-840" dirty="0">
                <a:solidFill>
                  <a:srgbClr val="0000FF"/>
                </a:solidFill>
                <a:latin typeface="Bookman Old Style" panose="02050604050505020204" pitchFamily="18" charset="0"/>
              </a:rPr>
              <a:t>O</a:t>
            </a:r>
            <a:r>
              <a:rPr lang="en-US" sz="3600" b="1" u="sng" spc="-840" dirty="0">
                <a:solidFill>
                  <a:srgbClr val="0000FF"/>
                </a:solidFill>
                <a:latin typeface="Bookman Old Style" panose="02050604050505020204" pitchFamily="18" charset="0"/>
              </a:rPr>
              <a:t>   </a:t>
            </a:r>
            <a:r>
              <a:rPr sz="3600" b="1" u="sng" spc="-840" dirty="0">
                <a:solidFill>
                  <a:srgbClr val="0000FF"/>
                </a:solidFill>
                <a:latin typeface="Bookman Old Style" panose="02050604050505020204" pitchFamily="18" charset="0"/>
              </a:rPr>
              <a:t>R</a:t>
            </a:r>
            <a:r>
              <a:rPr lang="en-US" sz="3600" b="1" u="sng" spc="-840" dirty="0">
                <a:solidFill>
                  <a:srgbClr val="0000FF"/>
                </a:solidFill>
                <a:latin typeface="Bookman Old Style" panose="02050604050505020204" pitchFamily="18" charset="0"/>
              </a:rPr>
              <a:t>    </a:t>
            </a:r>
            <a:r>
              <a:rPr sz="3600" b="1" u="sng" spc="-840" dirty="0">
                <a:solidFill>
                  <a:srgbClr val="0000FF"/>
                </a:solidFill>
                <a:latin typeface="Bookman Old Style" panose="02050604050505020204" pitchFamily="18" charset="0"/>
              </a:rPr>
              <a:t>T</a:t>
            </a:r>
            <a:r>
              <a:rPr lang="en-US" sz="3600" b="1" u="sng" spc="-840" dirty="0">
                <a:solidFill>
                  <a:srgbClr val="0000FF"/>
                </a:solidFill>
                <a:latin typeface="Bookman Old Style" panose="02050604050505020204" pitchFamily="18" charset="0"/>
              </a:rPr>
              <a:t>   </a:t>
            </a:r>
            <a:r>
              <a:rPr sz="3600" b="1" u="sng" spc="-840" dirty="0">
                <a:solidFill>
                  <a:srgbClr val="0000FF"/>
                </a:solidFill>
                <a:latin typeface="Bookman Old Style" panose="02050604050505020204" pitchFamily="18" charset="0"/>
              </a:rPr>
              <a:t>A</a:t>
            </a:r>
            <a:r>
              <a:rPr lang="en-US" sz="3600" b="1" u="sng" spc="-840" dirty="0">
                <a:solidFill>
                  <a:srgbClr val="0000FF"/>
                </a:solidFill>
                <a:latin typeface="Bookman Old Style" panose="02050604050505020204" pitchFamily="18" charset="0"/>
              </a:rPr>
              <a:t>   </a:t>
            </a:r>
            <a:r>
              <a:rPr sz="3600" b="1" u="sng" spc="-840" dirty="0">
                <a:solidFill>
                  <a:srgbClr val="0000FF"/>
                </a:solidFill>
                <a:latin typeface="Bookman Old Style" panose="02050604050505020204" pitchFamily="18" charset="0"/>
              </a:rPr>
              <a:t>N</a:t>
            </a:r>
            <a:r>
              <a:rPr lang="en-US" sz="3600" b="1" u="sng" spc="-840" dirty="0">
                <a:solidFill>
                  <a:srgbClr val="0000FF"/>
                </a:solidFill>
                <a:latin typeface="Bookman Old Style" panose="02050604050505020204" pitchFamily="18" charset="0"/>
              </a:rPr>
              <a:t>   </a:t>
            </a:r>
            <a:r>
              <a:rPr sz="3600" b="1" u="sng" spc="-840" dirty="0">
                <a:solidFill>
                  <a:srgbClr val="0000FF"/>
                </a:solidFill>
                <a:latin typeface="Bookman Old Style" panose="02050604050505020204" pitchFamily="18" charset="0"/>
              </a:rPr>
              <a:t>C</a:t>
            </a:r>
            <a:r>
              <a:rPr lang="en-US" sz="3600" b="1" u="sng" spc="-840" dirty="0">
                <a:solidFill>
                  <a:srgbClr val="0000FF"/>
                </a:solidFill>
                <a:latin typeface="Bookman Old Style" panose="02050604050505020204" pitchFamily="18" charset="0"/>
              </a:rPr>
              <a:t>   </a:t>
            </a:r>
            <a:r>
              <a:rPr sz="3600" b="1" u="sng" spc="-840" dirty="0">
                <a:solidFill>
                  <a:srgbClr val="0000FF"/>
                </a:solidFill>
                <a:latin typeface="Bookman Old Style" panose="02050604050505020204" pitchFamily="18" charset="0"/>
              </a:rPr>
              <a:t>E</a:t>
            </a:r>
            <a:endParaRPr sz="3600" b="1" u="sng" dirty="0">
              <a:solidFill>
                <a:srgbClr val="0000FF"/>
              </a:solidFill>
              <a:latin typeface="Bookman Old Style" panose="02050604050505020204" pitchFamily="18" charset="0"/>
            </a:endParaRPr>
          </a:p>
        </p:txBody>
      </p:sp>
      <p:sp>
        <p:nvSpPr>
          <p:cNvPr id="3" name="object 3"/>
          <p:cNvSpPr txBox="1"/>
          <p:nvPr/>
        </p:nvSpPr>
        <p:spPr>
          <a:xfrm>
            <a:off x="609600" y="762000"/>
            <a:ext cx="10607244" cy="5903796"/>
          </a:xfrm>
          <a:prstGeom prst="rect">
            <a:avLst/>
          </a:prstGeom>
        </p:spPr>
        <p:txBody>
          <a:bodyPr vert="horz" wrap="square" lIns="0" tIns="213995" rIns="0" bIns="0" rtlCol="0">
            <a:spAutoFit/>
          </a:bodyPr>
          <a:lstStyle/>
          <a:p>
            <a:pPr marL="354965" marR="1946275" indent="-342900">
              <a:lnSpc>
                <a:spcPct val="150000"/>
              </a:lnSpc>
              <a:spcBef>
                <a:spcPts val="1685"/>
              </a:spcBef>
              <a:buFont typeface="Wingdings" panose="05000000000000000000" pitchFamily="2" charset="2"/>
              <a:buChar char="ü"/>
              <a:tabLst>
                <a:tab pos="241935" algn="l"/>
              </a:tabLst>
            </a:pPr>
            <a:r>
              <a:rPr lang="en-US" sz="2200" spc="-220" dirty="0">
                <a:latin typeface="Bookman Old Style" panose="02050604050505020204" pitchFamily="18" charset="0"/>
                <a:cs typeface="Trebuchet MS"/>
              </a:rPr>
              <a:t>Predetermined, </a:t>
            </a:r>
            <a:r>
              <a:rPr lang="en-US" sz="2200" spc="-250" dirty="0">
                <a:latin typeface="Bookman Old Style" panose="02050604050505020204" pitchFamily="18" charset="0"/>
                <a:cs typeface="Trebuchet MS"/>
              </a:rPr>
              <a:t>Predictable,</a:t>
            </a:r>
            <a:r>
              <a:rPr lang="en-US" sz="2200" spc="-470" dirty="0">
                <a:latin typeface="Bookman Old Style" panose="02050604050505020204" pitchFamily="18" charset="0"/>
                <a:cs typeface="Trebuchet MS"/>
              </a:rPr>
              <a:t> </a:t>
            </a:r>
            <a:r>
              <a:rPr lang="en-US" sz="2200" spc="-145" dirty="0">
                <a:latin typeface="Bookman Old Style" panose="02050604050505020204" pitchFamily="18" charset="0"/>
                <a:cs typeface="Trebuchet MS"/>
              </a:rPr>
              <a:t>And  </a:t>
            </a:r>
            <a:r>
              <a:rPr lang="en-US" sz="2200" spc="-204" dirty="0">
                <a:latin typeface="Bookman Old Style" panose="02050604050505020204" pitchFamily="18" charset="0"/>
                <a:cs typeface="Trebuchet MS"/>
              </a:rPr>
              <a:t>Controlled</a:t>
            </a:r>
            <a:r>
              <a:rPr lang="en-US" sz="2200" spc="-340" dirty="0">
                <a:latin typeface="Bookman Old Style" panose="02050604050505020204" pitchFamily="18" charset="0"/>
                <a:cs typeface="Trebuchet MS"/>
              </a:rPr>
              <a:t> </a:t>
            </a:r>
            <a:r>
              <a:rPr lang="en-US" sz="2200" spc="-204" dirty="0">
                <a:latin typeface="Bookman Old Style" panose="02050604050505020204" pitchFamily="18" charset="0"/>
                <a:cs typeface="Trebuchet MS"/>
              </a:rPr>
              <a:t>Release</a:t>
            </a:r>
            <a:endParaRPr lang="en-US" sz="2200" dirty="0">
              <a:latin typeface="Bookman Old Style" panose="02050604050505020204" pitchFamily="18" charset="0"/>
              <a:cs typeface="Trebuchet MS"/>
            </a:endParaRPr>
          </a:p>
          <a:p>
            <a:pPr marL="354965" marR="762000" indent="-342900">
              <a:lnSpc>
                <a:spcPct val="150000"/>
              </a:lnSpc>
              <a:spcBef>
                <a:spcPts val="1000"/>
              </a:spcBef>
              <a:buFont typeface="Wingdings" panose="05000000000000000000" pitchFamily="2" charset="2"/>
              <a:buChar char="ü"/>
              <a:tabLst>
                <a:tab pos="241935" algn="l"/>
              </a:tabLst>
            </a:pPr>
            <a:r>
              <a:rPr lang="en-US" sz="2200" spc="-125" dirty="0">
                <a:latin typeface="Bookman Old Style" panose="02050604050505020204" pitchFamily="18" charset="0"/>
                <a:cs typeface="Trebuchet MS"/>
              </a:rPr>
              <a:t>Maintenance </a:t>
            </a:r>
            <a:r>
              <a:rPr lang="en-US" sz="2200" spc="-165" dirty="0">
                <a:latin typeface="Bookman Old Style" panose="02050604050505020204" pitchFamily="18" charset="0"/>
                <a:cs typeface="Trebuchet MS"/>
              </a:rPr>
              <a:t>Of </a:t>
            </a:r>
            <a:r>
              <a:rPr lang="en-US" sz="2200" spc="-155" dirty="0">
                <a:latin typeface="Bookman Old Style" panose="02050604050505020204" pitchFamily="18" charset="0"/>
                <a:cs typeface="Trebuchet MS"/>
              </a:rPr>
              <a:t>Optimum</a:t>
            </a:r>
            <a:r>
              <a:rPr lang="en-US" sz="2200" spc="-780" dirty="0">
                <a:latin typeface="Bookman Old Style" panose="02050604050505020204" pitchFamily="18" charset="0"/>
                <a:cs typeface="Trebuchet MS"/>
              </a:rPr>
              <a:t> </a:t>
            </a:r>
            <a:r>
              <a:rPr lang="en-US" sz="2200" spc="-210" dirty="0">
                <a:latin typeface="Bookman Old Style" panose="02050604050505020204" pitchFamily="18" charset="0"/>
                <a:cs typeface="Trebuchet MS"/>
              </a:rPr>
              <a:t>Therapeutic  </a:t>
            </a:r>
            <a:r>
              <a:rPr lang="en-US" sz="2200" spc="-140" dirty="0">
                <a:latin typeface="Bookman Old Style" panose="02050604050505020204" pitchFamily="18" charset="0"/>
                <a:cs typeface="Trebuchet MS"/>
              </a:rPr>
              <a:t>Drug </a:t>
            </a:r>
            <a:r>
              <a:rPr lang="en-US" sz="2200" spc="-200" dirty="0">
                <a:latin typeface="Bookman Old Style" panose="02050604050505020204" pitchFamily="18" charset="0"/>
                <a:cs typeface="Trebuchet MS"/>
              </a:rPr>
              <a:t>Concentration </a:t>
            </a:r>
            <a:r>
              <a:rPr lang="en-US" sz="2200" spc="-170" dirty="0">
                <a:latin typeface="Bookman Old Style" panose="02050604050505020204" pitchFamily="18" charset="0"/>
                <a:cs typeface="Trebuchet MS"/>
              </a:rPr>
              <a:t>In</a:t>
            </a:r>
            <a:r>
              <a:rPr lang="en-US" sz="2200" spc="-690" dirty="0">
                <a:latin typeface="Bookman Old Style" panose="02050604050505020204" pitchFamily="18" charset="0"/>
                <a:cs typeface="Trebuchet MS"/>
              </a:rPr>
              <a:t> </a:t>
            </a:r>
            <a:r>
              <a:rPr lang="en-US" sz="2200" spc="-130" dirty="0">
                <a:latin typeface="Bookman Old Style" panose="02050604050505020204" pitchFamily="18" charset="0"/>
                <a:cs typeface="Trebuchet MS"/>
              </a:rPr>
              <a:t>Blood</a:t>
            </a:r>
            <a:endParaRPr lang="en-US" sz="2200" dirty="0">
              <a:latin typeface="Bookman Old Style" panose="02050604050505020204" pitchFamily="18" charset="0"/>
              <a:cs typeface="Trebuchet MS"/>
            </a:endParaRPr>
          </a:p>
          <a:p>
            <a:pPr marL="354965" marR="1125855" indent="-342900">
              <a:lnSpc>
                <a:spcPct val="150000"/>
              </a:lnSpc>
              <a:spcBef>
                <a:spcPts val="1010"/>
              </a:spcBef>
              <a:buFont typeface="Wingdings" panose="05000000000000000000" pitchFamily="2" charset="2"/>
              <a:buChar char="ü"/>
              <a:tabLst>
                <a:tab pos="241935" algn="l"/>
              </a:tabLst>
            </a:pPr>
            <a:r>
              <a:rPr lang="en-US" sz="2200" spc="-145" dirty="0">
                <a:latin typeface="Bookman Old Style" panose="02050604050505020204" pitchFamily="18" charset="0"/>
                <a:cs typeface="Trebuchet MS"/>
              </a:rPr>
              <a:t>Enhancement</a:t>
            </a:r>
            <a:r>
              <a:rPr lang="en-US" sz="2200" spc="-275" dirty="0">
                <a:latin typeface="Bookman Old Style" panose="02050604050505020204" pitchFamily="18" charset="0"/>
                <a:cs typeface="Trebuchet MS"/>
              </a:rPr>
              <a:t> </a:t>
            </a:r>
            <a:r>
              <a:rPr lang="en-US" sz="2200" spc="-130" dirty="0">
                <a:latin typeface="Bookman Old Style" panose="02050604050505020204" pitchFamily="18" charset="0"/>
                <a:cs typeface="Trebuchet MS"/>
              </a:rPr>
              <a:t>Of</a:t>
            </a:r>
            <a:r>
              <a:rPr lang="en-US" sz="2200" spc="-260" dirty="0">
                <a:latin typeface="Bookman Old Style" panose="02050604050505020204" pitchFamily="18" charset="0"/>
                <a:cs typeface="Trebuchet MS"/>
              </a:rPr>
              <a:t> </a:t>
            </a:r>
            <a:r>
              <a:rPr lang="en-US" sz="2200" spc="-185" dirty="0">
                <a:latin typeface="Bookman Old Style" panose="02050604050505020204" pitchFamily="18" charset="0"/>
                <a:cs typeface="Trebuchet MS"/>
              </a:rPr>
              <a:t>Activity</a:t>
            </a:r>
            <a:r>
              <a:rPr lang="en-US" sz="2200" spc="-300" dirty="0">
                <a:latin typeface="Bookman Old Style" panose="02050604050505020204" pitchFamily="18" charset="0"/>
                <a:cs typeface="Trebuchet MS"/>
              </a:rPr>
              <a:t> </a:t>
            </a:r>
            <a:r>
              <a:rPr lang="en-US" sz="2200" spc="-114" dirty="0">
                <a:latin typeface="Bookman Old Style" panose="02050604050505020204" pitchFamily="18" charset="0"/>
                <a:cs typeface="Trebuchet MS"/>
              </a:rPr>
              <a:t>And</a:t>
            </a:r>
            <a:r>
              <a:rPr lang="en-US" sz="2200" spc="-265" dirty="0">
                <a:latin typeface="Bookman Old Style" panose="02050604050505020204" pitchFamily="18" charset="0"/>
                <a:cs typeface="Trebuchet MS"/>
              </a:rPr>
              <a:t> </a:t>
            </a:r>
            <a:r>
              <a:rPr lang="en-US" sz="2200" spc="-140" dirty="0">
                <a:latin typeface="Bookman Old Style" panose="02050604050505020204" pitchFamily="18" charset="0"/>
                <a:cs typeface="Trebuchet MS"/>
              </a:rPr>
              <a:t>Duration</a:t>
            </a:r>
            <a:r>
              <a:rPr lang="en-US" sz="2200" spc="-270" dirty="0">
                <a:latin typeface="Bookman Old Style" panose="02050604050505020204" pitchFamily="18" charset="0"/>
                <a:cs typeface="Trebuchet MS"/>
              </a:rPr>
              <a:t> </a:t>
            </a:r>
            <a:r>
              <a:rPr lang="en-US" sz="2200" spc="-160" dirty="0">
                <a:latin typeface="Bookman Old Style" panose="02050604050505020204" pitchFamily="18" charset="0"/>
                <a:cs typeface="Trebuchet MS"/>
              </a:rPr>
              <a:t>For</a:t>
            </a:r>
            <a:r>
              <a:rPr lang="en-US" sz="2200" spc="-260" dirty="0">
                <a:latin typeface="Bookman Old Style" panose="02050604050505020204" pitchFamily="18" charset="0"/>
                <a:cs typeface="Trebuchet MS"/>
              </a:rPr>
              <a:t> </a:t>
            </a:r>
            <a:r>
              <a:rPr lang="en-US" sz="2200" spc="-105" dirty="0">
                <a:latin typeface="Bookman Old Style" panose="02050604050505020204" pitchFamily="18" charset="0"/>
                <a:cs typeface="Trebuchet MS"/>
              </a:rPr>
              <a:t>Short  </a:t>
            </a:r>
            <a:r>
              <a:rPr lang="en-US" sz="2200" spc="-215" dirty="0">
                <a:latin typeface="Bookman Old Style" panose="02050604050505020204" pitchFamily="18" charset="0"/>
                <a:cs typeface="Trebuchet MS"/>
              </a:rPr>
              <a:t>Half‐life</a:t>
            </a:r>
            <a:r>
              <a:rPr lang="en-US" sz="2200" spc="-285" dirty="0">
                <a:latin typeface="Bookman Old Style" panose="02050604050505020204" pitchFamily="18" charset="0"/>
                <a:cs typeface="Trebuchet MS"/>
              </a:rPr>
              <a:t> </a:t>
            </a:r>
            <a:r>
              <a:rPr lang="en-US" sz="2200" spc="-100" dirty="0">
                <a:latin typeface="Bookman Old Style" panose="02050604050505020204" pitchFamily="18" charset="0"/>
                <a:cs typeface="Trebuchet MS"/>
              </a:rPr>
              <a:t>Drugs</a:t>
            </a:r>
            <a:endParaRPr lang="en-US" sz="2200" dirty="0">
              <a:latin typeface="Bookman Old Style" panose="02050604050505020204" pitchFamily="18" charset="0"/>
              <a:cs typeface="Trebuchet MS"/>
            </a:endParaRPr>
          </a:p>
          <a:p>
            <a:pPr marL="354965" marR="5080" indent="-342900">
              <a:lnSpc>
                <a:spcPct val="150000"/>
              </a:lnSpc>
              <a:spcBef>
                <a:spcPts val="1000"/>
              </a:spcBef>
              <a:buFont typeface="Wingdings" panose="05000000000000000000" pitchFamily="2" charset="2"/>
              <a:buChar char="ü"/>
              <a:tabLst>
                <a:tab pos="241935" algn="l"/>
              </a:tabLst>
            </a:pPr>
            <a:r>
              <a:rPr lang="en-US" sz="2200" spc="-175" dirty="0">
                <a:latin typeface="Bookman Old Style" panose="02050604050505020204" pitchFamily="18" charset="0"/>
                <a:cs typeface="Trebuchet MS"/>
              </a:rPr>
              <a:t>Reducing</a:t>
            </a:r>
            <a:r>
              <a:rPr lang="en-US" sz="2200" spc="-305" dirty="0">
                <a:latin typeface="Bookman Old Style" panose="02050604050505020204" pitchFamily="18" charset="0"/>
                <a:cs typeface="Trebuchet MS"/>
              </a:rPr>
              <a:t> </a:t>
            </a:r>
            <a:r>
              <a:rPr lang="en-US" sz="2200" spc="-180" dirty="0">
                <a:latin typeface="Bookman Old Style" panose="02050604050505020204" pitchFamily="18" charset="0"/>
                <a:cs typeface="Trebuchet MS"/>
              </a:rPr>
              <a:t>Frequency</a:t>
            </a:r>
            <a:r>
              <a:rPr lang="en-US" sz="2200" spc="-315" dirty="0">
                <a:latin typeface="Bookman Old Style" panose="02050604050505020204" pitchFamily="18" charset="0"/>
                <a:cs typeface="Trebuchet MS"/>
              </a:rPr>
              <a:t> </a:t>
            </a:r>
            <a:r>
              <a:rPr lang="en-US" sz="2200" spc="-155" dirty="0">
                <a:latin typeface="Bookman Old Style" panose="02050604050505020204" pitchFamily="18" charset="0"/>
                <a:cs typeface="Trebuchet MS"/>
              </a:rPr>
              <a:t>Of</a:t>
            </a:r>
            <a:r>
              <a:rPr lang="en-US" sz="2200" spc="-310" dirty="0">
                <a:latin typeface="Bookman Old Style" panose="02050604050505020204" pitchFamily="18" charset="0"/>
                <a:cs typeface="Trebuchet MS"/>
              </a:rPr>
              <a:t> </a:t>
            </a:r>
            <a:r>
              <a:rPr lang="en-US" sz="2200" spc="-114" dirty="0">
                <a:latin typeface="Bookman Old Style" panose="02050604050505020204" pitchFamily="18" charset="0"/>
                <a:cs typeface="Trebuchet MS"/>
              </a:rPr>
              <a:t>Dosing</a:t>
            </a:r>
            <a:r>
              <a:rPr lang="en-US" sz="2200" spc="-305" dirty="0">
                <a:latin typeface="Bookman Old Style" panose="02050604050505020204" pitchFamily="18" charset="0"/>
                <a:cs typeface="Trebuchet MS"/>
              </a:rPr>
              <a:t> </a:t>
            </a:r>
            <a:r>
              <a:rPr lang="en-US" sz="2200" spc="-135" dirty="0">
                <a:latin typeface="Bookman Old Style" panose="02050604050505020204" pitchFamily="18" charset="0"/>
                <a:cs typeface="Trebuchet MS"/>
              </a:rPr>
              <a:t>And</a:t>
            </a:r>
            <a:r>
              <a:rPr lang="en-US" sz="2200" spc="-315" dirty="0">
                <a:latin typeface="Bookman Old Style" panose="02050604050505020204" pitchFamily="18" charset="0"/>
                <a:cs typeface="Trebuchet MS"/>
              </a:rPr>
              <a:t> </a:t>
            </a:r>
            <a:r>
              <a:rPr lang="en-US" sz="2200" spc="-185" dirty="0">
                <a:latin typeface="Bookman Old Style" panose="02050604050505020204" pitchFamily="18" charset="0"/>
                <a:cs typeface="Trebuchet MS"/>
              </a:rPr>
              <a:t>Wastage</a:t>
            </a:r>
            <a:r>
              <a:rPr lang="en-US" sz="2200" spc="-305" dirty="0">
                <a:latin typeface="Bookman Old Style" panose="02050604050505020204" pitchFamily="18" charset="0"/>
                <a:cs typeface="Trebuchet MS"/>
              </a:rPr>
              <a:t> </a:t>
            </a:r>
            <a:r>
              <a:rPr lang="en-US" sz="2200" spc="-155" dirty="0">
                <a:latin typeface="Bookman Old Style" panose="02050604050505020204" pitchFamily="18" charset="0"/>
                <a:cs typeface="Trebuchet MS"/>
              </a:rPr>
              <a:t>Of  </a:t>
            </a:r>
            <a:r>
              <a:rPr lang="en-US" sz="2200" spc="-125" dirty="0">
                <a:latin typeface="Bookman Old Style" panose="02050604050505020204" pitchFamily="18" charset="0"/>
                <a:cs typeface="Trebuchet MS"/>
              </a:rPr>
              <a:t>Drug</a:t>
            </a:r>
            <a:r>
              <a:rPr lang="en-US" sz="2200" spc="-90" dirty="0">
                <a:latin typeface="Bookman Old Style" panose="02050604050505020204" pitchFamily="18" charset="0"/>
                <a:cs typeface="Trebuchet MS"/>
              </a:rPr>
              <a:t>s</a:t>
            </a:r>
            <a:r>
              <a:rPr lang="en-US" sz="2200" spc="-110" dirty="0">
                <a:latin typeface="Bookman Old Style" panose="02050604050505020204" pitchFamily="18" charset="0"/>
                <a:cs typeface="Trebuchet MS"/>
              </a:rPr>
              <a:t>;</a:t>
            </a:r>
            <a:endParaRPr lang="en-US" sz="2200" dirty="0">
              <a:latin typeface="Bookman Old Style" panose="02050604050505020204" pitchFamily="18" charset="0"/>
              <a:cs typeface="Trebuchet MS"/>
            </a:endParaRPr>
          </a:p>
          <a:p>
            <a:pPr marL="354965" marR="751840" indent="-342900">
              <a:lnSpc>
                <a:spcPct val="150000"/>
              </a:lnSpc>
              <a:spcBef>
                <a:spcPts val="995"/>
              </a:spcBef>
              <a:buSzPct val="72727"/>
              <a:buFont typeface="Wingdings" panose="05000000000000000000" pitchFamily="2" charset="2"/>
              <a:buChar char="ü"/>
              <a:tabLst>
                <a:tab pos="332740" algn="l"/>
                <a:tab pos="333375" algn="l"/>
              </a:tabLst>
            </a:pPr>
            <a:r>
              <a:rPr lang="en-US" sz="2200" spc="-215" dirty="0">
                <a:latin typeface="Bookman Old Style" panose="02050604050505020204" pitchFamily="18" charset="0"/>
                <a:cs typeface="Trebuchet MS"/>
              </a:rPr>
              <a:t>Optimized </a:t>
            </a:r>
            <a:r>
              <a:rPr lang="en-US" sz="2200" spc="-195" dirty="0">
                <a:latin typeface="Bookman Old Style" panose="02050604050505020204" pitchFamily="18" charset="0"/>
                <a:cs typeface="Trebuchet MS"/>
              </a:rPr>
              <a:t>Therapy </a:t>
            </a:r>
            <a:r>
              <a:rPr lang="en-US" sz="2200" spc="-145" dirty="0">
                <a:latin typeface="Bookman Old Style" panose="02050604050505020204" pitchFamily="18" charset="0"/>
                <a:cs typeface="Trebuchet MS"/>
              </a:rPr>
              <a:t>And </a:t>
            </a:r>
            <a:r>
              <a:rPr lang="en-US" sz="2200" spc="-235" dirty="0">
                <a:latin typeface="Bookman Old Style" panose="02050604050505020204" pitchFamily="18" charset="0"/>
                <a:cs typeface="Trebuchet MS"/>
              </a:rPr>
              <a:t>Better</a:t>
            </a:r>
            <a:r>
              <a:rPr lang="en-US" sz="2200" spc="-860" dirty="0">
                <a:latin typeface="Bookman Old Style" panose="02050604050505020204" pitchFamily="18" charset="0"/>
                <a:cs typeface="Trebuchet MS"/>
              </a:rPr>
              <a:t>                              ..   </a:t>
            </a:r>
            <a:r>
              <a:rPr lang="en-US" sz="2200" spc="-215" dirty="0">
                <a:latin typeface="Bookman Old Style" panose="02050604050505020204" pitchFamily="18" charset="0"/>
                <a:cs typeface="Trebuchet MS"/>
              </a:rPr>
              <a:t>Patient  </a:t>
            </a:r>
            <a:r>
              <a:rPr lang="en-US" sz="2200" spc="-195" dirty="0">
                <a:latin typeface="Bookman Old Style" panose="02050604050505020204" pitchFamily="18" charset="0"/>
                <a:cs typeface="Trebuchet MS"/>
              </a:rPr>
              <a:t>Compliances</a:t>
            </a:r>
          </a:p>
          <a:p>
            <a:pPr marL="354965" indent="-342900">
              <a:lnSpc>
                <a:spcPct val="150000"/>
              </a:lnSpc>
              <a:spcBef>
                <a:spcPts val="100"/>
              </a:spcBef>
              <a:buSzPct val="98148"/>
              <a:buFont typeface="Wingdings" panose="05000000000000000000" pitchFamily="2" charset="2"/>
              <a:buChar char="ü"/>
              <a:tabLst>
                <a:tab pos="254000" algn="l"/>
              </a:tabLst>
            </a:pPr>
            <a:r>
              <a:rPr lang="en-US" sz="2200" spc="-245" dirty="0">
                <a:latin typeface="Bookman Old Style" panose="02050604050505020204" pitchFamily="18" charset="0"/>
                <a:cs typeface="Trebuchet MS"/>
              </a:rPr>
              <a:t>Gastric</a:t>
            </a:r>
            <a:r>
              <a:rPr lang="en-US" sz="2200" spc="-415" dirty="0">
                <a:latin typeface="Bookman Old Style" panose="02050604050505020204" pitchFamily="18" charset="0"/>
                <a:cs typeface="Trebuchet MS"/>
              </a:rPr>
              <a:t> </a:t>
            </a:r>
            <a:r>
              <a:rPr lang="en-US" sz="2200" spc="-204" dirty="0">
                <a:latin typeface="Bookman Old Style" panose="02050604050505020204" pitchFamily="18" charset="0"/>
                <a:cs typeface="Trebuchet MS"/>
              </a:rPr>
              <a:t>Retention</a:t>
            </a:r>
            <a:endParaRPr lang="en-US" sz="2200" dirty="0">
              <a:latin typeface="Bookman Old Style" panose="02050604050505020204" pitchFamily="18" charset="0"/>
              <a:cs typeface="Trebuchet MS"/>
            </a:endParaRPr>
          </a:p>
          <a:p>
            <a:pPr marL="354965" indent="-342900">
              <a:lnSpc>
                <a:spcPct val="150000"/>
              </a:lnSpc>
              <a:buFont typeface="Wingdings" panose="05000000000000000000" pitchFamily="2" charset="2"/>
              <a:buChar char="ü"/>
              <a:tabLst>
                <a:tab pos="241935" algn="l"/>
              </a:tabLst>
            </a:pPr>
            <a:r>
              <a:rPr lang="en-US" sz="2200" spc="-140" dirty="0">
                <a:latin typeface="Bookman Old Style" panose="02050604050505020204" pitchFamily="18" charset="0"/>
                <a:cs typeface="Trebuchet MS"/>
              </a:rPr>
              <a:t>Increased </a:t>
            </a:r>
            <a:r>
              <a:rPr lang="en-US" sz="2200" spc="-114" dirty="0">
                <a:latin typeface="Bookman Old Style" panose="02050604050505020204" pitchFamily="18" charset="0"/>
                <a:cs typeface="Trebuchet MS"/>
              </a:rPr>
              <a:t>Drug</a:t>
            </a:r>
            <a:r>
              <a:rPr lang="en-US" sz="2200" spc="-575" dirty="0">
                <a:latin typeface="Bookman Old Style" panose="02050604050505020204" pitchFamily="18" charset="0"/>
                <a:cs typeface="Trebuchet MS"/>
              </a:rPr>
              <a:t> </a:t>
            </a:r>
            <a:r>
              <a:rPr lang="en-US" sz="2200" spc="-235" dirty="0">
                <a:latin typeface="Bookman Old Style" panose="02050604050505020204" pitchFamily="18" charset="0"/>
                <a:cs typeface="Trebuchet MS"/>
              </a:rPr>
              <a:t>Solubility</a:t>
            </a:r>
            <a:endParaRPr lang="en-US" sz="2200" dirty="0">
              <a:latin typeface="Bookman Old Style" panose="02050604050505020204" pitchFamily="18" charset="0"/>
              <a:cs typeface="Trebuchet MS"/>
            </a:endParaRPr>
          </a:p>
          <a:p>
            <a:pPr marL="354965" marR="5080" indent="-342900">
              <a:lnSpc>
                <a:spcPct val="150000"/>
              </a:lnSpc>
              <a:spcBef>
                <a:spcPts val="1095"/>
              </a:spcBef>
              <a:buSzPct val="98148"/>
              <a:buFont typeface="Wingdings" panose="05000000000000000000" pitchFamily="2" charset="2"/>
              <a:buChar char="ü"/>
              <a:tabLst>
                <a:tab pos="254000" algn="l"/>
              </a:tabLst>
            </a:pPr>
            <a:r>
              <a:rPr lang="en-US" sz="2200" spc="-160" dirty="0">
                <a:latin typeface="Bookman Old Style" panose="02050604050505020204" pitchFamily="18" charset="0"/>
                <a:cs typeface="Trebuchet MS"/>
              </a:rPr>
              <a:t>Increased </a:t>
            </a:r>
            <a:r>
              <a:rPr lang="en-US" sz="2200" spc="-245" dirty="0">
                <a:latin typeface="Bookman Old Style" panose="02050604050505020204" pitchFamily="18" charset="0"/>
                <a:cs typeface="Trebuchet MS"/>
              </a:rPr>
              <a:t>Gastric</a:t>
            </a:r>
            <a:r>
              <a:rPr lang="en-US" sz="2200" spc="-660" dirty="0">
                <a:latin typeface="Bookman Old Style" panose="02050604050505020204" pitchFamily="18" charset="0"/>
                <a:cs typeface="Trebuchet MS"/>
              </a:rPr>
              <a:t> </a:t>
            </a:r>
            <a:r>
              <a:rPr lang="en-US" sz="2200" spc="-185" dirty="0">
                <a:latin typeface="Bookman Old Style" panose="02050604050505020204" pitchFamily="18" charset="0"/>
                <a:cs typeface="Trebuchet MS"/>
              </a:rPr>
              <a:t>Residence  </a:t>
            </a:r>
            <a:r>
              <a:rPr lang="en-US" sz="2200" spc="-35" dirty="0">
                <a:latin typeface="Bookman Old Style" panose="02050604050505020204" pitchFamily="18" charset="0"/>
                <a:cs typeface="Trebuchet MS"/>
              </a:rPr>
              <a:t>Time</a:t>
            </a:r>
            <a:endParaRPr lang="en-US" sz="2200" dirty="0">
              <a:latin typeface="Bookman Old Style" panose="02050604050505020204" pitchFamily="18" charset="0"/>
              <a:cs typeface="Trebuchet MS"/>
            </a:endParaRPr>
          </a:p>
          <a:p>
            <a:pPr marL="354965" indent="-342900">
              <a:lnSpc>
                <a:spcPct val="150000"/>
              </a:lnSpc>
              <a:buSzPct val="98148"/>
              <a:buFont typeface="Wingdings" panose="05000000000000000000" pitchFamily="2" charset="2"/>
              <a:buChar char="ü"/>
              <a:tabLst>
                <a:tab pos="254000" algn="l"/>
              </a:tabLst>
            </a:pPr>
            <a:r>
              <a:rPr lang="en-US" sz="2200" spc="-65" dirty="0">
                <a:latin typeface="Bookman Old Style" panose="02050604050505020204" pitchFamily="18" charset="0"/>
                <a:cs typeface="Trebuchet MS"/>
              </a:rPr>
              <a:t>Improves</a:t>
            </a:r>
            <a:r>
              <a:rPr lang="en-US" sz="2200" spc="-420" dirty="0">
                <a:latin typeface="Bookman Old Style" panose="02050604050505020204" pitchFamily="18" charset="0"/>
                <a:cs typeface="Trebuchet MS"/>
              </a:rPr>
              <a:t> </a:t>
            </a:r>
            <a:r>
              <a:rPr lang="en-US" sz="2200" spc="-245" dirty="0">
                <a:latin typeface="Bookman Old Style" panose="02050604050505020204" pitchFamily="18" charset="0"/>
                <a:cs typeface="Trebuchet MS"/>
              </a:rPr>
              <a:t>Bioavailability</a:t>
            </a:r>
            <a:endParaRPr lang="en-US" sz="2200" dirty="0">
              <a:latin typeface="Bookman Old Style" panose="02050604050505020204" pitchFamily="18" charset="0"/>
              <a:cs typeface="Trebuchet MS"/>
            </a:endParaRPr>
          </a:p>
          <a:p>
            <a:pPr marL="354965" indent="-342900">
              <a:lnSpc>
                <a:spcPct val="150000"/>
              </a:lnSpc>
              <a:buFont typeface="Wingdings" panose="05000000000000000000" pitchFamily="2" charset="2"/>
              <a:buChar char="ü"/>
              <a:tabLst>
                <a:tab pos="241935" algn="l"/>
              </a:tabLst>
            </a:pPr>
            <a:r>
              <a:rPr lang="en-US" sz="2200" spc="-150" dirty="0">
                <a:latin typeface="Bookman Old Style" panose="02050604050505020204" pitchFamily="18" charset="0"/>
                <a:cs typeface="Trebuchet MS"/>
              </a:rPr>
              <a:t>Reduces </a:t>
            </a:r>
            <a:r>
              <a:rPr lang="en-US" sz="2200" spc="-100" dirty="0">
                <a:latin typeface="Bookman Old Style" panose="02050604050505020204" pitchFamily="18" charset="0"/>
                <a:cs typeface="Trebuchet MS"/>
              </a:rPr>
              <a:t>Drug</a:t>
            </a:r>
            <a:r>
              <a:rPr lang="en-US" sz="2200" spc="-515" dirty="0">
                <a:latin typeface="Bookman Old Style" panose="02050604050505020204" pitchFamily="18" charset="0"/>
                <a:cs typeface="Trebuchet MS"/>
              </a:rPr>
              <a:t> </a:t>
            </a:r>
            <a:r>
              <a:rPr lang="en-US" sz="2200" spc="-210" dirty="0">
                <a:latin typeface="Bookman Old Style" panose="02050604050505020204" pitchFamily="18" charset="0"/>
                <a:cs typeface="Trebuchet MS"/>
              </a:rPr>
              <a:t>Wastage</a:t>
            </a:r>
            <a:endParaRPr sz="2400" dirty="0">
              <a:latin typeface="Bookman Old Style" panose="02050604050505020204" pitchFamily="18" charset="0"/>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3400" y="308554"/>
            <a:ext cx="11353800" cy="6549441"/>
            <a:chOff x="563373" y="308554"/>
            <a:chExt cx="10270741" cy="6549441"/>
          </a:xfrm>
        </p:grpSpPr>
        <p:sp>
          <p:nvSpPr>
            <p:cNvPr id="3" name="object 3"/>
            <p:cNvSpPr/>
            <p:nvPr/>
          </p:nvSpPr>
          <p:spPr>
            <a:xfrm>
              <a:off x="563373" y="308554"/>
              <a:ext cx="5100904" cy="487304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0003" y="2895600"/>
              <a:ext cx="4894111" cy="3962395"/>
            </a:xfrm>
            <a:prstGeom prst="rect">
              <a:avLst/>
            </a:prstGeom>
            <a:blipFill>
              <a:blip r:embed="rId3" cstate="print"/>
              <a:stretch>
                <a:fillRect/>
              </a:stretch>
            </a:blipFill>
          </p:spPr>
          <p:txBody>
            <a:bodyPr wrap="square" lIns="0" tIns="0" rIns="0" bIns="0" rtlCol="0"/>
            <a:lstStyle/>
            <a:p>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095C86-FEB9-41F0-94D7-F71A5A4B7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1734801" cy="6477000"/>
          </a:xfrm>
          <a:prstGeom prst="rect">
            <a:avLst/>
          </a:prstGeom>
        </p:spPr>
      </p:pic>
    </p:spTree>
    <p:extLst>
      <p:ext uri="{BB962C8B-B14F-4D97-AF65-F5344CB8AC3E}">
        <p14:creationId xmlns:p14="http://schemas.microsoft.com/office/powerpoint/2010/main" val="420447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VIEW: AN OVERVIEW ON FLOATING DRUG DELIVERY SYSTEM | PharmaTutor">
            <a:extLst>
              <a:ext uri="{FF2B5EF4-FFF2-40B4-BE49-F238E27FC236}">
                <a16:creationId xmlns:a16="http://schemas.microsoft.com/office/drawing/2014/main" id="{1572CE51-7BD2-4884-BA02-88DBD978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113538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6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ffervescent Floating Drug Delivery System | Download Scientific Diagram">
            <a:extLst>
              <a:ext uri="{FF2B5EF4-FFF2-40B4-BE49-F238E27FC236}">
                <a16:creationId xmlns:a16="http://schemas.microsoft.com/office/drawing/2014/main" id="{7BC7A8B4-03C1-4F51-B719-8E4014315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6400800" cy="44246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C9FF5C-8E41-4AD3-9DBC-15652F2F95F4}"/>
              </a:ext>
            </a:extLst>
          </p:cNvPr>
          <p:cNvSpPr txBox="1"/>
          <p:nvPr/>
        </p:nvSpPr>
        <p:spPr>
          <a:xfrm>
            <a:off x="2743200" y="5105400"/>
            <a:ext cx="6097554" cy="646331"/>
          </a:xfrm>
          <a:prstGeom prst="rect">
            <a:avLst/>
          </a:prstGeom>
          <a:noFill/>
        </p:spPr>
        <p:txBody>
          <a:bodyPr wrap="square">
            <a:spAutoFit/>
          </a:bodyPr>
          <a:lstStyle/>
          <a:p>
            <a:pPr algn="ctr"/>
            <a:br>
              <a:rPr lang="en-US" b="1" i="0" u="none" strike="noStrike" dirty="0">
                <a:solidFill>
                  <a:srgbClr val="F1F3F4"/>
                </a:solidFill>
                <a:effectLst/>
                <a:latin typeface="Bookman Old Style" panose="02050604050505020204" pitchFamily="18" charset="0"/>
                <a:hlinkClick r:id="rId3"/>
              </a:rPr>
            </a:br>
            <a:r>
              <a:rPr lang="en-US" b="1" i="0" u="none" strike="noStrike" dirty="0">
                <a:solidFill>
                  <a:srgbClr val="F1F3F4"/>
                </a:solidFill>
                <a:effectLst/>
                <a:latin typeface="Bookman Old Style" panose="02050604050505020204" pitchFamily="18" charset="0"/>
                <a:hlinkClick r:id="rId3" tooltip="Effervescent Floating Drug Delivery System | Download Scientific Diagram"/>
              </a:rPr>
              <a:t>Effervescent Floating Drug Delivery System</a:t>
            </a:r>
            <a:endParaRPr lang="en-US" b="1" i="0" dirty="0">
              <a:effectLst/>
              <a:latin typeface="Bookman Old Style" panose="02050604050505020204" pitchFamily="18" charset="0"/>
            </a:endParaRPr>
          </a:p>
        </p:txBody>
      </p:sp>
      <p:sp>
        <p:nvSpPr>
          <p:cNvPr id="4" name="AutoShape 6" descr="Gastro-retentive drug delivery systems and their in vivo success: A recent  update - ScienceDirect">
            <a:extLst>
              <a:ext uri="{FF2B5EF4-FFF2-40B4-BE49-F238E27FC236}">
                <a16:creationId xmlns:a16="http://schemas.microsoft.com/office/drawing/2014/main" id="{B7DF54B5-AA9B-488E-AAE5-8F80D74E47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8" descr="Gastro-retentive drug delivery systems and their in vivo success: A recent  update - ScienceDirect">
            <a:extLst>
              <a:ext uri="{FF2B5EF4-FFF2-40B4-BE49-F238E27FC236}">
                <a16:creationId xmlns:a16="http://schemas.microsoft.com/office/drawing/2014/main" id="{1ED5432A-392C-4EBB-BD25-5BD669AF48F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10" descr="Gastro-retentive drug delivery systems and their in vivo success: A recent  update - ScienceDirect">
            <a:extLst>
              <a:ext uri="{FF2B5EF4-FFF2-40B4-BE49-F238E27FC236}">
                <a16:creationId xmlns:a16="http://schemas.microsoft.com/office/drawing/2014/main" id="{9CDFDEC8-3E2B-43A9-B06F-50E2C905B1F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 name="Picture 8">
            <a:extLst>
              <a:ext uri="{FF2B5EF4-FFF2-40B4-BE49-F238E27FC236}">
                <a16:creationId xmlns:a16="http://schemas.microsoft.com/office/drawing/2014/main" id="{8C6F9EC3-7457-46FE-A03B-CA59C6A76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57199"/>
            <a:ext cx="4800600" cy="4348497"/>
          </a:xfrm>
          <a:prstGeom prst="rect">
            <a:avLst/>
          </a:prstGeom>
        </p:spPr>
      </p:pic>
    </p:spTree>
    <p:extLst>
      <p:ext uri="{BB962C8B-B14F-4D97-AF65-F5344CB8AC3E}">
        <p14:creationId xmlns:p14="http://schemas.microsoft.com/office/powerpoint/2010/main" val="364684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7882" y="152400"/>
            <a:ext cx="7550318" cy="504625"/>
          </a:xfrm>
          <a:prstGeom prst="rect">
            <a:avLst/>
          </a:prstGeom>
        </p:spPr>
        <p:txBody>
          <a:bodyPr vert="horz" wrap="square" lIns="0" tIns="12065" rIns="0" bIns="0" rtlCol="0">
            <a:spAutoFit/>
          </a:bodyPr>
          <a:lstStyle/>
          <a:p>
            <a:pPr marL="12700">
              <a:lnSpc>
                <a:spcPct val="100000"/>
              </a:lnSpc>
              <a:spcBef>
                <a:spcPts val="95"/>
              </a:spcBef>
            </a:pPr>
            <a:r>
              <a:rPr sz="3200" b="1" u="sng" spc="-434" dirty="0">
                <a:solidFill>
                  <a:srgbClr val="0000FF"/>
                </a:solidFill>
                <a:latin typeface="Bookman Old Style" panose="02050604050505020204" pitchFamily="18" charset="0"/>
              </a:rPr>
              <a:t>M</a:t>
            </a:r>
            <a:r>
              <a:rPr lang="en-US" sz="3200" b="1" u="sng" spc="-434" dirty="0">
                <a:solidFill>
                  <a:srgbClr val="0000FF"/>
                </a:solidFill>
                <a:latin typeface="Bookman Old Style" panose="02050604050505020204" pitchFamily="18" charset="0"/>
              </a:rPr>
              <a:t> </a:t>
            </a:r>
            <a:r>
              <a:rPr sz="3200" b="1" u="sng" spc="-434" dirty="0">
                <a:solidFill>
                  <a:srgbClr val="0000FF"/>
                </a:solidFill>
                <a:latin typeface="Bookman Old Style" panose="02050604050505020204" pitchFamily="18" charset="0"/>
              </a:rPr>
              <a:t>E</a:t>
            </a:r>
            <a:r>
              <a:rPr lang="en-US" sz="3200" b="1" u="sng" spc="-434" dirty="0">
                <a:solidFill>
                  <a:srgbClr val="0000FF"/>
                </a:solidFill>
                <a:latin typeface="Bookman Old Style" panose="02050604050505020204" pitchFamily="18" charset="0"/>
              </a:rPr>
              <a:t> </a:t>
            </a:r>
            <a:r>
              <a:rPr sz="3200" b="1" u="sng" spc="-434" dirty="0">
                <a:solidFill>
                  <a:srgbClr val="0000FF"/>
                </a:solidFill>
                <a:latin typeface="Bookman Old Style" panose="02050604050505020204" pitchFamily="18" charset="0"/>
              </a:rPr>
              <a:t>C</a:t>
            </a:r>
            <a:r>
              <a:rPr lang="en-US" sz="3200" b="1" u="sng" spc="-434" dirty="0">
                <a:solidFill>
                  <a:srgbClr val="0000FF"/>
                </a:solidFill>
                <a:latin typeface="Bookman Old Style" panose="02050604050505020204" pitchFamily="18" charset="0"/>
              </a:rPr>
              <a:t> </a:t>
            </a:r>
            <a:r>
              <a:rPr sz="3200" b="1" u="sng" spc="-434" dirty="0">
                <a:solidFill>
                  <a:srgbClr val="0000FF"/>
                </a:solidFill>
                <a:latin typeface="Bookman Old Style" panose="02050604050505020204" pitchFamily="18" charset="0"/>
              </a:rPr>
              <a:t>H</a:t>
            </a:r>
            <a:r>
              <a:rPr lang="en-US" sz="3200" b="1" u="sng" spc="-434" dirty="0">
                <a:solidFill>
                  <a:srgbClr val="0000FF"/>
                </a:solidFill>
                <a:latin typeface="Bookman Old Style" panose="02050604050505020204" pitchFamily="18" charset="0"/>
              </a:rPr>
              <a:t> </a:t>
            </a:r>
            <a:r>
              <a:rPr sz="3200" b="1" u="sng" spc="-434" dirty="0">
                <a:solidFill>
                  <a:srgbClr val="0000FF"/>
                </a:solidFill>
                <a:latin typeface="Bookman Old Style" panose="02050604050505020204" pitchFamily="18" charset="0"/>
              </a:rPr>
              <a:t>A</a:t>
            </a:r>
            <a:r>
              <a:rPr lang="en-US" sz="3200" b="1" u="sng" spc="-434" dirty="0">
                <a:solidFill>
                  <a:srgbClr val="0000FF"/>
                </a:solidFill>
                <a:latin typeface="Bookman Old Style" panose="02050604050505020204" pitchFamily="18" charset="0"/>
              </a:rPr>
              <a:t> </a:t>
            </a:r>
            <a:r>
              <a:rPr sz="3200" b="1" u="sng" spc="-434" dirty="0">
                <a:solidFill>
                  <a:srgbClr val="0000FF"/>
                </a:solidFill>
                <a:latin typeface="Bookman Old Style" panose="02050604050505020204" pitchFamily="18" charset="0"/>
              </a:rPr>
              <a:t>N</a:t>
            </a:r>
            <a:r>
              <a:rPr lang="en-US" sz="3200" b="1" u="sng" spc="-434" dirty="0">
                <a:solidFill>
                  <a:srgbClr val="0000FF"/>
                </a:solidFill>
                <a:latin typeface="Bookman Old Style" panose="02050604050505020204" pitchFamily="18" charset="0"/>
              </a:rPr>
              <a:t> </a:t>
            </a:r>
            <a:r>
              <a:rPr sz="3200" b="1" u="sng" spc="-434" dirty="0">
                <a:solidFill>
                  <a:srgbClr val="0000FF"/>
                </a:solidFill>
                <a:latin typeface="Bookman Old Style" panose="02050604050505020204" pitchFamily="18" charset="0"/>
              </a:rPr>
              <a:t>I</a:t>
            </a:r>
            <a:r>
              <a:rPr lang="en-US" sz="3200" b="1" u="sng" spc="-434" dirty="0">
                <a:solidFill>
                  <a:srgbClr val="0000FF"/>
                </a:solidFill>
                <a:latin typeface="Bookman Old Style" panose="02050604050505020204" pitchFamily="18" charset="0"/>
              </a:rPr>
              <a:t> </a:t>
            </a:r>
            <a:r>
              <a:rPr sz="3200" b="1" u="sng" spc="-434" dirty="0">
                <a:solidFill>
                  <a:srgbClr val="0000FF"/>
                </a:solidFill>
                <a:latin typeface="Bookman Old Style" panose="02050604050505020204" pitchFamily="18" charset="0"/>
              </a:rPr>
              <a:t>S</a:t>
            </a:r>
            <a:r>
              <a:rPr lang="en-US" sz="3200" b="1" u="sng" spc="-434" dirty="0">
                <a:solidFill>
                  <a:srgbClr val="0000FF"/>
                </a:solidFill>
                <a:latin typeface="Bookman Old Style" panose="02050604050505020204" pitchFamily="18" charset="0"/>
              </a:rPr>
              <a:t> </a:t>
            </a:r>
            <a:r>
              <a:rPr sz="3200" b="1" u="sng" spc="-434" dirty="0">
                <a:solidFill>
                  <a:srgbClr val="0000FF"/>
                </a:solidFill>
                <a:latin typeface="Bookman Old Style" panose="02050604050505020204" pitchFamily="18" charset="0"/>
              </a:rPr>
              <a:t>M </a:t>
            </a:r>
            <a:r>
              <a:rPr lang="en-US" sz="3200" b="1" u="sng" spc="-434" dirty="0">
                <a:solidFill>
                  <a:srgbClr val="0000FF"/>
                </a:solidFill>
                <a:latin typeface="Bookman Old Style" panose="02050604050505020204" pitchFamily="18" charset="0"/>
              </a:rPr>
              <a:t>   </a:t>
            </a:r>
            <a:r>
              <a:rPr sz="3200" b="1" u="sng" spc="-570" dirty="0">
                <a:solidFill>
                  <a:srgbClr val="0000FF"/>
                </a:solidFill>
                <a:latin typeface="Bookman Old Style" panose="02050604050505020204" pitchFamily="18" charset="0"/>
              </a:rPr>
              <a:t>O</a:t>
            </a:r>
            <a:r>
              <a:rPr lang="en-US" sz="3200" b="1" u="sng" spc="-570" dirty="0">
                <a:solidFill>
                  <a:srgbClr val="0000FF"/>
                </a:solidFill>
                <a:latin typeface="Bookman Old Style" panose="02050604050505020204" pitchFamily="18" charset="0"/>
              </a:rPr>
              <a:t> </a:t>
            </a:r>
            <a:r>
              <a:rPr sz="3200" b="1" u="sng" spc="-570" dirty="0">
                <a:solidFill>
                  <a:srgbClr val="0000FF"/>
                </a:solidFill>
                <a:latin typeface="Bookman Old Style" panose="02050604050505020204" pitchFamily="18" charset="0"/>
              </a:rPr>
              <a:t>F</a:t>
            </a:r>
            <a:r>
              <a:rPr sz="3200" b="1" u="sng" spc="-210" dirty="0">
                <a:solidFill>
                  <a:srgbClr val="0000FF"/>
                </a:solidFill>
                <a:latin typeface="Bookman Old Style" panose="02050604050505020204" pitchFamily="18" charset="0"/>
              </a:rPr>
              <a:t> </a:t>
            </a:r>
            <a:r>
              <a:rPr lang="en-US" sz="3200" b="1" u="sng" spc="-210" dirty="0">
                <a:solidFill>
                  <a:srgbClr val="0000FF"/>
                </a:solidFill>
                <a:latin typeface="Bookman Old Style" panose="02050604050505020204" pitchFamily="18" charset="0"/>
              </a:rPr>
              <a:t>  </a:t>
            </a:r>
            <a:r>
              <a:rPr sz="3200" b="1" u="sng" spc="-630" dirty="0" err="1">
                <a:solidFill>
                  <a:srgbClr val="0000FF"/>
                </a:solidFill>
                <a:latin typeface="Bookman Old Style" panose="02050604050505020204" pitchFamily="18" charset="0"/>
              </a:rPr>
              <a:t>F</a:t>
            </a:r>
            <a:r>
              <a:rPr lang="en-US" sz="3200" b="1" u="sng" spc="-630" dirty="0">
                <a:solidFill>
                  <a:srgbClr val="0000FF"/>
                </a:solidFill>
                <a:latin typeface="Bookman Old Style" panose="02050604050505020204" pitchFamily="18" charset="0"/>
              </a:rPr>
              <a:t> </a:t>
            </a:r>
            <a:r>
              <a:rPr sz="3200" b="1" u="sng" spc="-630" dirty="0">
                <a:solidFill>
                  <a:srgbClr val="0000FF"/>
                </a:solidFill>
                <a:latin typeface="Bookman Old Style" panose="02050604050505020204" pitchFamily="18" charset="0"/>
              </a:rPr>
              <a:t>D</a:t>
            </a:r>
            <a:r>
              <a:rPr lang="en-US" sz="3200" b="1" u="sng" spc="-630" dirty="0">
                <a:solidFill>
                  <a:srgbClr val="0000FF"/>
                </a:solidFill>
                <a:latin typeface="Bookman Old Style" panose="02050604050505020204" pitchFamily="18" charset="0"/>
              </a:rPr>
              <a:t> </a:t>
            </a:r>
            <a:r>
              <a:rPr sz="3200" b="1" u="sng" spc="-630" dirty="0" err="1">
                <a:solidFill>
                  <a:srgbClr val="0000FF"/>
                </a:solidFill>
                <a:latin typeface="Bookman Old Style" panose="02050604050505020204" pitchFamily="18" charset="0"/>
              </a:rPr>
              <a:t>D</a:t>
            </a:r>
            <a:r>
              <a:rPr lang="en-US" sz="3200" b="1" u="sng" spc="-630" dirty="0">
                <a:solidFill>
                  <a:srgbClr val="0000FF"/>
                </a:solidFill>
                <a:latin typeface="Bookman Old Style" panose="02050604050505020204" pitchFamily="18" charset="0"/>
              </a:rPr>
              <a:t> </a:t>
            </a:r>
            <a:r>
              <a:rPr sz="3200" b="1" u="sng" spc="-630" dirty="0">
                <a:solidFill>
                  <a:srgbClr val="0000FF"/>
                </a:solidFill>
                <a:latin typeface="Bookman Old Style" panose="02050604050505020204" pitchFamily="18" charset="0"/>
              </a:rPr>
              <a:t>S</a:t>
            </a:r>
            <a:endParaRPr sz="3200" b="1" u="sng" dirty="0">
              <a:solidFill>
                <a:srgbClr val="0000FF"/>
              </a:solidFill>
              <a:latin typeface="Bookman Old Style" panose="02050604050505020204" pitchFamily="18" charset="0"/>
            </a:endParaRPr>
          </a:p>
        </p:txBody>
      </p:sp>
      <p:sp>
        <p:nvSpPr>
          <p:cNvPr id="3" name="object 3"/>
          <p:cNvSpPr/>
          <p:nvPr/>
        </p:nvSpPr>
        <p:spPr>
          <a:xfrm>
            <a:off x="6865620" y="1191767"/>
            <a:ext cx="4991100" cy="514502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7200" y="1047431"/>
            <a:ext cx="6248400" cy="5557996"/>
          </a:xfrm>
          <a:prstGeom prst="rect">
            <a:avLst/>
          </a:prstGeom>
          <a:ln>
            <a:solidFill>
              <a:srgbClr val="0000FF"/>
            </a:solidFill>
          </a:ln>
        </p:spPr>
        <p:txBody>
          <a:bodyPr vert="horz" wrap="square" lIns="0" tIns="140335" rIns="0" bIns="0" rtlCol="0">
            <a:spAutoFit/>
          </a:bodyPr>
          <a:lstStyle/>
          <a:p>
            <a:pPr marL="12700">
              <a:lnSpc>
                <a:spcPct val="100000"/>
              </a:lnSpc>
              <a:spcBef>
                <a:spcPts val="1105"/>
              </a:spcBef>
            </a:pPr>
            <a:r>
              <a:rPr sz="2400" b="1" i="1" spc="-35" dirty="0">
                <a:solidFill>
                  <a:srgbClr val="FF0000"/>
                </a:solidFill>
                <a:latin typeface="Bookman Old Style" panose="02050604050505020204" pitchFamily="18" charset="0"/>
                <a:cs typeface="Carlito"/>
              </a:rPr>
              <a:t>BUOYANCY</a:t>
            </a:r>
            <a:endParaRPr sz="2400" dirty="0">
              <a:latin typeface="Bookman Old Style" panose="02050604050505020204" pitchFamily="18" charset="0"/>
              <a:cs typeface="Carlito"/>
            </a:endParaRPr>
          </a:p>
          <a:p>
            <a:pPr marL="12700" marR="5080">
              <a:lnSpc>
                <a:spcPct val="100000"/>
              </a:lnSpc>
              <a:spcBef>
                <a:spcPts val="1010"/>
              </a:spcBef>
            </a:pPr>
            <a:r>
              <a:rPr sz="2400" spc="-55" dirty="0">
                <a:latin typeface="Bookman Old Style" panose="02050604050505020204" pitchFamily="18" charset="0"/>
                <a:cs typeface="Trebuchet MS"/>
              </a:rPr>
              <a:t>FDDS</a:t>
            </a:r>
            <a:r>
              <a:rPr sz="2400" spc="-195" dirty="0">
                <a:latin typeface="Bookman Old Style" panose="02050604050505020204" pitchFamily="18" charset="0"/>
                <a:cs typeface="Trebuchet MS"/>
              </a:rPr>
              <a:t> </a:t>
            </a:r>
            <a:r>
              <a:rPr sz="2400" spc="-70" dirty="0">
                <a:latin typeface="Bookman Old Style" panose="02050604050505020204" pitchFamily="18" charset="0"/>
                <a:cs typeface="Trebuchet MS"/>
              </a:rPr>
              <a:t>has</a:t>
            </a:r>
            <a:r>
              <a:rPr sz="2400" spc="-190" dirty="0">
                <a:latin typeface="Bookman Old Style" panose="02050604050505020204" pitchFamily="18" charset="0"/>
                <a:cs typeface="Trebuchet MS"/>
              </a:rPr>
              <a:t> </a:t>
            </a:r>
            <a:r>
              <a:rPr sz="2400" spc="-114" dirty="0">
                <a:latin typeface="Bookman Old Style" panose="02050604050505020204" pitchFamily="18" charset="0"/>
                <a:cs typeface="Trebuchet MS"/>
              </a:rPr>
              <a:t>a</a:t>
            </a:r>
            <a:r>
              <a:rPr sz="2400" spc="-190" dirty="0">
                <a:latin typeface="Bookman Old Style" panose="02050604050505020204" pitchFamily="18" charset="0"/>
                <a:cs typeface="Trebuchet MS"/>
              </a:rPr>
              <a:t> </a:t>
            </a:r>
            <a:r>
              <a:rPr sz="2400" spc="-105" dirty="0">
                <a:latin typeface="Bookman Old Style" panose="02050604050505020204" pitchFamily="18" charset="0"/>
                <a:cs typeface="Trebuchet MS"/>
              </a:rPr>
              <a:t>bulk</a:t>
            </a:r>
            <a:r>
              <a:rPr sz="2400" spc="-204" dirty="0">
                <a:latin typeface="Bookman Old Style" panose="02050604050505020204" pitchFamily="18" charset="0"/>
                <a:cs typeface="Trebuchet MS"/>
              </a:rPr>
              <a:t> </a:t>
            </a:r>
            <a:r>
              <a:rPr sz="2400" spc="-100" dirty="0">
                <a:latin typeface="Bookman Old Style" panose="02050604050505020204" pitchFamily="18" charset="0"/>
                <a:cs typeface="Trebuchet MS"/>
              </a:rPr>
              <a:t>density</a:t>
            </a:r>
            <a:r>
              <a:rPr sz="2400" spc="-190" dirty="0">
                <a:latin typeface="Bookman Old Style" panose="02050604050505020204" pitchFamily="18" charset="0"/>
                <a:cs typeface="Trebuchet MS"/>
              </a:rPr>
              <a:t> </a:t>
            </a:r>
            <a:r>
              <a:rPr sz="2400" spc="-85" dirty="0">
                <a:latin typeface="Bookman Old Style" panose="02050604050505020204" pitchFamily="18" charset="0"/>
                <a:cs typeface="Trebuchet MS"/>
              </a:rPr>
              <a:t>less</a:t>
            </a:r>
            <a:r>
              <a:rPr sz="2400" spc="-195" dirty="0">
                <a:latin typeface="Bookman Old Style" panose="02050604050505020204" pitchFamily="18" charset="0"/>
                <a:cs typeface="Trebuchet MS"/>
              </a:rPr>
              <a:t> </a:t>
            </a:r>
            <a:r>
              <a:rPr sz="2400" spc="-90" dirty="0">
                <a:latin typeface="Bookman Old Style" panose="02050604050505020204" pitchFamily="18" charset="0"/>
                <a:cs typeface="Trebuchet MS"/>
              </a:rPr>
              <a:t>than</a:t>
            </a:r>
            <a:r>
              <a:rPr sz="2400" spc="-200" dirty="0">
                <a:latin typeface="Bookman Old Style" panose="02050604050505020204" pitchFamily="18" charset="0"/>
                <a:cs typeface="Trebuchet MS"/>
              </a:rPr>
              <a:t> </a:t>
            </a:r>
            <a:r>
              <a:rPr sz="2400" spc="-125" dirty="0">
                <a:latin typeface="Bookman Old Style" panose="02050604050505020204" pitchFamily="18" charset="0"/>
                <a:cs typeface="Trebuchet MS"/>
              </a:rPr>
              <a:t>gastric  </a:t>
            </a:r>
            <a:r>
              <a:rPr sz="2400" spc="-105" dirty="0">
                <a:latin typeface="Bookman Old Style" panose="02050604050505020204" pitchFamily="18" charset="0"/>
                <a:cs typeface="Trebuchet MS"/>
              </a:rPr>
              <a:t>fluids </a:t>
            </a:r>
            <a:r>
              <a:rPr sz="2400" spc="-80" dirty="0">
                <a:latin typeface="Bookman Old Style" panose="02050604050505020204" pitchFamily="18" charset="0"/>
                <a:cs typeface="Trebuchet MS"/>
              </a:rPr>
              <a:t>and </a:t>
            </a:r>
            <a:r>
              <a:rPr sz="2400" spc="-30" dirty="0">
                <a:latin typeface="Bookman Old Style" panose="02050604050505020204" pitchFamily="18" charset="0"/>
                <a:cs typeface="Trebuchet MS"/>
              </a:rPr>
              <a:t>so </a:t>
            </a:r>
            <a:r>
              <a:rPr sz="2400" spc="-105" dirty="0">
                <a:latin typeface="Bookman Old Style" panose="02050604050505020204" pitchFamily="18" charset="0"/>
                <a:cs typeface="Trebuchet MS"/>
              </a:rPr>
              <a:t>remain </a:t>
            </a:r>
            <a:r>
              <a:rPr sz="2400" spc="-95" dirty="0">
                <a:latin typeface="Bookman Old Style" panose="02050604050505020204" pitchFamily="18" charset="0"/>
                <a:cs typeface="Trebuchet MS"/>
              </a:rPr>
              <a:t>buoyant in </a:t>
            </a:r>
            <a:r>
              <a:rPr sz="2400" spc="-105" dirty="0">
                <a:latin typeface="Bookman Old Style" panose="02050604050505020204" pitchFamily="18" charset="0"/>
                <a:cs typeface="Trebuchet MS"/>
              </a:rPr>
              <a:t>the  </a:t>
            </a:r>
            <a:r>
              <a:rPr sz="2400" spc="-100" dirty="0">
                <a:latin typeface="Bookman Old Style" panose="02050604050505020204" pitchFamily="18" charset="0"/>
                <a:cs typeface="Trebuchet MS"/>
              </a:rPr>
              <a:t>stomach with </a:t>
            </a:r>
            <a:r>
              <a:rPr sz="2400" spc="-80" dirty="0">
                <a:latin typeface="Bookman Old Style" panose="02050604050505020204" pitchFamily="18" charset="0"/>
                <a:cs typeface="Trebuchet MS"/>
              </a:rPr>
              <a:t>out </a:t>
            </a:r>
            <a:r>
              <a:rPr sz="2400" spc="-135" dirty="0">
                <a:latin typeface="Bookman Old Style" panose="02050604050505020204" pitchFamily="18" charset="0"/>
                <a:cs typeface="Trebuchet MS"/>
              </a:rPr>
              <a:t>affecting </a:t>
            </a:r>
            <a:r>
              <a:rPr sz="2400" spc="-105" dirty="0">
                <a:latin typeface="Bookman Old Style" panose="02050604050505020204" pitchFamily="18" charset="0"/>
                <a:cs typeface="Trebuchet MS"/>
              </a:rPr>
              <a:t>the </a:t>
            </a:r>
            <a:r>
              <a:rPr sz="2400" spc="-125" dirty="0">
                <a:latin typeface="Bookman Old Style" panose="02050604050505020204" pitchFamily="18" charset="0"/>
                <a:cs typeface="Trebuchet MS"/>
              </a:rPr>
              <a:t>gastric  </a:t>
            </a:r>
            <a:r>
              <a:rPr sz="2400" spc="-100" dirty="0">
                <a:latin typeface="Bookman Old Style" panose="02050604050505020204" pitchFamily="18" charset="0"/>
                <a:cs typeface="Trebuchet MS"/>
              </a:rPr>
              <a:t>emptying </a:t>
            </a:r>
            <a:r>
              <a:rPr sz="2400" spc="-145" dirty="0">
                <a:latin typeface="Bookman Old Style" panose="02050604050505020204" pitchFamily="18" charset="0"/>
                <a:cs typeface="Trebuchet MS"/>
              </a:rPr>
              <a:t>rate </a:t>
            </a:r>
            <a:r>
              <a:rPr sz="2400" spc="-110" dirty="0">
                <a:latin typeface="Bookman Old Style" panose="02050604050505020204" pitchFamily="18" charset="0"/>
                <a:cs typeface="Trebuchet MS"/>
              </a:rPr>
              <a:t>for </a:t>
            </a:r>
            <a:r>
              <a:rPr sz="2400" spc="-114" dirty="0">
                <a:latin typeface="Bookman Old Style" panose="02050604050505020204" pitchFamily="18" charset="0"/>
                <a:cs typeface="Trebuchet MS"/>
              </a:rPr>
              <a:t>a </a:t>
            </a:r>
            <a:r>
              <a:rPr sz="2400" spc="-90" dirty="0">
                <a:latin typeface="Bookman Old Style" panose="02050604050505020204" pitchFamily="18" charset="0"/>
                <a:cs typeface="Trebuchet MS"/>
              </a:rPr>
              <a:t>prolonged period </a:t>
            </a:r>
            <a:r>
              <a:rPr sz="2400" spc="-95" dirty="0">
                <a:latin typeface="Bookman Old Style" panose="02050604050505020204" pitchFamily="18" charset="0"/>
                <a:cs typeface="Trebuchet MS"/>
              </a:rPr>
              <a:t>of  </a:t>
            </a:r>
            <a:r>
              <a:rPr sz="2400" spc="-150" dirty="0">
                <a:latin typeface="Bookman Old Style" panose="02050604050505020204" pitchFamily="18" charset="0"/>
                <a:cs typeface="Trebuchet MS"/>
              </a:rPr>
              <a:t>time.</a:t>
            </a:r>
            <a:endParaRPr sz="2400" dirty="0">
              <a:latin typeface="Bookman Old Style" panose="02050604050505020204" pitchFamily="18" charset="0"/>
              <a:cs typeface="Trebuchet MS"/>
            </a:endParaRPr>
          </a:p>
          <a:p>
            <a:pPr marL="149860" marR="168275" indent="-68580">
              <a:lnSpc>
                <a:spcPct val="134600"/>
              </a:lnSpc>
            </a:pPr>
            <a:r>
              <a:rPr sz="2400" spc="-160" dirty="0">
                <a:latin typeface="Bookman Old Style" panose="02050604050505020204" pitchFamily="18" charset="0"/>
                <a:cs typeface="Trebuchet MS"/>
              </a:rPr>
              <a:t>F</a:t>
            </a:r>
            <a:r>
              <a:rPr sz="2400" spc="-200" dirty="0">
                <a:latin typeface="Bookman Old Style" panose="02050604050505020204" pitchFamily="18" charset="0"/>
                <a:cs typeface="Trebuchet MS"/>
              </a:rPr>
              <a:t> </a:t>
            </a:r>
            <a:r>
              <a:rPr sz="2400" spc="-65" dirty="0">
                <a:latin typeface="Bookman Old Style" panose="02050604050505020204" pitchFamily="18" charset="0"/>
                <a:cs typeface="Trebuchet MS"/>
              </a:rPr>
              <a:t>=</a:t>
            </a:r>
            <a:r>
              <a:rPr sz="2400" spc="-190" dirty="0">
                <a:latin typeface="Bookman Old Style" panose="02050604050505020204" pitchFamily="18" charset="0"/>
                <a:cs typeface="Trebuchet MS"/>
              </a:rPr>
              <a:t> </a:t>
            </a:r>
            <a:r>
              <a:rPr sz="2400" spc="-160" dirty="0">
                <a:latin typeface="Bookman Old Style" panose="02050604050505020204" pitchFamily="18" charset="0"/>
                <a:cs typeface="Trebuchet MS"/>
              </a:rPr>
              <a:t>F</a:t>
            </a:r>
            <a:r>
              <a:rPr sz="2400" spc="-200" dirty="0">
                <a:latin typeface="Bookman Old Style" panose="02050604050505020204" pitchFamily="18" charset="0"/>
                <a:cs typeface="Trebuchet MS"/>
              </a:rPr>
              <a:t> </a:t>
            </a:r>
            <a:r>
              <a:rPr sz="2400" spc="-95" dirty="0">
                <a:latin typeface="Bookman Old Style" panose="02050604050505020204" pitchFamily="18" charset="0"/>
                <a:cs typeface="Trebuchet MS"/>
              </a:rPr>
              <a:t>buoyancy</a:t>
            </a:r>
            <a:r>
              <a:rPr sz="2400" spc="-195" dirty="0">
                <a:latin typeface="Bookman Old Style" panose="02050604050505020204" pitchFamily="18" charset="0"/>
                <a:cs typeface="Trebuchet MS"/>
              </a:rPr>
              <a:t> </a:t>
            </a:r>
            <a:r>
              <a:rPr sz="2400" spc="-150" dirty="0">
                <a:latin typeface="Bookman Old Style" panose="02050604050505020204" pitchFamily="18" charset="0"/>
                <a:cs typeface="Trebuchet MS"/>
              </a:rPr>
              <a:t>-</a:t>
            </a:r>
            <a:r>
              <a:rPr sz="2400" spc="-180" dirty="0">
                <a:latin typeface="Bookman Old Style" panose="02050604050505020204" pitchFamily="18" charset="0"/>
                <a:cs typeface="Trebuchet MS"/>
              </a:rPr>
              <a:t> </a:t>
            </a:r>
            <a:r>
              <a:rPr sz="2400" spc="-160" dirty="0">
                <a:latin typeface="Bookman Old Style" panose="02050604050505020204" pitchFamily="18" charset="0"/>
                <a:cs typeface="Trebuchet MS"/>
              </a:rPr>
              <a:t>F</a:t>
            </a:r>
            <a:r>
              <a:rPr sz="2400" spc="-200" dirty="0">
                <a:latin typeface="Bookman Old Style" panose="02050604050505020204" pitchFamily="18" charset="0"/>
                <a:cs typeface="Trebuchet MS"/>
              </a:rPr>
              <a:t> </a:t>
            </a:r>
            <a:r>
              <a:rPr sz="2400" spc="-120" dirty="0">
                <a:latin typeface="Bookman Old Style" panose="02050604050505020204" pitchFamily="18" charset="0"/>
                <a:cs typeface="Trebuchet MS"/>
              </a:rPr>
              <a:t>gravity</a:t>
            </a:r>
            <a:r>
              <a:rPr sz="2400" spc="-195" dirty="0">
                <a:latin typeface="Bookman Old Style" panose="02050604050505020204" pitchFamily="18" charset="0"/>
                <a:cs typeface="Trebuchet MS"/>
              </a:rPr>
              <a:t> </a:t>
            </a:r>
            <a:r>
              <a:rPr sz="2400" spc="-65" dirty="0">
                <a:latin typeface="Bookman Old Style" panose="02050604050505020204" pitchFamily="18" charset="0"/>
                <a:cs typeface="Trebuchet MS"/>
              </a:rPr>
              <a:t>=</a:t>
            </a:r>
            <a:r>
              <a:rPr sz="2400" spc="-200" dirty="0">
                <a:latin typeface="Bookman Old Style" panose="02050604050505020204" pitchFamily="18" charset="0"/>
                <a:cs typeface="Trebuchet MS"/>
              </a:rPr>
              <a:t> </a:t>
            </a:r>
            <a:r>
              <a:rPr sz="2400" spc="-105" dirty="0">
                <a:latin typeface="Bookman Old Style" panose="02050604050505020204" pitchFamily="18" charset="0"/>
                <a:cs typeface="Trebuchet MS"/>
              </a:rPr>
              <a:t>(Df</a:t>
            </a:r>
            <a:r>
              <a:rPr sz="2400" spc="-190" dirty="0">
                <a:latin typeface="Bookman Old Style" panose="02050604050505020204" pitchFamily="18" charset="0"/>
                <a:cs typeface="Trebuchet MS"/>
              </a:rPr>
              <a:t> </a:t>
            </a:r>
            <a:r>
              <a:rPr sz="2400" spc="-150" dirty="0">
                <a:latin typeface="Bookman Old Style" panose="02050604050505020204" pitchFamily="18" charset="0"/>
                <a:cs typeface="Trebuchet MS"/>
              </a:rPr>
              <a:t>-</a:t>
            </a:r>
            <a:r>
              <a:rPr sz="2400" spc="-195" dirty="0">
                <a:latin typeface="Bookman Old Style" panose="02050604050505020204" pitchFamily="18" charset="0"/>
                <a:cs typeface="Trebuchet MS"/>
              </a:rPr>
              <a:t> </a:t>
            </a:r>
            <a:r>
              <a:rPr sz="2400" spc="-65" dirty="0">
                <a:latin typeface="Bookman Old Style" panose="02050604050505020204" pitchFamily="18" charset="0"/>
                <a:cs typeface="Trebuchet MS"/>
              </a:rPr>
              <a:t>Ds)</a:t>
            </a:r>
            <a:r>
              <a:rPr sz="2400" spc="-185" dirty="0">
                <a:latin typeface="Bookman Old Style" panose="02050604050505020204" pitchFamily="18" charset="0"/>
                <a:cs typeface="Trebuchet MS"/>
              </a:rPr>
              <a:t> </a:t>
            </a:r>
            <a:r>
              <a:rPr sz="2400" spc="-90" dirty="0">
                <a:latin typeface="Bookman Old Style" panose="02050604050505020204" pitchFamily="18" charset="0"/>
                <a:cs typeface="Trebuchet MS"/>
              </a:rPr>
              <a:t>gv  </a:t>
            </a:r>
            <a:r>
              <a:rPr sz="2400" spc="-100" dirty="0">
                <a:latin typeface="Bookman Old Style" panose="02050604050505020204" pitchFamily="18" charset="0"/>
                <a:cs typeface="Trebuchet MS"/>
              </a:rPr>
              <a:t>Where, </a:t>
            </a:r>
            <a:r>
              <a:rPr sz="2400" spc="-114" dirty="0">
                <a:latin typeface="Bookman Old Style" panose="02050604050505020204" pitchFamily="18" charset="0"/>
                <a:cs typeface="Trebuchet MS"/>
              </a:rPr>
              <a:t>F= </a:t>
            </a:r>
            <a:r>
              <a:rPr sz="2400" spc="-130" dirty="0">
                <a:latin typeface="Bookman Old Style" panose="02050604050505020204" pitchFamily="18" charset="0"/>
                <a:cs typeface="Trebuchet MS"/>
              </a:rPr>
              <a:t>total </a:t>
            </a:r>
            <a:r>
              <a:rPr sz="2400" spc="-135" dirty="0">
                <a:latin typeface="Bookman Old Style" panose="02050604050505020204" pitchFamily="18" charset="0"/>
                <a:cs typeface="Trebuchet MS"/>
              </a:rPr>
              <a:t>vertical</a:t>
            </a:r>
            <a:r>
              <a:rPr sz="2400" spc="-430" dirty="0">
                <a:latin typeface="Bookman Old Style" panose="02050604050505020204" pitchFamily="18" charset="0"/>
                <a:cs typeface="Trebuchet MS"/>
              </a:rPr>
              <a:t> </a:t>
            </a:r>
            <a:r>
              <a:rPr sz="2400" spc="-160" dirty="0">
                <a:latin typeface="Bookman Old Style" panose="02050604050505020204" pitchFamily="18" charset="0"/>
                <a:cs typeface="Trebuchet MS"/>
              </a:rPr>
              <a:t>force,</a:t>
            </a:r>
            <a:endParaRPr sz="2400" dirty="0">
              <a:latin typeface="Bookman Old Style" panose="02050604050505020204" pitchFamily="18" charset="0"/>
              <a:cs typeface="Trebuchet MS"/>
            </a:endParaRPr>
          </a:p>
          <a:p>
            <a:pPr marL="1104900" marR="1483360">
              <a:lnSpc>
                <a:spcPct val="134600"/>
              </a:lnSpc>
              <a:spcBef>
                <a:spcPts val="15"/>
              </a:spcBef>
            </a:pPr>
            <a:r>
              <a:rPr sz="2400" spc="-80" dirty="0">
                <a:latin typeface="Bookman Old Style" panose="02050604050505020204" pitchFamily="18" charset="0"/>
                <a:cs typeface="Trebuchet MS"/>
              </a:rPr>
              <a:t>Df </a:t>
            </a:r>
            <a:r>
              <a:rPr sz="2400" spc="-65" dirty="0">
                <a:latin typeface="Bookman Old Style" panose="02050604050505020204" pitchFamily="18" charset="0"/>
                <a:cs typeface="Trebuchet MS"/>
              </a:rPr>
              <a:t>= </a:t>
            </a:r>
            <a:r>
              <a:rPr sz="2400" spc="-120" dirty="0">
                <a:latin typeface="Bookman Old Style" panose="02050604050505020204" pitchFamily="18" charset="0"/>
                <a:cs typeface="Trebuchet MS"/>
              </a:rPr>
              <a:t>fluid </a:t>
            </a:r>
            <a:r>
              <a:rPr sz="2400" spc="-145" dirty="0">
                <a:latin typeface="Bookman Old Style" panose="02050604050505020204" pitchFamily="18" charset="0"/>
                <a:cs typeface="Trebuchet MS"/>
              </a:rPr>
              <a:t>density,  </a:t>
            </a:r>
            <a:r>
              <a:rPr lang="en-US" sz="2400" spc="-145" dirty="0">
                <a:latin typeface="Bookman Old Style" panose="02050604050505020204" pitchFamily="18" charset="0"/>
                <a:cs typeface="Trebuchet MS"/>
              </a:rPr>
              <a:t>    </a:t>
            </a:r>
            <a:r>
              <a:rPr sz="2400" spc="-20" dirty="0">
                <a:latin typeface="Bookman Old Style" panose="02050604050505020204" pitchFamily="18" charset="0"/>
                <a:cs typeface="Trebuchet MS"/>
              </a:rPr>
              <a:t>Ds </a:t>
            </a:r>
            <a:r>
              <a:rPr sz="2400" spc="-65" dirty="0">
                <a:latin typeface="Bookman Old Style" panose="02050604050505020204" pitchFamily="18" charset="0"/>
                <a:cs typeface="Trebuchet MS"/>
              </a:rPr>
              <a:t>= </a:t>
            </a:r>
            <a:r>
              <a:rPr sz="2400" spc="-145" dirty="0">
                <a:latin typeface="Bookman Old Style" panose="02050604050505020204" pitchFamily="18" charset="0"/>
                <a:cs typeface="Trebuchet MS"/>
              </a:rPr>
              <a:t>object</a:t>
            </a:r>
            <a:r>
              <a:rPr sz="2400" spc="-540" dirty="0">
                <a:latin typeface="Bookman Old Style" panose="02050604050505020204" pitchFamily="18" charset="0"/>
                <a:cs typeface="Trebuchet MS"/>
              </a:rPr>
              <a:t> </a:t>
            </a:r>
            <a:r>
              <a:rPr lang="en-US" sz="2400" spc="-540" dirty="0">
                <a:latin typeface="Bookman Old Style" panose="02050604050505020204" pitchFamily="18" charset="0"/>
                <a:cs typeface="Trebuchet MS"/>
              </a:rPr>
              <a:t>   </a:t>
            </a:r>
            <a:r>
              <a:rPr sz="2400" spc="-145" dirty="0">
                <a:latin typeface="Bookman Old Style" panose="02050604050505020204" pitchFamily="18" charset="0"/>
                <a:cs typeface="Trebuchet MS"/>
              </a:rPr>
              <a:t>density,  </a:t>
            </a:r>
            <a:r>
              <a:rPr lang="en-US" sz="2400" spc="-145" dirty="0">
                <a:latin typeface="Bookman Old Style" panose="02050604050505020204" pitchFamily="18" charset="0"/>
                <a:cs typeface="Trebuchet MS"/>
              </a:rPr>
              <a:t>   </a:t>
            </a:r>
            <a:r>
              <a:rPr sz="2400" spc="-95" dirty="0">
                <a:latin typeface="Bookman Old Style" panose="02050604050505020204" pitchFamily="18" charset="0"/>
                <a:cs typeface="Trebuchet MS"/>
              </a:rPr>
              <a:t>v </a:t>
            </a:r>
            <a:r>
              <a:rPr sz="2400" spc="-65" dirty="0">
                <a:latin typeface="Bookman Old Style" panose="02050604050505020204" pitchFamily="18" charset="0"/>
                <a:cs typeface="Trebuchet MS"/>
              </a:rPr>
              <a:t>= </a:t>
            </a:r>
            <a:r>
              <a:rPr sz="2400" spc="-95" dirty="0">
                <a:latin typeface="Bookman Old Style" panose="02050604050505020204" pitchFamily="18" charset="0"/>
                <a:cs typeface="Trebuchet MS"/>
              </a:rPr>
              <a:t>volume</a:t>
            </a:r>
            <a:r>
              <a:rPr sz="2400" spc="-415" dirty="0">
                <a:latin typeface="Bookman Old Style" panose="02050604050505020204" pitchFamily="18" charset="0"/>
                <a:cs typeface="Trebuchet MS"/>
              </a:rPr>
              <a:t> </a:t>
            </a:r>
            <a:r>
              <a:rPr lang="en-US" sz="2400" spc="-415" dirty="0">
                <a:latin typeface="Bookman Old Style" panose="02050604050505020204" pitchFamily="18" charset="0"/>
                <a:cs typeface="Trebuchet MS"/>
              </a:rPr>
              <a:t>   </a:t>
            </a:r>
          </a:p>
          <a:p>
            <a:pPr marL="1104900" marR="1483360">
              <a:lnSpc>
                <a:spcPct val="134600"/>
              </a:lnSpc>
              <a:spcBef>
                <a:spcPts val="15"/>
              </a:spcBef>
            </a:pPr>
            <a:r>
              <a:rPr sz="2400" spc="-75" dirty="0">
                <a:latin typeface="Bookman Old Style" panose="02050604050505020204" pitchFamily="18" charset="0"/>
                <a:cs typeface="Trebuchet MS"/>
              </a:rPr>
              <a:t>g</a:t>
            </a:r>
            <a:r>
              <a:rPr sz="2400" spc="-210" dirty="0">
                <a:latin typeface="Bookman Old Style" panose="02050604050505020204" pitchFamily="18" charset="0"/>
                <a:cs typeface="Trebuchet MS"/>
              </a:rPr>
              <a:t> </a:t>
            </a:r>
            <a:r>
              <a:rPr sz="2400" spc="-65" dirty="0">
                <a:latin typeface="Bookman Old Style" panose="02050604050505020204" pitchFamily="18" charset="0"/>
                <a:cs typeface="Trebuchet MS"/>
              </a:rPr>
              <a:t>=</a:t>
            </a:r>
            <a:r>
              <a:rPr sz="2400" spc="-190" dirty="0">
                <a:latin typeface="Bookman Old Style" panose="02050604050505020204" pitchFamily="18" charset="0"/>
                <a:cs typeface="Trebuchet MS"/>
              </a:rPr>
              <a:t> </a:t>
            </a:r>
            <a:r>
              <a:rPr sz="2400" spc="-125" dirty="0">
                <a:latin typeface="Bookman Old Style" panose="02050604050505020204" pitchFamily="18" charset="0"/>
                <a:cs typeface="Trebuchet MS"/>
              </a:rPr>
              <a:t>acceleration</a:t>
            </a:r>
            <a:r>
              <a:rPr sz="2400" spc="-220" dirty="0">
                <a:latin typeface="Bookman Old Style" panose="02050604050505020204" pitchFamily="18" charset="0"/>
                <a:cs typeface="Trebuchet MS"/>
              </a:rPr>
              <a:t> </a:t>
            </a:r>
            <a:r>
              <a:rPr sz="2400" spc="-85" dirty="0">
                <a:latin typeface="Bookman Old Style" panose="02050604050505020204" pitchFamily="18" charset="0"/>
                <a:cs typeface="Trebuchet MS"/>
              </a:rPr>
              <a:t>due</a:t>
            </a:r>
            <a:r>
              <a:rPr sz="2400" spc="-195" dirty="0">
                <a:latin typeface="Bookman Old Style" panose="02050604050505020204" pitchFamily="18" charset="0"/>
                <a:cs typeface="Trebuchet MS"/>
              </a:rPr>
              <a:t> </a:t>
            </a:r>
            <a:r>
              <a:rPr sz="2400" spc="-100" dirty="0">
                <a:latin typeface="Bookman Old Style" panose="02050604050505020204" pitchFamily="18" charset="0"/>
                <a:cs typeface="Trebuchet MS"/>
              </a:rPr>
              <a:t>to</a:t>
            </a:r>
            <a:r>
              <a:rPr lang="en-US" sz="2400" spc="-100" dirty="0">
                <a:latin typeface="Bookman Old Style" panose="02050604050505020204" pitchFamily="18" charset="0"/>
                <a:cs typeface="Trebuchet MS"/>
              </a:rPr>
              <a:t> </a:t>
            </a:r>
            <a:r>
              <a:rPr lang="en-IN" sz="2400" spc="-160" dirty="0">
                <a:latin typeface="Bookman Old Style" panose="02050604050505020204" pitchFamily="18" charset="0"/>
                <a:cs typeface="Trebuchet MS"/>
              </a:rPr>
              <a:t>gravity.</a:t>
            </a:r>
            <a:endParaRPr sz="2400" dirty="0">
              <a:latin typeface="Bookman Old Style" panose="02050604050505020204" pitchFamily="18" charset="0"/>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TotalTime>
  <Words>2204</Words>
  <Application>Microsoft Office PowerPoint</Application>
  <PresentationFormat>Widescreen</PresentationFormat>
  <Paragraphs>255</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FLOATING DRUG  DELIVERY SYSTEM</vt:lpstr>
      <vt:lpstr>PowerPoint Presentation</vt:lpstr>
      <vt:lpstr>D E F I N I T I O N</vt:lpstr>
      <vt:lpstr>I   M   P    O   R    T   A   N   C   E</vt:lpstr>
      <vt:lpstr>PowerPoint Presentation</vt:lpstr>
      <vt:lpstr>PowerPoint Presentation</vt:lpstr>
      <vt:lpstr>PowerPoint Presentation</vt:lpstr>
      <vt:lpstr>PowerPoint Presentation</vt:lpstr>
      <vt:lpstr>M E C H A N I S M    O F   F D D S</vt:lpstr>
      <vt:lpstr>Factors effecting floating time</vt:lpstr>
      <vt:lpstr>a) F O R M U L A T I O N   F   A   C    T    O    R    S</vt:lpstr>
      <vt:lpstr>PowerPoint Presentation</vt:lpstr>
      <vt:lpstr>PowerPoint Presentation</vt:lpstr>
      <vt:lpstr>I  D  I O  S  Y  N  C R   A T  I C    F  A    C     T   O    R     S</vt:lpstr>
      <vt:lpstr>PowerPoint Presentation</vt:lpstr>
      <vt:lpstr>PowerPoint Presentation</vt:lpstr>
      <vt:lpstr>CLASSIFICATION</vt:lpstr>
      <vt:lpstr>SINGLE UNIT FLOATING DOSAGE SYSTEMS</vt:lpstr>
      <vt:lpstr>PowerPoint Presentation</vt:lpstr>
      <vt:lpstr>EFFERVESCENT FLOATING DOSAGE FORM</vt:lpstr>
      <vt:lpstr>MULTIPLE UNIT FLOATING DOSAGE SYSTEMS</vt:lpstr>
      <vt:lpstr>NON EFFERVESCENT SYSTEMS</vt:lpstr>
      <vt:lpstr>EFFERVESCENT SYSTEMS</vt:lpstr>
      <vt:lpstr>ALGINATE BEADS</vt:lpstr>
      <vt:lpstr>HOLLOW MICROSPHERES/FLOATING MICROSPHERES</vt:lpstr>
      <vt:lpstr>PowerPoint Presentation</vt:lpstr>
      <vt:lpstr>RAFT FORMING SYSTEMS</vt:lpstr>
      <vt:lpstr>ADVANTAGES OF FDDS</vt:lpstr>
      <vt:lpstr>DISADVANTAGES OF FDDS</vt:lpstr>
      <vt:lpstr>SUITABLE DRUGS FOR FDDS</vt:lpstr>
      <vt:lpstr>EVALUATION TESTS:</vt:lpstr>
      <vt:lpstr>POST COMPRESSION TESTS</vt:lpstr>
      <vt:lpstr>PowerPoint Presentation</vt:lpstr>
      <vt:lpstr>Floating lag time:</vt:lpstr>
      <vt:lpstr>PowerPoint Presentation</vt:lpstr>
      <vt:lpstr>Widely used drug and dosage forms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FLOATING DRUG  DELIVERY SYSTEM</dc:title>
  <dc:creator>subhabrota</dc:creator>
  <cp:lastModifiedBy>Subhabrota Majumdar</cp:lastModifiedBy>
  <cp:revision>33</cp:revision>
  <dcterms:created xsi:type="dcterms:W3CDTF">2020-12-08T06:26:24Z</dcterms:created>
  <dcterms:modified xsi:type="dcterms:W3CDTF">2023-10-02T09:38:33Z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2016-07-26T00:00:00Z</vt:filetime>
  </property>
  <property fmtid="{D5CDD505-2E9C-101B-9397-08002B2CF9AE}" pid="3" name="Creator">
    <vt:lpwstr>Microsoft® PowerPoint® 2013</vt:lpwstr>
  </property>
  <property fmtid="{D5CDD505-2E9C-101B-9397-08002B2CF9AE}" pid="4" name="LastSaved">
    <vt:filetime>2020-12-08T00:00:00Z</vt:filetime>
  </property>
</Properties>
</file>