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type="screen4x3" cy="6858000" cx="9144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229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tableStyles" Target="tableStyles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90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91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92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9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Title Slide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Right Triangle 9"/>
          <p:cNvSpPr/>
          <p:nvPr/>
        </p:nvSpPr>
        <p:spPr>
          <a:xfrm>
            <a:off x="-2" y="4664147"/>
            <a:ext cx="9151089" cy="0"/>
          </a:xfrm>
          <a:prstGeom prst="rtTriangle"/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585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 vert="horz">
            <a:normAutofit/>
            <a:scene3d>
              <a:camera prst="orthographicFront"/>
              <a:lightRig dir="t" rig="soft"/>
            </a:scene3d>
            <a:sp3d prstMaterial="softEdge">
              <a:bevelT w="25400" h="25400"/>
            </a:sp3d>
          </a:bodyPr>
          <a:lstStyle>
            <a:lvl1pPr algn="r">
              <a:defRPr b="1" sz="4800">
                <a:solidFill>
                  <a:schemeClr val="tx2"/>
                </a:solidFill>
                <a:effectLst>
                  <a:outerShdw algn="tl" blurRad="31750" dir="5400000" dist="25400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048586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algn="r" indent="0" marL="0" marR="64008">
              <a:buNone/>
              <a:defRPr>
                <a:solidFill>
                  <a:schemeClr val="tx2"/>
                </a:solidFill>
              </a:defRPr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4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1048587" name="Freeform 6"/>
            <p:cNvSpPr/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t" bIns="45720" compatLnSpc="1" lIns="91440" rIns="91440" tIns="45720" vert="horz" wrap="square"/>
            <a:p>
              <a:endParaRPr kumimoji="0" lang="en-US"/>
            </a:p>
          </p:txBody>
        </p:sp>
        <p:sp>
          <p:nvSpPr>
            <p:cNvPr id="1048588" name="Freeform 7"/>
            <p:cNvSpPr/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t" bIns="45720" compatLnSpc="1" lIns="91440" rIns="91440" tIns="45720" vert="horz" wrap="square"/>
            <a:p>
              <a:endParaRPr kumimoji="0" lang="en-US"/>
            </a:p>
          </p:txBody>
        </p:sp>
        <p:sp>
          <p:nvSpPr>
            <p:cNvPr id="1048589" name="Freeform 10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xmlns:r="http://schemas.openxmlformats.org/officeDocument/2006/relationships" r:embed="rId1">
                <a:alphaModFix amt="50000"/>
              </a:blip>
              <a:tile algn="t" flip="none" sx="50000" sy="50000" tx="0" ty="0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 bIns="45720" compatLnSpc="1" lIns="91440" rIns="91440" tIns="45720" vert="horz" wrap="square"/>
            <a:p>
              <a:pPr algn="ctr" eaLnBrk="1" hangingPunct="1" latinLnBrk="0"/>
              <a:endParaRPr kumimoji="0" lang="en-US"/>
            </a:p>
          </p:txBody>
        </p:sp>
        <p:cxnSp>
          <p:nvCxnSpPr>
            <p:cNvPr id="3145729" name="Straight Connector 11"/>
            <p:cNvCxnSpPr>
              <a:cxnSpLocks/>
            </p:cNvCxnSpPr>
            <p:nvPr/>
          </p:nvCxnSpPr>
          <p:spPr>
            <a:xfrm>
              <a:off x="-3765" y="4880373"/>
              <a:ext cx="9147765" cy="839943"/>
            </a:xfrm>
            <a:prstGeom prst="line"/>
            <a:noFill/>
            <a:ln w="12065" cap="flat" cmpd="sng" algn="ctr">
              <a:gradFill>
                <a:gsLst>
                  <a:gs pos="15000">
                    <a:schemeClr val="accent1">
                      <a:shade val="40000"/>
                      <a:satMod val="110000"/>
                    </a:schemeClr>
                  </a:gs>
                  <a:gs pos="45000">
                    <a:schemeClr val="accent1">
                      <a:tint val="7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859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F9EE756-2807-4559-B679-430BC6001936}" type="datetimeFigureOut">
              <a:rPr lang="en-US" smtClean="0"/>
              <a:t>11/22/2021</a:t>
            </a:fld>
            <a:endParaRPr lang="en-IN"/>
          </a:p>
        </p:txBody>
      </p:sp>
      <p:sp>
        <p:nvSpPr>
          <p:cNvPr id="1048591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048592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4192FA6-CCA5-4114-8F77-B248D1C151E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/>
              <a:t>Click to edit Master title style</a:t>
            </a:r>
          </a:p>
        </p:txBody>
      </p:sp>
      <p:sp>
        <p:nvSpPr>
          <p:cNvPr id="104865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  <p:sp>
        <p:nvSpPr>
          <p:cNvPr id="104865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F9EE756-2807-4559-B679-430BC6001936}" type="datetimeFigureOut">
              <a:rPr lang="en-US" smtClean="0"/>
              <a:t>11/22/2021</a:t>
            </a:fld>
            <a:endParaRPr lang="en-IN"/>
          </a:p>
        </p:txBody>
      </p:sp>
      <p:sp>
        <p:nvSpPr>
          <p:cNvPr id="104865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6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4192FA6-CCA5-4114-8F77-B248D1C151E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p>
            <a:r>
              <a:rPr kumimoji="0" lang="en-US"/>
              <a:t>Click to edit Master title style</a:t>
            </a:r>
          </a:p>
        </p:txBody>
      </p:sp>
      <p:sp>
        <p:nvSpPr>
          <p:cNvPr id="1048639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  <p:sp>
        <p:nvSpPr>
          <p:cNvPr id="104864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F9EE756-2807-4559-B679-430BC6001936}" type="datetimeFigureOut">
              <a:rPr lang="en-US" smtClean="0"/>
              <a:t>11/22/2021</a:t>
            </a:fld>
            <a:endParaRPr lang="en-IN"/>
          </a:p>
        </p:txBody>
      </p:sp>
      <p:sp>
        <p:nvSpPr>
          <p:cNvPr id="104864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6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4192FA6-CCA5-4114-8F77-B248D1C151E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  <p:sp>
        <p:nvSpPr>
          <p:cNvPr id="10485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F9EE756-2807-4559-B679-430BC6001936}" type="datetimeFigureOut">
              <a:rPr lang="en-US" smtClean="0"/>
              <a:t>11/22/2021</a:t>
            </a:fld>
            <a:endParaRPr lang="en-IN"/>
          </a:p>
        </p:txBody>
      </p:sp>
      <p:sp>
        <p:nvSpPr>
          <p:cNvPr id="10485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5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4192FA6-CCA5-4114-8F77-B248D1C151E6}" type="slidenum">
              <a:rPr lang="en-IN" smtClean="0"/>
              <a:t>‹#›</a:t>
            </a:fld>
            <a:endParaRPr lang="en-IN"/>
          </a:p>
        </p:txBody>
      </p:sp>
      <p:sp>
        <p:nvSpPr>
          <p:cNvPr id="1048599" name="Title 6"/>
          <p:cNvSpPr>
            <a:spLocks noGrp="1"/>
          </p:cNvSpPr>
          <p:nvPr>
            <p:ph type="title"/>
          </p:nvPr>
        </p:nvSpPr>
        <p:spPr/>
        <p:txBody>
          <a:bodyPr rtlCol="0"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bg>
      <p:bgRef idx="1002">
        <a:schemeClr val="bg1"/>
      </p:bgRef>
    </p:bg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 vert="horz">
            <a:normAutofit/>
            <a:scene3d>
              <a:camera prst="orthographicFront"/>
              <a:lightRig dir="t" rig="soft"/>
            </a:scene3d>
            <a:sp3d prstMaterial="softEdge">
              <a:bevelT w="25400" h="25400"/>
            </a:sp3d>
          </a:bodyPr>
          <a:lstStyle>
            <a:lvl1pPr algn="r">
              <a:buNone/>
              <a:defRPr baseline="0" b="1" cap="none" sz="4800">
                <a:effectLst>
                  <a:outerShdw algn="tl" blurRad="31750" dir="5400000" dist="25400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048660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anchor="t" lIns="91440" rIns="91440"/>
          <a:lstStyle>
            <a:lvl1pPr algn="l" indent="0" marL="0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eaLnBrk="1" hangingPunct="1" latinLnBrk="0" lvl="0"/>
            <a:r>
              <a:rPr kumimoji="0" lang="en-US"/>
              <a:t>Click to edit Master text styles</a:t>
            </a:r>
          </a:p>
        </p:txBody>
      </p:sp>
      <p:sp>
        <p:nvSpPr>
          <p:cNvPr id="104866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F9EE756-2807-4559-B679-430BC6001936}" type="datetimeFigureOut">
              <a:rPr lang="en-US" smtClean="0"/>
              <a:t>11/22/2021</a:t>
            </a:fld>
            <a:endParaRPr lang="en-IN"/>
          </a:p>
        </p:txBody>
      </p:sp>
      <p:sp>
        <p:nvSpPr>
          <p:cNvPr id="104866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66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4192FA6-CCA5-4114-8F77-B248D1C151E6}" type="slidenum">
              <a:rPr lang="en-IN" smtClean="0"/>
              <a:t>‹#›</a:t>
            </a:fld>
            <a:endParaRPr lang="en-IN"/>
          </a:p>
        </p:txBody>
      </p:sp>
      <p:sp>
        <p:nvSpPr>
          <p:cNvPr id="1048664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r="5400000" dist="254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p>
            <a:pPr algn="l" eaLnBrk="1" hangingPunct="1" latinLnBrk="0"/>
            <a:endParaRPr kumimoji="0" lang="en-US"/>
          </a:p>
        </p:txBody>
      </p:sp>
      <p:sp>
        <p:nvSpPr>
          <p:cNvPr id="1048665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r="5400000" dist="254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p>
            <a:pPr algn="l" eaLnBrk="1" hangingPunct="1" latinLnBrk="0"/>
            <a:endParaRPr kumimoji="0" lang="en-US"/>
          </a:p>
        </p:txBody>
      </p:sp>
    </p:spTree>
  </p:cSld>
  <p:clrMapOvr>
    <a:overrideClrMapping accent1="accent1" accent2="accent2" accent3="accent3" accent4="accent4" accent5="accent5" accent6="accent6" bg1="dk1" bg2="dk2" tx1="lt1" tx2="lt2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bg>
      <p:bgRef idx="1002">
        <a:schemeClr val="bg1"/>
      </p:bgRef>
    </p:bg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  <p:sp>
        <p:nvSpPr>
          <p:cNvPr id="104866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  <p:sp>
        <p:nvSpPr>
          <p:cNvPr id="104866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F9EE756-2807-4559-B679-430BC6001936}" type="datetimeFigureOut">
              <a:rPr lang="en-US" smtClean="0"/>
              <a:t>11/22/2021</a:t>
            </a:fld>
            <a:endParaRPr lang="en-IN"/>
          </a:p>
        </p:txBody>
      </p:sp>
      <p:sp>
        <p:nvSpPr>
          <p:cNvPr id="104866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67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4192FA6-CCA5-4114-8F77-B248D1C151E6}" type="slidenum">
              <a:rPr lang="en-IN" smtClean="0"/>
              <a:t>‹#›</a:t>
            </a:fld>
            <a:endParaRPr lang="en-IN"/>
          </a:p>
        </p:txBody>
      </p:sp>
      <p:sp>
        <p:nvSpPr>
          <p:cNvPr id="1048671" name="Title 7"/>
          <p:cNvSpPr>
            <a:spLocks noGrp="1"/>
          </p:cNvSpPr>
          <p:nvPr>
            <p:ph type="title"/>
          </p:nvPr>
        </p:nvSpPr>
        <p:spPr/>
        <p:txBody>
          <a:bodyPr rtlCol="0"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accent1="accent1" accent2="accent2" accent3="accent3" accent4="accent4" accent5="accent5" accent6="accent6" bg1="dk1" bg2="dk2" tx1="lt1" tx2="lt2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woTxTwoObj">
  <p:cSld name="Comparison">
    <p:bg>
      <p:bgRef idx="1003">
        <a:schemeClr val="bg1"/>
      </p:bgRef>
    </p:bg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p>
            <a:r>
              <a:rPr kumimoji="0" lang="en-US"/>
              <a:t>Click to edit Master title style</a:t>
            </a:r>
          </a:p>
        </p:txBody>
      </p:sp>
      <p:sp>
        <p:nvSpPr>
          <p:cNvPr id="104867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anchor="ctr" lIns="182880"/>
          <a:lstStyle>
            <a:lvl1pPr indent="0" marL="0">
              <a:buNone/>
              <a:defRPr b="0" sz="2400">
                <a:solidFill>
                  <a:schemeClr val="bg1"/>
                </a:solidFill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en-US"/>
              <a:t>Click to edit Master text styles</a:t>
            </a:r>
          </a:p>
        </p:txBody>
      </p:sp>
      <p:sp>
        <p:nvSpPr>
          <p:cNvPr id="104867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anchor="ctr" lIns="182880"/>
          <a:lstStyle>
            <a:lvl1pPr indent="0" marL="0">
              <a:buNone/>
              <a:defRPr b="0" sz="2400">
                <a:solidFill>
                  <a:schemeClr val="bg1"/>
                </a:solidFill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en-US"/>
              <a:t>Click to edit Master text styles</a:t>
            </a:r>
          </a:p>
        </p:txBody>
      </p:sp>
      <p:sp>
        <p:nvSpPr>
          <p:cNvPr id="104867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  <p:sp>
        <p:nvSpPr>
          <p:cNvPr id="104867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  <p:sp>
        <p:nvSpPr>
          <p:cNvPr id="104867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F9EE756-2807-4559-B679-430BC6001936}" type="datetimeFigureOut">
              <a:rPr lang="en-US" smtClean="0"/>
              <a:t>11/22/2021</a:t>
            </a:fld>
            <a:endParaRPr lang="en-IN"/>
          </a:p>
        </p:txBody>
      </p:sp>
      <p:sp>
        <p:nvSpPr>
          <p:cNvPr id="104867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67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4192FA6-CCA5-4114-8F77-B248D1C151E6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accent1="accent1" accent2="accent2" accent3="accent3" accent4="accent4" accent5="accent5" accent6="accent6" bg1="lt1" bg2="lt2" tx1="dk1" tx2="dk2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bg>
      <p:bgRef idx="1002">
        <a:schemeClr val="bg1"/>
      </p:bgRef>
    </p:bg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F9EE756-2807-4559-B679-430BC6001936}" type="datetimeFigureOut">
              <a:rPr lang="en-US" smtClean="0"/>
              <a:t>11/22/2021</a:t>
            </a:fld>
            <a:endParaRPr lang="en-IN"/>
          </a:p>
        </p:txBody>
      </p:sp>
      <p:sp>
        <p:nvSpPr>
          <p:cNvPr id="104863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63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4192FA6-CCA5-4114-8F77-B248D1C151E6}" type="slidenum">
              <a:rPr lang="en-IN" smtClean="0"/>
              <a:t>‹#›</a:t>
            </a:fld>
            <a:endParaRPr lang="en-IN"/>
          </a:p>
        </p:txBody>
      </p:sp>
      <p:sp>
        <p:nvSpPr>
          <p:cNvPr id="1048637" name="Title 5"/>
          <p:cNvSpPr>
            <a:spLocks noGrp="1"/>
          </p:cNvSpPr>
          <p:nvPr>
            <p:ph type="title"/>
          </p:nvPr>
        </p:nvSpPr>
        <p:spPr/>
        <p:txBody>
          <a:bodyPr rtlCol="0"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accent1="accent1" accent2="accent2" accent3="accent3" accent4="accent4" accent5="accent5" accent6="accent6" bg1="dk1" bg2="dk2" tx1="lt1" tx2="lt2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F9EE756-2807-4559-B679-430BC6001936}" type="datetimeFigureOut">
              <a:rPr lang="en-US" smtClean="0"/>
              <a:t>11/22/2021</a:t>
            </a:fld>
            <a:endParaRPr lang="en-IN"/>
          </a:p>
        </p:txBody>
      </p:sp>
      <p:sp>
        <p:nvSpPr>
          <p:cNvPr id="104868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68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4192FA6-CCA5-4114-8F77-B248D1C151E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objTx">
  <p:cSld name="Content with Caption">
    <p:bg>
      <p:bgRef idx="1003">
        <a:schemeClr val="bg1"/>
      </p:bgRef>
    </p:bg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 vert="horz">
            <a:noAutofit/>
            <a:sp3d prstMaterial="softEdge">
              <a:bevelT w="0" h="0"/>
            </a:sp3d>
          </a:bodyPr>
          <a:lstStyle>
            <a:lvl1pPr algn="r">
              <a:buNone/>
              <a:defRPr b="0" sz="250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048684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algn="r" indent="0" marL="0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eaLnBrk="1" hangingPunct="1" latinLnBrk="0" lvl="0"/>
            <a:r>
              <a:rPr kumimoji="0" lang="en-US"/>
              <a:t>Click to edit Master text styles</a:t>
            </a:r>
          </a:p>
        </p:txBody>
      </p:sp>
      <p:sp>
        <p:nvSpPr>
          <p:cNvPr id="1048685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eaLnBrk="1" hangingPunct="1" latinLnBrk="0" lvl="0"/>
            <a:r>
              <a:rPr lang="en-US"/>
              <a:t>Click to edit Master text styles</a:t>
            </a:r>
          </a:p>
          <a:p>
            <a:pPr eaLnBrk="1" hangingPunct="1" latinLnBrk="0" lvl="1"/>
            <a:r>
              <a:rPr lang="en-US"/>
              <a:t>Second level</a:t>
            </a:r>
          </a:p>
          <a:p>
            <a:pPr eaLnBrk="1" hangingPunct="1" latinLnBrk="0" lvl="2"/>
            <a:r>
              <a:rPr lang="en-US"/>
              <a:t>Third level</a:t>
            </a:r>
          </a:p>
          <a:p>
            <a:pPr eaLnBrk="1" hangingPunct="1" latinLnBrk="0" lvl="3"/>
            <a:r>
              <a:rPr lang="en-US"/>
              <a:t>Fourth level</a:t>
            </a:r>
          </a:p>
          <a:p>
            <a:pPr eaLnBrk="1" hangingPunct="1" latinLnBrk="0" lvl="4"/>
            <a:r>
              <a:rPr lang="en-US"/>
              <a:t>Fifth level</a:t>
            </a:r>
            <a:endParaRPr kumimoji="0" lang="en-US"/>
          </a:p>
        </p:txBody>
      </p:sp>
      <p:sp>
        <p:nvSpPr>
          <p:cNvPr id="1048686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p>
            <a:fld id="{CF9EE756-2807-4559-B679-430BC6001936}" type="datetimeFigureOut">
              <a:rPr lang="en-US" smtClean="0"/>
              <a:t>11/22/2021</a:t>
            </a:fld>
            <a:endParaRPr lang="en-IN"/>
          </a:p>
        </p:txBody>
      </p:sp>
      <p:sp>
        <p:nvSpPr>
          <p:cNvPr id="104868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N"/>
          </a:p>
        </p:txBody>
      </p:sp>
      <p:sp>
        <p:nvSpPr>
          <p:cNvPr id="104868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4192FA6-CCA5-4114-8F77-B248D1C151E6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accent1="accent1" accent2="accent2" accent3="accent3" accent4="accent4" accent5="accent5" accent6="accent6" bg1="lt1" bg2="lt2" tx1="dk1" tx2="dk2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picTx">
  <p:cSld name="Picture with Caption">
    <p:bg>
      <p:bgRef idx="1002">
        <a:schemeClr val="bg1"/>
      </p:bgRef>
    </p:bg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anchor="t" lIns="91440" rIns="91440" tIns="0"/>
          <a:lstStyle>
            <a:lvl1pPr algn="r" indent="0" marL="0" marR="18288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eaLnBrk="1" hangingPunct="1" latinLnBrk="0" lvl="0"/>
            <a:r>
              <a:rPr kumimoji="0" lang="en-US"/>
              <a:t>Click to edit Master text styles</a:t>
            </a:r>
          </a:p>
        </p:txBody>
      </p:sp>
      <p:sp>
        <p:nvSpPr>
          <p:cNvPr id="1048644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/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indent="0" marL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dirty="0" kumimoji="0" lang="en-US"/>
          </a:p>
        </p:txBody>
      </p:sp>
      <p:sp>
        <p:nvSpPr>
          <p:cNvPr id="104864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F9EE756-2807-4559-B679-430BC6001936}" type="datetimeFigureOut">
              <a:rPr lang="en-US" smtClean="0"/>
              <a:t>11/22/2021</a:t>
            </a:fld>
            <a:endParaRPr lang="en-IN"/>
          </a:p>
        </p:txBody>
      </p:sp>
      <p:sp>
        <p:nvSpPr>
          <p:cNvPr id="104864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IN"/>
          </a:p>
        </p:txBody>
      </p:sp>
      <p:sp>
        <p:nvSpPr>
          <p:cNvPr id="104864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192FA6-CCA5-4114-8F77-B248D1C151E6}" type="slidenum">
              <a:rPr lang="en-IN" smtClean="0"/>
              <a:t>‹#›</a:t>
            </a:fld>
            <a:endParaRPr lang="en-IN"/>
          </a:p>
        </p:txBody>
      </p:sp>
      <p:sp>
        <p:nvSpPr>
          <p:cNvPr id="1048648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algn="r" marR="0">
              <a:buNone/>
              <a:defRPr b="0" sz="3000">
                <a:solidFill>
                  <a:schemeClr val="accent1"/>
                </a:solidFill>
                <a:effectLst>
                  <a:outerShdw algn="t" blurRad="50800" dir="5400000" dist="25000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048649" name="Freeform 7"/>
          <p:cNvSpPr/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650" name="Freeform 8"/>
          <p:cNvSpPr/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651" name="Right Triangle 9"/>
          <p:cNvSpPr/>
          <p:nvPr/>
        </p:nvSpPr>
        <p:spPr bwMode="auto">
          <a:xfrm>
            <a:off x="-6042" y="5791253"/>
            <a:ext cx="3402314" cy="1080868"/>
          </a:xfrm>
          <a:prstGeom prst="rtTriangle"/>
          <a:blipFill>
            <a:blip xmlns:r="http://schemas.openxmlformats.org/officeDocument/2006/relationships" r:embed="rId1">
              <a:alphaModFix amt="50000"/>
            </a:blip>
            <a:tile algn="t" flip="none" sx="50000" sy="50000" tx="0" ty="0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bIns="45720" compatLnSpc="1" lIns="91440" rIns="91440" tIns="45720" vert="horz" wrap="square"/>
          <a:p>
            <a:pPr algn="ctr" eaLnBrk="1" hangingPunct="1" latinLnBrk="0"/>
            <a:endParaRPr kumimoji="0" lang="en-US"/>
          </a:p>
        </p:txBody>
      </p:sp>
      <p:cxnSp>
        <p:nvCxnSpPr>
          <p:cNvPr id="3145730" name="Straight Connector 10"/>
          <p:cNvCxnSpPr>
            <a:cxnSpLocks/>
          </p:cNvCxnSpPr>
          <p:nvPr/>
        </p:nvCxnSpPr>
        <p:spPr>
          <a:xfrm>
            <a:off x="-9237" y="5787738"/>
            <a:ext cx="3405509" cy="1084383"/>
          </a:xfrm>
          <a:prstGeom prst="line"/>
          <a:noFill/>
          <a:ln w="12065" cap="flat" cmpd="sng" algn="ctr">
            <a:gradFill>
              <a:gsLst>
                <a:gs pos="15000">
                  <a:schemeClr val="accent1">
                    <a:shade val="40000"/>
                    <a:satMod val="110000"/>
                  </a:schemeClr>
                </a:gs>
                <a:gs pos="45000">
                  <a:schemeClr val="accent1">
                    <a:tint val="7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865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r="5400000" dist="254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p>
            <a:pPr algn="l" eaLnBrk="1" hangingPunct="1" latinLnBrk="0"/>
            <a:endParaRPr kumimoji="0" lang="en-US"/>
          </a:p>
        </p:txBody>
      </p:sp>
      <p:sp>
        <p:nvSpPr>
          <p:cNvPr id="104865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r="5400000" dist="254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p>
            <a:pPr algn="l" eaLnBrk="1" hangingPunct="1" latinLnBrk="0"/>
            <a:endParaRPr kumimoji="0" lang="en-US"/>
          </a:p>
        </p:txBody>
      </p:sp>
    </p:spTree>
  </p:cSld>
  <p:clrMapOvr>
    <a:overrideClrMapping accent1="accent1" accent2="accent2" accent3="accent3" accent4="accent4" accent5="accent5" accent6="accent6" bg1="dk1" bg2="dk2" tx1="lt1" tx2="lt2" hlink="hlink" folHlink="folHlink"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jpeg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Freeform 12"/>
          <p:cNvSpPr/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577" name="Freeform 11"/>
          <p:cNvSpPr/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endParaRPr kumimoji="0" lang="en-US"/>
          </a:p>
        </p:txBody>
      </p:sp>
      <p:sp>
        <p:nvSpPr>
          <p:cNvPr id="1048578" name="Right Triangle 13"/>
          <p:cNvSpPr/>
          <p:nvPr/>
        </p:nvSpPr>
        <p:spPr bwMode="auto">
          <a:xfrm>
            <a:off x="-6042" y="5791253"/>
            <a:ext cx="3402314" cy="1080868"/>
          </a:xfrm>
          <a:prstGeom prst="rtTriangle"/>
          <a:blipFill>
            <a:blip xmlns:r="http://schemas.openxmlformats.org/officeDocument/2006/relationships" r:embed="rId12">
              <a:alphaModFix amt="50000"/>
            </a:blip>
            <a:tile algn="t" flip="none" sx="50000" sy="50000" tx="0" ty="0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bIns="45720" compatLnSpc="1" lIns="91440" rIns="91440" tIns="45720" vert="horz" wrap="square"/>
          <a:p>
            <a:pPr algn="ctr" eaLnBrk="1" hangingPunct="1" latinLnBrk="0"/>
            <a:endParaRPr kumimoji="0" lang="en-US"/>
          </a:p>
        </p:txBody>
      </p:sp>
      <p:cxnSp>
        <p:nvCxnSpPr>
          <p:cNvPr id="3145728" name="Straight Connector 14"/>
          <p:cNvCxnSpPr>
            <a:cxnSpLocks/>
          </p:cNvCxnSpPr>
          <p:nvPr/>
        </p:nvCxnSpPr>
        <p:spPr>
          <a:xfrm>
            <a:off x="-9237" y="5787738"/>
            <a:ext cx="3405509" cy="1084383"/>
          </a:xfrm>
          <a:prstGeom prst="line"/>
          <a:noFill/>
          <a:ln w="12065" cap="flat" cmpd="sng" algn="ctr">
            <a:gradFill>
              <a:gsLst>
                <a:gs pos="15000">
                  <a:schemeClr val="accent1">
                    <a:shade val="40000"/>
                    <a:satMod val="110000"/>
                  </a:schemeClr>
                </a:gs>
                <a:gs pos="45000">
                  <a:schemeClr val="accent1">
                    <a:tint val="7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857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</p:spPr>
        <p:txBody>
          <a:bodyPr anchor="ctr" vert="horz">
            <a:normAutofit/>
            <a:scene3d>
              <a:camera prst="orthographicFront"/>
              <a:lightRig dir="t" rig="soft"/>
            </a:scene3d>
            <a:sp3d prstMaterial="softEdge">
              <a:bevelT w="25400" h="25400"/>
            </a:sp3d>
          </a:bodyPr>
          <a:p>
            <a:r>
              <a:rPr kumimoji="0" lang="en-US"/>
              <a:t>Click to edit Master title style</a:t>
            </a:r>
          </a:p>
        </p:txBody>
      </p:sp>
      <p:sp>
        <p:nvSpPr>
          <p:cNvPr id="104858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/>
        </p:spPr>
        <p:txBody>
          <a:bodyPr vert="horz">
            <a:normAutofit/>
          </a:bodyPr>
          <a:p>
            <a:pPr eaLnBrk="1" hangingPunct="1" latinLnBrk="0" lvl="0"/>
            <a:r>
              <a:rPr kumimoji="0" lang="en-US"/>
              <a:t>Click to edit Master text styles</a:t>
            </a:r>
          </a:p>
          <a:p>
            <a:pPr eaLnBrk="1" hangingPunct="1" latinLnBrk="0" lvl="1"/>
            <a:r>
              <a:rPr kumimoji="0" lang="en-US"/>
              <a:t>Second level</a:t>
            </a:r>
          </a:p>
          <a:p>
            <a:pPr eaLnBrk="1" hangingPunct="1" latinLnBrk="0" lvl="2"/>
            <a:r>
              <a:rPr kumimoji="0" lang="en-US"/>
              <a:t>Third level</a:t>
            </a:r>
          </a:p>
          <a:p>
            <a:pPr eaLnBrk="1" hangingPunct="1" latinLnBrk="0" lvl="3"/>
            <a:r>
              <a:rPr kumimoji="0" lang="en-US"/>
              <a:t>Fourth level</a:t>
            </a:r>
          </a:p>
          <a:p>
            <a:pPr eaLnBrk="1" hangingPunct="1" latinLnBrk="0" lvl="4"/>
            <a:r>
              <a:rPr kumimoji="0" lang="en-US"/>
              <a:t>Fifth level</a:t>
            </a:r>
          </a:p>
        </p:txBody>
      </p:sp>
      <p:sp>
        <p:nvSpPr>
          <p:cNvPr id="1048581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/>
        </p:spPr>
        <p:txBody>
          <a:bodyPr anchor="b" vert="horz"/>
          <a:lstStyle>
            <a:lvl1pPr algn="l" eaLnBrk="1" hangingPunct="1" latinLnBrk="0">
              <a:defRPr sz="1000" kumimoji="0">
                <a:solidFill>
                  <a:schemeClr val="tx1"/>
                </a:solidFill>
              </a:defRPr>
            </a:lvl1pPr>
          </a:lstStyle>
          <a:p>
            <a:fld id="{CF9EE756-2807-4559-B679-430BC6001936}" type="datetimeFigureOut">
              <a:rPr lang="en-US" smtClean="0"/>
              <a:t>11/22/2021</a:t>
            </a:fld>
            <a:endParaRPr lang="en-IN"/>
          </a:p>
        </p:txBody>
      </p:sp>
      <p:sp>
        <p:nvSpPr>
          <p:cNvPr id="104858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/>
        </p:spPr>
        <p:txBody>
          <a:bodyPr anchor="b" vert="horz"/>
          <a:lstStyle>
            <a:lvl1pPr algn="r" eaLnBrk="1" hangingPunct="1" latinLnBrk="0">
              <a:defRPr sz="1000" kumimoji="0">
                <a:solidFill>
                  <a:schemeClr val="tx1"/>
                </a:solidFill>
              </a:defRPr>
            </a:lvl1pPr>
          </a:lstStyle>
          <a:p>
            <a:endParaRPr lang="en-IN"/>
          </a:p>
        </p:txBody>
      </p:sp>
      <p:sp>
        <p:nvSpPr>
          <p:cNvPr id="1048583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/>
        </p:spPr>
        <p:txBody>
          <a:bodyPr anchor="b" vert="horz"/>
          <a:lstStyle>
            <a:lvl1pPr algn="r" eaLnBrk="1" hangingPunct="1" latinLnBrk="0">
              <a:defRPr b="0" sz="1000" kumimoji="0">
                <a:solidFill>
                  <a:schemeClr val="tx1"/>
                </a:solidFill>
              </a:defRPr>
            </a:lvl1pPr>
          </a:lstStyle>
          <a:p>
            <a:fld id="{84192FA6-CCA5-4114-8F77-B248D1C151E6}" type="slidenum">
              <a:rPr lang="en-IN" smtClean="0"/>
              <a:t>‹#›</a:t>
            </a:fld>
            <a:endParaRPr lang="en-I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eaLnBrk="1" hangingPunct="1" latinLnBrk="0" rtl="0">
        <a:spcBef>
          <a:spcPct val="0"/>
        </a:spcBef>
        <a:buNone/>
        <a:defRPr b="1" sz="4100" kern="1200" kumimoji="0">
          <a:solidFill>
            <a:schemeClr val="tx2"/>
          </a:solidFill>
          <a:effectLst>
            <a:outerShdw algn="tl" blurRad="31750" dir="5400000" dist="25400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algn="l" eaLnBrk="1" hangingPunct="1" indent="-256032" latinLnBrk="0" marL="365760" rtl="0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sz="2700"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indent="-228600" latinLnBrk="0" marL="621792" rtl="0">
        <a:spcBef>
          <a:spcPts val="324"/>
        </a:spcBef>
        <a:buClr>
          <a:schemeClr val="accent1"/>
        </a:buClr>
        <a:buFont typeface="Verdana"/>
        <a:buChar char="◦"/>
        <a:defRPr sz="2300"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indent="-228600" latinLnBrk="0" marL="859536" rtl="0">
        <a:spcBef>
          <a:spcPts val="350"/>
        </a:spcBef>
        <a:buClr>
          <a:schemeClr val="accent2"/>
        </a:buClr>
        <a:buSzPct val="100000"/>
        <a:buFont typeface="Wingdings 2"/>
        <a:buChar char=""/>
        <a:defRPr sz="2100"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indent="-228600" latinLnBrk="0" marL="1143000" rtl="0">
        <a:spcBef>
          <a:spcPts val="350"/>
        </a:spcBef>
        <a:buClr>
          <a:schemeClr val="accent2"/>
        </a:buClr>
        <a:buFont typeface="Wingdings 2"/>
        <a:buChar char=""/>
        <a:defRPr sz="1900"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indent="-228600" latinLnBrk="0" marL="1371600" rtl="0">
        <a:spcBef>
          <a:spcPts val="350"/>
        </a:spcBef>
        <a:buClr>
          <a:schemeClr val="accent2"/>
        </a:buClr>
        <a:buFont typeface="Wingdings 2"/>
        <a:buChar char=""/>
        <a:defRPr sz="1800"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indent="-228600" latinLnBrk="0" marL="1600200" rtl="0">
        <a:spcBef>
          <a:spcPts val="350"/>
        </a:spcBef>
        <a:buClr>
          <a:schemeClr val="accent3"/>
        </a:buClr>
        <a:buFont typeface="Wingdings 2"/>
        <a:buChar char=""/>
        <a:defRPr sz="1800"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indent="-228600" latinLnBrk="0" marL="1828800" rtl="0">
        <a:spcBef>
          <a:spcPts val="350"/>
        </a:spcBef>
        <a:buClr>
          <a:schemeClr val="accent3"/>
        </a:buClr>
        <a:buFont typeface="Wingdings 2"/>
        <a:buChar char=""/>
        <a:defRPr sz="1600"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indent="-228600" latinLnBrk="0" marL="2057400" rtl="0">
        <a:spcBef>
          <a:spcPts val="350"/>
        </a:spcBef>
        <a:buClr>
          <a:schemeClr val="accent3"/>
        </a:buClr>
        <a:buFont typeface="Wingdings 2"/>
        <a:buChar char=""/>
        <a:defRPr sz="1600"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indent="-228600" latinLnBrk="0" marL="2286000" rtl="0">
        <a:spcBef>
          <a:spcPts val="350"/>
        </a:spcBef>
        <a:buClr>
          <a:schemeClr val="accent3"/>
        </a:buClr>
        <a:buFont typeface="Wingdings 2"/>
        <a:buChar char=""/>
        <a:defRPr baseline="0" sz="1600" kern="1200" kumimoji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algn="l" eaLnBrk="1" hangingPunct="1" latinLnBrk="0" marL="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latinLnBrk="0" marL="457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latinLnBrk="0" marL="914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latinLnBrk="0" marL="1371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latinLnBrk="0" marL="18288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latinLnBrk="0" marL="22860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latinLnBrk="0" marL="2743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latinLnBrk="0" marL="3200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latinLnBrk="0" marL="3657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Title 1"/>
          <p:cNvSpPr>
            <a:spLocks noGrp="1"/>
          </p:cNvSpPr>
          <p:nvPr>
            <p:ph type="ctrTitle"/>
          </p:nvPr>
        </p:nvSpPr>
        <p:spPr>
          <a:xfrm>
            <a:off x="514082" y="404665"/>
            <a:ext cx="7772400" cy="1238386"/>
          </a:xfrm>
        </p:spPr>
        <p:txBody>
          <a:bodyPr>
            <a:normAutofit fontScale="90000"/>
          </a:bodyPr>
          <a:p>
            <a:pPr algn="ctr"/>
            <a:r>
              <a:rPr dirty="0" lang="en-IN">
                <a:latin typeface="Arial Black" pitchFamily="34" charset="0"/>
              </a:rPr>
              <a:t>A CASE STUDY ON GOUTY ARTHRITIS</a:t>
            </a:r>
          </a:p>
        </p:txBody>
      </p:sp>
      <p:sp>
        <p:nvSpPr>
          <p:cNvPr id="1048594" name="Subtitle 2"/>
          <p:cNvSpPr>
            <a:spLocks noGrp="1"/>
          </p:cNvSpPr>
          <p:nvPr>
            <p:ph type="subTitle" idx="1"/>
          </p:nvPr>
        </p:nvSpPr>
        <p:spPr>
          <a:xfrm>
            <a:off x="5292080" y="2852936"/>
            <a:ext cx="3600400" cy="2362013"/>
          </a:xfrm>
        </p:spPr>
        <p:txBody>
          <a:bodyPr>
            <a:noAutofit/>
          </a:bodyPr>
          <a:p>
            <a:r>
              <a:rPr dirty="0" sz="2400" lang="en-IN">
                <a:solidFill>
                  <a:srgbClr val="00B0F0"/>
                </a:solidFill>
                <a:latin typeface="Arial Black" pitchFamily="34" charset="0"/>
              </a:rPr>
              <a:t>Presented by:</a:t>
            </a:r>
          </a:p>
          <a:p>
            <a:r>
              <a:rPr dirty="0" sz="2400" lang="en-US">
                <a:latin typeface="Arial Black" pitchFamily="34" charset="0"/>
              </a:rPr>
              <a:t>K</a:t>
            </a:r>
            <a:r>
              <a:rPr dirty="0" sz="2400" lang="en-US">
                <a:latin typeface="Arial Black" pitchFamily="34" charset="0"/>
              </a:rPr>
              <a:t>r</a:t>
            </a:r>
            <a:r>
              <a:rPr dirty="0" sz="2400" lang="en-US">
                <a:latin typeface="Arial Black" pitchFamily="34" charset="0"/>
              </a:rPr>
              <a:t>i</a:t>
            </a:r>
            <a:r>
              <a:rPr dirty="0" sz="2400" lang="en-US">
                <a:latin typeface="Arial Black" pitchFamily="34" charset="0"/>
              </a:rPr>
              <a:t>s</a:t>
            </a:r>
            <a:r>
              <a:rPr dirty="0" sz="2400" lang="en-US">
                <a:latin typeface="Arial Black" pitchFamily="34" charset="0"/>
              </a:rPr>
              <a:t>h</a:t>
            </a:r>
            <a:r>
              <a:rPr dirty="0" sz="2400" lang="en-US">
                <a:latin typeface="Arial Black" pitchFamily="34" charset="0"/>
              </a:rPr>
              <a:t>n</a:t>
            </a:r>
            <a:r>
              <a:rPr dirty="0" sz="2400" lang="en-US">
                <a:latin typeface="Arial Black" pitchFamily="34" charset="0"/>
              </a:rPr>
              <a:t>endu </a:t>
            </a:r>
            <a:r>
              <a:rPr dirty="0" sz="2400" lang="en-US">
                <a:latin typeface="Arial Black" pitchFamily="34" charset="0"/>
              </a:rPr>
              <a:t>Ray</a:t>
            </a:r>
            <a:endParaRPr altLang="en-US" lang="zh-CN"/>
          </a:p>
          <a:p>
            <a:r>
              <a:rPr altLang="en-US" dirty="0" sz="2400" lang="en-US">
                <a:latin typeface="Arial Black" pitchFamily="34" charset="0"/>
              </a:rPr>
              <a:t>A</a:t>
            </a:r>
            <a:r>
              <a:rPr altLang="en-US" dirty="0" sz="2400" lang="en-US">
                <a:latin typeface="Arial Black" pitchFamily="34" charset="0"/>
              </a:rPr>
              <a:t>s</a:t>
            </a:r>
            <a:r>
              <a:rPr altLang="en-US" dirty="0" sz="2400" lang="en-US">
                <a:latin typeface="Arial Black" pitchFamily="34" charset="0"/>
              </a:rPr>
              <a:t>s</a:t>
            </a:r>
            <a:r>
              <a:rPr altLang="en-US" dirty="0" sz="2400" lang="en-US">
                <a:latin typeface="Arial Black" pitchFamily="34" charset="0"/>
              </a:rPr>
              <a:t>istant </a:t>
            </a:r>
            <a:r>
              <a:rPr altLang="en-US" dirty="0" sz="2400" lang="en-US">
                <a:latin typeface="Arial Black" pitchFamily="34" charset="0"/>
              </a:rPr>
              <a:t>Professor </a:t>
            </a:r>
            <a:endParaRPr altLang="en-US" lang="zh-CN"/>
          </a:p>
        </p:txBody>
      </p:sp>
      <p:pic>
        <p:nvPicPr>
          <p:cNvPr id="2097152" name="Picture 3" descr="knee.jpg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 flipH="1">
            <a:off x="-4214874" y="7572404"/>
            <a:ext cx="357190" cy="357190"/>
          </a:xfrm>
          <a:prstGeom prst="rect"/>
        </p:spPr>
      </p:pic>
      <p:pic>
        <p:nvPicPr>
          <p:cNvPr id="2097153" name="Picture 4" descr="jointpainhip.pn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07504" y="2420888"/>
            <a:ext cx="1872208" cy="2362013"/>
          </a:xfrm>
          <a:prstGeom prst="rect"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Content Placeholder 1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buNone/>
            </a:pPr>
            <a:r>
              <a:rPr dirty="0" sz="2800" lang="en-IN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SUBJECTIVE: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dirty="0" sz="2400" lang="en-IN">
                <a:latin typeface="Arial Rounded MT Bold" pitchFamily="34" charset="0"/>
              </a:rPr>
              <a:t>Fever,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dirty="0" sz="2400" lang="en-IN">
                <a:latin typeface="Arial Rounded MT Bold" pitchFamily="34" charset="0"/>
              </a:rPr>
              <a:t>Chills,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dirty="0" sz="2400" lang="en-IN">
                <a:latin typeface="Arial Rounded MT Bold" pitchFamily="34" charset="0"/>
              </a:rPr>
              <a:t>Pain in joints,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dirty="0" sz="2400" lang="en-IN">
                <a:latin typeface="Arial Rounded MT Bold" pitchFamily="34" charset="0"/>
              </a:rPr>
              <a:t>Inflammation in knees.</a:t>
            </a:r>
          </a:p>
        </p:txBody>
      </p:sp>
      <p:sp>
        <p:nvSpPr>
          <p:cNvPr id="1048617" name="Title 2"/>
          <p:cNvSpPr>
            <a:spLocks noGrp="1"/>
          </p:cNvSpPr>
          <p:nvPr>
            <p:ph type="title"/>
          </p:nvPr>
        </p:nvSpPr>
        <p:spPr>
          <a:xfrm flipV="1">
            <a:off x="457200" y="-428652"/>
            <a:ext cx="8229600" cy="142876"/>
          </a:xfrm>
        </p:spPr>
        <p:txBody>
          <a:bodyPr>
            <a:normAutofit fontScale="90000"/>
          </a:bodyPr>
          <a:p>
            <a:endParaRPr dirty="0" lang="en-IN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Content Placeholder 1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buNone/>
            </a:pPr>
            <a:r>
              <a:rPr dirty="0" sz="2800" lang="en-IN">
                <a:solidFill>
                  <a:schemeClr val="bg2">
                    <a:lumMod val="50000"/>
                  </a:schemeClr>
                </a:solidFill>
                <a:latin typeface="Arial Rounded MT Bold" pitchFamily="34" charset="0"/>
              </a:rPr>
              <a:t>OBJECTIVE: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dirty="0" sz="2400" lang="en-IN" err="1">
                <a:latin typeface="Arial Rounded MT Bold" pitchFamily="34" charset="0"/>
              </a:rPr>
              <a:t>Hb</a:t>
            </a:r>
            <a:r>
              <a:rPr dirty="0" sz="2400" lang="en-IN">
                <a:latin typeface="Arial Rounded MT Bold" pitchFamily="34" charset="0"/>
              </a:rPr>
              <a:t>                      -   8.3g/dl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dirty="0" sz="2400" lang="en-IN">
                <a:latin typeface="Arial Rounded MT Bold" pitchFamily="34" charset="0"/>
              </a:rPr>
              <a:t>Total RBC        -   3.27mm/cc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dirty="0" sz="2400" lang="en-IN">
                <a:latin typeface="Arial Rounded MT Bold" pitchFamily="34" charset="0"/>
              </a:rPr>
              <a:t>PCV                   -   22.7%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dirty="0" sz="2400" lang="en-IN">
                <a:latin typeface="Arial Rounded MT Bold" pitchFamily="34" charset="0"/>
              </a:rPr>
              <a:t>Mean cell </a:t>
            </a:r>
            <a:r>
              <a:rPr dirty="0" sz="2400" lang="en-IN" err="1">
                <a:latin typeface="Arial Rounded MT Bold" pitchFamily="34" charset="0"/>
              </a:rPr>
              <a:t>Hb</a:t>
            </a:r>
            <a:r>
              <a:rPr dirty="0" sz="2400" lang="en-IN">
                <a:latin typeface="Arial Rounded MT Bold" pitchFamily="34" charset="0"/>
              </a:rPr>
              <a:t>   -    24.5%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dirty="0" sz="2400" lang="en-IN">
                <a:latin typeface="Arial Rounded MT Bold" pitchFamily="34" charset="0"/>
              </a:rPr>
              <a:t>Uric acid           -    8.9/dl</a:t>
            </a:r>
          </a:p>
        </p:txBody>
      </p:sp>
      <p:sp>
        <p:nvSpPr>
          <p:cNvPr id="1048619" name="Title 2"/>
          <p:cNvSpPr>
            <a:spLocks noGrp="1"/>
          </p:cNvSpPr>
          <p:nvPr>
            <p:ph type="title"/>
          </p:nvPr>
        </p:nvSpPr>
        <p:spPr>
          <a:xfrm flipV="1">
            <a:off x="457200" y="-571528"/>
            <a:ext cx="8229600" cy="285752"/>
          </a:xfrm>
        </p:spPr>
        <p:txBody>
          <a:bodyPr>
            <a:normAutofit fontScale="90000"/>
          </a:bodyPr>
          <a:p>
            <a:endParaRPr dirty="0" lang="en-IN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Content Placeholder 1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buNone/>
            </a:pPr>
            <a:r>
              <a:rPr dirty="0" sz="2800" lang="en-IN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ASSESMENT: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dirty="0" sz="2400" lang="en-IN">
                <a:latin typeface="Arial Rounded MT Bold" pitchFamily="34" charset="0"/>
              </a:rPr>
              <a:t> No drug interactions found.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dirty="0" sz="2400" lang="en-IN">
                <a:latin typeface="Arial Rounded MT Bold" pitchFamily="34" charset="0"/>
              </a:rPr>
              <a:t> Uric acid levels are elevated.</a:t>
            </a:r>
          </a:p>
        </p:txBody>
      </p:sp>
      <p:sp>
        <p:nvSpPr>
          <p:cNvPr id="1048621" name="Title 2"/>
          <p:cNvSpPr>
            <a:spLocks noGrp="1"/>
          </p:cNvSpPr>
          <p:nvPr>
            <p:ph type="title"/>
          </p:nvPr>
        </p:nvSpPr>
        <p:spPr>
          <a:xfrm>
            <a:off x="457200" y="-617248"/>
            <a:ext cx="8229600" cy="45719"/>
          </a:xfrm>
        </p:spPr>
        <p:txBody>
          <a:bodyPr>
            <a:normAutofit fontScale="90000"/>
          </a:bodyPr>
          <a:p>
            <a:endParaRPr dirty="0" lang="en-IN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Content Placeholder 1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buNone/>
            </a:pPr>
            <a:r>
              <a:rPr dirty="0" sz="2800" lang="en-IN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PLAN:</a:t>
            </a:r>
          </a:p>
          <a:p>
            <a:pPr>
              <a:buFont typeface="Wingdings" pitchFamily="2" charset="2"/>
              <a:buChar char="Ø"/>
            </a:pPr>
            <a:r>
              <a:rPr dirty="0" sz="2400" lang="en-IN">
                <a:latin typeface="Arial Rounded MT Bold" pitchFamily="34" charset="0"/>
              </a:rPr>
              <a:t>Prescribe antipyretic to reduce fever.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dirty="0" sz="2400" lang="en-IN" err="1">
                <a:latin typeface="Arial Rounded MT Bold" pitchFamily="34" charset="0"/>
              </a:rPr>
              <a:t>Opiod</a:t>
            </a:r>
            <a:r>
              <a:rPr dirty="0" sz="2400" lang="en-IN">
                <a:latin typeface="Arial Rounded MT Bold" pitchFamily="34" charset="0"/>
              </a:rPr>
              <a:t> analgesics should not be consumed with NSAIDS, so change the time of administration.</a:t>
            </a:r>
          </a:p>
          <a:p>
            <a:pPr>
              <a:buFont typeface="Wingdings" pitchFamily="2" charset="2"/>
              <a:buChar char="Ø"/>
            </a:pPr>
            <a:r>
              <a:rPr dirty="0" sz="2400" lang="en-IN">
                <a:latin typeface="Arial Rounded MT Bold" pitchFamily="34" charset="0"/>
              </a:rPr>
              <a:t>NSAIDS treatment should be discontinued after symptoms are resolved.</a:t>
            </a:r>
          </a:p>
          <a:p>
            <a:pPr>
              <a:buFont typeface="Wingdings" pitchFamily="2" charset="2"/>
              <a:buChar char="Ø"/>
            </a:pPr>
            <a:r>
              <a:rPr dirty="0" sz="2400" lang="en-IN">
                <a:latin typeface="Arial Rounded MT Bold" pitchFamily="34" charset="0"/>
              </a:rPr>
              <a:t>Prophylactic anti inflammatory therapy is recommended.</a:t>
            </a:r>
          </a:p>
          <a:p>
            <a:pPr>
              <a:buFont typeface="Wingdings" pitchFamily="2" charset="2"/>
              <a:buChar char="Ø"/>
            </a:pPr>
            <a:r>
              <a:rPr dirty="0" sz="2400" lang="en-IN">
                <a:latin typeface="Arial Rounded MT Bold" pitchFamily="34" charset="0"/>
              </a:rPr>
              <a:t>Prescribe iron supplements to increase haemoglobin.</a:t>
            </a:r>
          </a:p>
        </p:txBody>
      </p:sp>
      <p:sp>
        <p:nvSpPr>
          <p:cNvPr id="1048623" name="Title 2"/>
          <p:cNvSpPr>
            <a:spLocks noGrp="1"/>
          </p:cNvSpPr>
          <p:nvPr>
            <p:ph type="title"/>
          </p:nvPr>
        </p:nvSpPr>
        <p:spPr>
          <a:xfrm flipV="1">
            <a:off x="457200" y="-500089"/>
            <a:ext cx="8229600" cy="285752"/>
          </a:xfrm>
        </p:spPr>
        <p:txBody>
          <a:bodyPr>
            <a:normAutofit fontScale="90000"/>
          </a:bodyPr>
          <a:p>
            <a:endParaRPr dirty="0" lang="en-IN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Content Placeholder 3" descr="PC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85786" y="1285860"/>
            <a:ext cx="7572428" cy="4500594"/>
          </a:xfrm>
        </p:spPr>
      </p:pic>
      <p:sp>
        <p:nvSpPr>
          <p:cNvPr id="1048624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dirty="0" sz="2800" lang="en-IN">
                <a:solidFill>
                  <a:srgbClr val="00B050"/>
                </a:solidFill>
                <a:latin typeface="Arial Rounded MT Bold" pitchFamily="34" charset="0"/>
              </a:rPr>
              <a:t>PATIENT COUNSELLING: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Content Placeholder 1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buNone/>
            </a:pPr>
            <a:r>
              <a:rPr dirty="0" sz="2800" lang="en-IN">
                <a:latin typeface="Arial Rounded MT Bold" pitchFamily="34" charset="0"/>
              </a:rPr>
              <a:t>DIET:</a:t>
            </a:r>
          </a:p>
          <a:p>
            <a:pPr>
              <a:buNone/>
            </a:pPr>
            <a:r>
              <a:rPr dirty="0" lang="en-IN"/>
              <a:t> </a:t>
            </a:r>
          </a:p>
          <a:p>
            <a:pPr>
              <a:buNone/>
            </a:pPr>
            <a:endParaRPr dirty="0" lang="en-IN"/>
          </a:p>
        </p:txBody>
      </p:sp>
      <p:sp>
        <p:nvSpPr>
          <p:cNvPr id="1048626" name="Title 2"/>
          <p:cNvSpPr>
            <a:spLocks noGrp="1"/>
          </p:cNvSpPr>
          <p:nvPr>
            <p:ph type="title"/>
          </p:nvPr>
        </p:nvSpPr>
        <p:spPr>
          <a:xfrm flipV="1">
            <a:off x="457200" y="-428652"/>
            <a:ext cx="8229600" cy="214314"/>
          </a:xfrm>
        </p:spPr>
        <p:txBody>
          <a:bodyPr>
            <a:normAutofit fontScale="90000"/>
          </a:bodyPr>
          <a:p>
            <a:endParaRPr dirty="0" sz="2800" lang="en-IN">
              <a:solidFill>
                <a:srgbClr val="00B050"/>
              </a:solidFill>
              <a:latin typeface="Arial Rounded MT Bold" pitchFamily="34" charset="0"/>
            </a:endParaRPr>
          </a:p>
        </p:txBody>
      </p:sp>
      <p:pic>
        <p:nvPicPr>
          <p:cNvPr id="2097159" name="Picture 3" descr="List-of-foods-to-avoid-during-gout-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928662" y="2071678"/>
            <a:ext cx="7643866" cy="3857652"/>
          </a:xfrm>
          <a:prstGeom prst="rect"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Content Placeholder 3" descr="gout diet 1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142976" y="1500174"/>
            <a:ext cx="7143800" cy="4506926"/>
          </a:xfrm>
        </p:spPr>
      </p:pic>
      <p:sp>
        <p:nvSpPr>
          <p:cNvPr id="1048627" name="Title 2"/>
          <p:cNvSpPr>
            <a:spLocks noGrp="1"/>
          </p:cNvSpPr>
          <p:nvPr>
            <p:ph type="title"/>
          </p:nvPr>
        </p:nvSpPr>
        <p:spPr>
          <a:xfrm>
            <a:off x="457200" y="-714404"/>
            <a:ext cx="8229600" cy="214314"/>
          </a:xfrm>
        </p:spPr>
        <p:txBody>
          <a:bodyPr>
            <a:normAutofit fontScale="90000"/>
          </a:bodyPr>
          <a:p>
            <a:endParaRPr dirty="0" lang="en-IN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Content Placeholder 1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buFont typeface="Wingdings" pitchFamily="2" charset="2"/>
              <a:buChar char="Ø"/>
            </a:pPr>
            <a:r>
              <a:rPr dirty="0" sz="2400" lang="en-IN">
                <a:latin typeface="Arial Rounded MT Bold" pitchFamily="34" charset="0"/>
              </a:rPr>
              <a:t>Ice packs can be helpful in relieving pain and inflammation.</a:t>
            </a:r>
          </a:p>
          <a:p>
            <a:pPr>
              <a:buFont typeface="Wingdings" pitchFamily="2" charset="2"/>
              <a:buChar char="Ø"/>
            </a:pPr>
            <a:endParaRPr dirty="0" lang="en-IN"/>
          </a:p>
        </p:txBody>
      </p:sp>
      <p:sp>
        <p:nvSpPr>
          <p:cNvPr id="1048629" name="Title 2"/>
          <p:cNvSpPr>
            <a:spLocks noGrp="1"/>
          </p:cNvSpPr>
          <p:nvPr>
            <p:ph type="title"/>
          </p:nvPr>
        </p:nvSpPr>
        <p:spPr>
          <a:xfrm>
            <a:off x="457200" y="-428652"/>
            <a:ext cx="8229600" cy="285752"/>
          </a:xfrm>
        </p:spPr>
        <p:txBody>
          <a:bodyPr>
            <a:normAutofit fontScale="90000"/>
          </a:bodyPr>
          <a:p>
            <a:endParaRPr dirty="0" lang="en-IN"/>
          </a:p>
        </p:txBody>
      </p:sp>
      <p:pic>
        <p:nvPicPr>
          <p:cNvPr id="2097161" name="Picture 3" descr="ice pack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214414" y="2357430"/>
            <a:ext cx="6929486" cy="3571900"/>
          </a:xfrm>
          <a:prstGeom prst="rect"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Content Placeholder 1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buFont typeface="Wingdings" pitchFamily="2" charset="2"/>
              <a:buChar char="Ø"/>
            </a:pPr>
            <a:r>
              <a:rPr dirty="0" sz="2400" lang="en-IN">
                <a:latin typeface="Arial Rounded MT Bold" pitchFamily="34" charset="0"/>
              </a:rPr>
              <a:t>Control weight gain with daily exercise.</a:t>
            </a:r>
          </a:p>
          <a:p>
            <a:pPr>
              <a:buFont typeface="Wingdings" pitchFamily="2" charset="2"/>
              <a:buChar char="Ø"/>
            </a:pPr>
            <a:endParaRPr dirty="0" lang="en-IN"/>
          </a:p>
        </p:txBody>
      </p:sp>
      <p:sp>
        <p:nvSpPr>
          <p:cNvPr id="1048631" name="Title 2"/>
          <p:cNvSpPr>
            <a:spLocks noGrp="1"/>
          </p:cNvSpPr>
          <p:nvPr>
            <p:ph type="title"/>
          </p:nvPr>
        </p:nvSpPr>
        <p:spPr>
          <a:xfrm>
            <a:off x="457200" y="-714404"/>
            <a:ext cx="8229600" cy="285752"/>
          </a:xfrm>
        </p:spPr>
        <p:txBody>
          <a:bodyPr>
            <a:normAutofit fontScale="90000"/>
          </a:bodyPr>
          <a:p>
            <a:endParaRPr dirty="0" lang="en-IN"/>
          </a:p>
        </p:txBody>
      </p:sp>
      <p:pic>
        <p:nvPicPr>
          <p:cNvPr id="2097162" name="Picture 3" descr="ex.png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1571604" y="2214554"/>
            <a:ext cx="6429420" cy="3714776"/>
          </a:xfrm>
          <a:prstGeom prst="rect"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pPr>
              <a:buFont typeface="Wingdings" pitchFamily="2" charset="2"/>
              <a:buChar char="Ø"/>
            </a:pPr>
            <a:r>
              <a:rPr dirty="0" sz="2400" lang="en-IN">
                <a:latin typeface="Arial Rounded MT Bold" pitchFamily="34" charset="0"/>
              </a:rPr>
              <a:t>Don’t skip medications.</a:t>
            </a:r>
          </a:p>
          <a:p>
            <a:pPr>
              <a:buFont typeface="Wingdings" pitchFamily="2" charset="2"/>
              <a:buChar char="Ø"/>
            </a:pPr>
            <a:endParaRPr dirty="0" sz="2400" lang="en-IN">
              <a:latin typeface="Arial Rounded MT Bold" pitchFamily="34" charset="0"/>
            </a:endParaRPr>
          </a:p>
        </p:txBody>
      </p:sp>
      <p:sp>
        <p:nvSpPr>
          <p:cNvPr id="1048633" name="Title 2"/>
          <p:cNvSpPr>
            <a:spLocks noGrp="1"/>
          </p:cNvSpPr>
          <p:nvPr>
            <p:ph type="title"/>
          </p:nvPr>
        </p:nvSpPr>
        <p:spPr>
          <a:xfrm>
            <a:off x="457200" y="-1143032"/>
            <a:ext cx="8229600" cy="571504"/>
          </a:xfrm>
        </p:spPr>
        <p:txBody>
          <a:bodyPr>
            <a:normAutofit fontScale="90000"/>
          </a:bodyPr>
          <a:p>
            <a:endParaRPr dirty="0" lang="en-IN"/>
          </a:p>
        </p:txBody>
      </p:sp>
      <p:pic>
        <p:nvPicPr>
          <p:cNvPr id="2097163" name="Picture 3" descr="med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428728" y="2428868"/>
            <a:ext cx="6500858" cy="3286148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Content Placeholder 1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buNone/>
            </a:pPr>
            <a:r>
              <a:rPr dirty="0" sz="2800" lang="en-IN">
                <a:solidFill>
                  <a:schemeClr val="accent1"/>
                </a:solidFill>
                <a:latin typeface="Arial Rounded MT Bold" pitchFamily="34" charset="0"/>
              </a:rPr>
              <a:t>PATIENT DETAILS:</a:t>
            </a:r>
          </a:p>
          <a:p>
            <a:pPr>
              <a:lnSpc>
                <a:spcPct val="150000"/>
              </a:lnSpc>
              <a:buNone/>
            </a:pPr>
            <a:r>
              <a:rPr dirty="0" sz="2800" lang="en-IN">
                <a:solidFill>
                  <a:schemeClr val="accent1"/>
                </a:solidFill>
                <a:latin typeface="Arial Rounded MT Bold" pitchFamily="34" charset="0"/>
              </a:rPr>
              <a:t>   </a:t>
            </a:r>
            <a:r>
              <a:rPr dirty="0" sz="2400" lang="en-IN">
                <a:latin typeface="Arial Rounded MT Bold" pitchFamily="34" charset="0"/>
              </a:rPr>
              <a:t>A 33 years old male patient was admitted on general medicine ward on 13-11-19 and got discharged on 15-11-19 and the length of the stay of the patient was 3 days.</a:t>
            </a:r>
          </a:p>
        </p:txBody>
      </p:sp>
      <p:sp>
        <p:nvSpPr>
          <p:cNvPr id="1048601" name="Title 2"/>
          <p:cNvSpPr>
            <a:spLocks noGrp="1"/>
          </p:cNvSpPr>
          <p:nvPr>
            <p:ph type="title"/>
          </p:nvPr>
        </p:nvSpPr>
        <p:spPr>
          <a:xfrm>
            <a:off x="457200" y="-1214470"/>
            <a:ext cx="8229600" cy="214314"/>
          </a:xfrm>
        </p:spPr>
        <p:txBody>
          <a:bodyPr>
            <a:normAutofit fontScale="90000"/>
          </a:bodyPr>
          <a:p>
            <a:endParaRPr dirty="0" lang="en-IN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Content Placeholder 3" descr="THANK+YOU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42844" y="428604"/>
            <a:ext cx="8858312" cy="542928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Content Placeholder 1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lnSpc>
                <a:spcPct val="150000"/>
              </a:lnSpc>
              <a:buNone/>
            </a:pPr>
            <a:r>
              <a:rPr dirty="0" sz="2800" lang="en-IN">
                <a:solidFill>
                  <a:schemeClr val="accent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CHIEF COMPLAINTS: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dirty="0" sz="2400" lang="en-IN">
                <a:latin typeface="Arial Rounded MT Bold" pitchFamily="34" charset="0"/>
              </a:rPr>
              <a:t>Fever,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dirty="0" sz="2400" lang="en-IN">
                <a:latin typeface="Arial Rounded MT Bold" pitchFamily="34" charset="0"/>
              </a:rPr>
              <a:t>Chills,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dirty="0" sz="2400" lang="en-IN">
                <a:latin typeface="Arial Rounded MT Bold" pitchFamily="34" charset="0"/>
              </a:rPr>
              <a:t>Pain in joints,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dirty="0" sz="2400" lang="en-IN">
                <a:latin typeface="Arial Rounded MT Bold" pitchFamily="34" charset="0"/>
              </a:rPr>
              <a:t>Inflammation in knees.</a:t>
            </a:r>
          </a:p>
        </p:txBody>
      </p:sp>
      <p:sp>
        <p:nvSpPr>
          <p:cNvPr id="1048603" name="Title 2"/>
          <p:cNvSpPr>
            <a:spLocks noGrp="1"/>
          </p:cNvSpPr>
          <p:nvPr>
            <p:ph type="title"/>
          </p:nvPr>
        </p:nvSpPr>
        <p:spPr>
          <a:xfrm flipV="1">
            <a:off x="457200" y="-428651"/>
            <a:ext cx="8229600" cy="142875"/>
          </a:xfrm>
        </p:spPr>
        <p:txBody>
          <a:bodyPr>
            <a:normAutofit fontScale="90000"/>
          </a:bodyPr>
          <a:p>
            <a:endParaRPr dirty="0" lang="en-IN"/>
          </a:p>
        </p:txBody>
      </p:sp>
      <p:pic>
        <p:nvPicPr>
          <p:cNvPr id="2097155" name="Picture 3" descr="fever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072066" y="2071678"/>
            <a:ext cx="3000396" cy="1785950"/>
          </a:xfrm>
          <a:prstGeom prst="rect"/>
        </p:spPr>
      </p:pic>
      <p:pic>
        <p:nvPicPr>
          <p:cNvPr id="2097156" name="Picture 4" descr="joi.jpg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6286512" y="4071942"/>
            <a:ext cx="2643206" cy="2500330"/>
          </a:xfrm>
          <a:prstGeom prst="rect"/>
        </p:spPr>
      </p:pic>
      <p:pic>
        <p:nvPicPr>
          <p:cNvPr id="2097157" name="Picture 5" descr="knee.jpg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3500430" y="4643446"/>
            <a:ext cx="2571768" cy="1285884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Content Placeholder 1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5793001"/>
          </a:xfrm>
        </p:spPr>
        <p:txBody>
          <a:bodyPr/>
          <a:p>
            <a:pPr>
              <a:lnSpc>
                <a:spcPct val="150000"/>
              </a:lnSpc>
              <a:buNone/>
            </a:pPr>
            <a:r>
              <a:rPr dirty="0" lang="en-IN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MEDICAL HISTORY:</a:t>
            </a:r>
          </a:p>
          <a:p>
            <a:pPr>
              <a:lnSpc>
                <a:spcPct val="150000"/>
              </a:lnSpc>
              <a:buNone/>
            </a:pPr>
            <a:r>
              <a:rPr dirty="0" sz="2400" lang="en-IN">
                <a:latin typeface="Arial Rounded MT Bold" pitchFamily="34" charset="0"/>
              </a:rPr>
              <a:t>Nill.</a:t>
            </a:r>
          </a:p>
          <a:p>
            <a:pPr>
              <a:lnSpc>
                <a:spcPct val="150000"/>
              </a:lnSpc>
              <a:buNone/>
            </a:pPr>
            <a:r>
              <a:rPr dirty="0" sz="2800" lang="en-IN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SOCIAL HISTORY:</a:t>
            </a:r>
          </a:p>
          <a:p>
            <a:pPr>
              <a:lnSpc>
                <a:spcPct val="150000"/>
              </a:lnSpc>
              <a:buNone/>
            </a:pPr>
            <a:r>
              <a:rPr dirty="0" sz="2400" lang="en-IN">
                <a:latin typeface="Arial Rounded MT Bold" pitchFamily="34" charset="0"/>
              </a:rPr>
              <a:t>Alcoholic.</a:t>
            </a:r>
          </a:p>
        </p:txBody>
      </p:sp>
      <p:sp>
        <p:nvSpPr>
          <p:cNvPr id="1048605" name="Title 2"/>
          <p:cNvSpPr>
            <a:spLocks noGrp="1"/>
          </p:cNvSpPr>
          <p:nvPr>
            <p:ph type="title"/>
          </p:nvPr>
        </p:nvSpPr>
        <p:spPr>
          <a:xfrm>
            <a:off x="457200" y="-1285908"/>
            <a:ext cx="8229600" cy="357190"/>
          </a:xfrm>
        </p:spPr>
        <p:txBody>
          <a:bodyPr>
            <a:normAutofit fontScale="90000"/>
          </a:bodyPr>
          <a:p>
            <a:endParaRPr dirty="0" lang="en-I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Content Placeholder 1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buNone/>
            </a:pPr>
            <a:r>
              <a:rPr dirty="0" sz="2800" lang="en-IN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VITALS:</a:t>
            </a:r>
          </a:p>
          <a:p>
            <a:pPr>
              <a:buNone/>
            </a:pPr>
            <a:r>
              <a:rPr dirty="0" lang="en-IN"/>
              <a:t> </a:t>
            </a:r>
          </a:p>
        </p:txBody>
      </p:sp>
      <p:sp>
        <p:nvSpPr>
          <p:cNvPr id="1048607" name="Title 2"/>
          <p:cNvSpPr>
            <a:spLocks noGrp="1"/>
          </p:cNvSpPr>
          <p:nvPr>
            <p:ph type="title"/>
          </p:nvPr>
        </p:nvSpPr>
        <p:spPr>
          <a:xfrm flipV="1">
            <a:off x="457200" y="-1857411"/>
            <a:ext cx="8229600" cy="500066"/>
          </a:xfrm>
        </p:spPr>
        <p:txBody>
          <a:bodyPr>
            <a:normAutofit fontScale="90000"/>
          </a:bodyPr>
          <a:p>
            <a:endParaRPr dirty="0" lang="en-IN"/>
          </a:p>
        </p:txBody>
      </p:sp>
      <p:graphicFrame>
        <p:nvGraphicFramePr>
          <p:cNvPr id="4194304" name="Table 3"/>
          <p:cNvGraphicFramePr>
            <a:graphicFrameLocks noGrp="1"/>
          </p:cNvGraphicFramePr>
          <p:nvPr/>
        </p:nvGraphicFramePr>
        <p:xfrm>
          <a:off x="1000100" y="2000243"/>
          <a:ext cx="7215240" cy="4040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3810"/>
                <a:gridCol w="1768090"/>
                <a:gridCol w="1839530"/>
                <a:gridCol w="1803810"/>
              </a:tblGrid>
              <a:tr h="1114432">
                <a:tc>
                  <a:txBody>
                    <a:bodyPr/>
                    <a:p>
                      <a:r>
                        <a:rPr dirty="0" sz="2400" lang="en-IN">
                          <a:latin typeface="Arial Rounded MT Bold" pitchFamily="34" charset="0"/>
                        </a:rPr>
                        <a:t>  </a:t>
                      </a:r>
                      <a:r>
                        <a:rPr dirty="0" sz="2000" lang="en-IN">
                          <a:latin typeface="Arial Rounded MT Bold" pitchFamily="34" charset="0"/>
                        </a:rPr>
                        <a:t>PARAMETER</a:t>
                      </a:r>
                    </a:p>
                  </a:txBody>
                </a:tc>
                <a:tc>
                  <a:txBody>
                    <a:bodyPr/>
                    <a:p>
                      <a:r>
                        <a:rPr baseline="0" dirty="0" sz="2400" lang="en-IN">
                          <a:latin typeface="Arial Rounded MT Bold" pitchFamily="34" charset="0"/>
                        </a:rPr>
                        <a:t>      DAY1</a:t>
                      </a:r>
                      <a:endParaRPr dirty="0" sz="2400" lang="en-IN">
                        <a:latin typeface="Arial Rounded MT Bold" pitchFamily="34" charset="0"/>
                      </a:endParaRPr>
                    </a:p>
                  </a:txBody>
                </a:tc>
                <a:tc>
                  <a:txBody>
                    <a:bodyPr/>
                    <a:p>
                      <a:r>
                        <a:rPr dirty="0" sz="2400" lang="en-IN">
                          <a:latin typeface="Arial Rounded MT Bold" pitchFamily="34" charset="0"/>
                        </a:rPr>
                        <a:t>       DAY2</a:t>
                      </a:r>
                    </a:p>
                  </a:txBody>
                </a:tc>
                <a:tc>
                  <a:txBody>
                    <a:bodyPr/>
                    <a:p>
                      <a:r>
                        <a:rPr dirty="0" sz="2400" lang="en-IN">
                          <a:latin typeface="Arial Rounded MT Bold" pitchFamily="34" charset="0"/>
                        </a:rPr>
                        <a:t>      DAY3</a:t>
                      </a:r>
                    </a:p>
                  </a:txBody>
                </a:tc>
              </a:tr>
              <a:tr h="1114432">
                <a:tc>
                  <a:txBody>
                    <a:bodyPr/>
                    <a:p>
                      <a:r>
                        <a:rPr dirty="0" sz="2400" lang="en-IN">
                          <a:latin typeface="Arial Rounded MT Bold" pitchFamily="34" charset="0"/>
                        </a:rPr>
                        <a:t>    1.B.P</a:t>
                      </a:r>
                    </a:p>
                    <a:p>
                      <a:r>
                        <a:rPr dirty="0" sz="2400" lang="en-IN">
                          <a:latin typeface="Arial Rounded MT Bold" pitchFamily="34" charset="0"/>
                        </a:rPr>
                        <a:t>        [mm</a:t>
                      </a:r>
                      <a:r>
                        <a:rPr baseline="0" dirty="0" sz="2400" lang="en-IN">
                          <a:latin typeface="Arial Rounded MT Bold" pitchFamily="34" charset="0"/>
                        </a:rPr>
                        <a:t> Hg]</a:t>
                      </a:r>
                      <a:endParaRPr dirty="0" sz="2400" lang="en-IN">
                        <a:latin typeface="Arial Rounded MT Bold" pitchFamily="34" charset="0"/>
                      </a:endParaRPr>
                    </a:p>
                  </a:txBody>
                </a:tc>
                <a:tc>
                  <a:txBody>
                    <a:bodyPr/>
                    <a:p>
                      <a:r>
                        <a:rPr dirty="0" sz="2400" lang="en-IN">
                          <a:latin typeface="Arial Rounded MT Bold" pitchFamily="34" charset="0"/>
                        </a:rPr>
                        <a:t>     120/80</a:t>
                      </a:r>
                    </a:p>
                  </a:txBody>
                </a:tc>
                <a:tc>
                  <a:txBody>
                    <a:bodyPr/>
                    <a:p>
                      <a:r>
                        <a:rPr dirty="0" sz="2400" lang="en-IN">
                          <a:latin typeface="Arial Rounded MT Bold" pitchFamily="34" charset="0"/>
                        </a:rPr>
                        <a:t>      140/90</a:t>
                      </a:r>
                    </a:p>
                  </a:txBody>
                </a:tc>
                <a:tc>
                  <a:txBody>
                    <a:bodyPr/>
                    <a:p>
                      <a:r>
                        <a:rPr dirty="0" sz="2400" lang="en-IN">
                          <a:latin typeface="Arial Rounded MT Bold" pitchFamily="34" charset="0"/>
                        </a:rPr>
                        <a:t>      120/90</a:t>
                      </a:r>
                    </a:p>
                  </a:txBody>
                </a:tc>
              </a:tr>
              <a:tr h="428628">
                <a:tc>
                  <a:txBody>
                    <a:bodyPr/>
                    <a:p>
                      <a:r>
                        <a:rPr dirty="0" sz="2400" lang="en-IN">
                          <a:latin typeface="Arial Rounded MT Bold" pitchFamily="34" charset="0"/>
                        </a:rPr>
                        <a:t>    </a:t>
                      </a:r>
                      <a:r>
                        <a:rPr baseline="0" dirty="0" sz="2400" lang="en-IN">
                          <a:latin typeface="Arial Rounded MT Bold" pitchFamily="34" charset="0"/>
                        </a:rPr>
                        <a:t>2.R.R</a:t>
                      </a:r>
                      <a:endParaRPr dirty="0" sz="2400" lang="en-IN">
                        <a:latin typeface="Arial Rounded MT Bold" pitchFamily="34" charset="0"/>
                      </a:endParaRPr>
                    </a:p>
                  </a:txBody>
                </a:tc>
                <a:tc>
                  <a:txBody>
                    <a:bodyPr/>
                    <a:p>
                      <a:r>
                        <a:rPr baseline="0" dirty="0" sz="2400" lang="en-IN">
                          <a:latin typeface="Arial Rounded MT Bold" pitchFamily="34" charset="0"/>
                        </a:rPr>
                        <a:t>        24</a:t>
                      </a:r>
                      <a:endParaRPr dirty="0" sz="2400" lang="en-IN">
                        <a:latin typeface="Arial Rounded MT Bold" pitchFamily="34" charset="0"/>
                      </a:endParaRPr>
                    </a:p>
                  </a:txBody>
                </a:tc>
                <a:tc>
                  <a:txBody>
                    <a:bodyPr/>
                    <a:p>
                      <a:r>
                        <a:rPr dirty="0" sz="2400" lang="en-IN">
                          <a:latin typeface="Arial Rounded MT Bold" pitchFamily="34" charset="0"/>
                        </a:rPr>
                        <a:t>          22</a:t>
                      </a:r>
                    </a:p>
                  </a:txBody>
                </a:tc>
                <a:tc>
                  <a:txBody>
                    <a:bodyPr/>
                    <a:p>
                      <a:r>
                        <a:rPr dirty="0" sz="2400" lang="en-IN">
                          <a:latin typeface="Arial Rounded MT Bold" pitchFamily="34" charset="0"/>
                        </a:rPr>
                        <a:t>          22</a:t>
                      </a:r>
                    </a:p>
                  </a:txBody>
                </a:tc>
              </a:tr>
              <a:tr h="771530">
                <a:tc>
                  <a:txBody>
                    <a:bodyPr/>
                    <a:p>
                      <a:r>
                        <a:rPr dirty="0" sz="2400" lang="en-IN">
                          <a:latin typeface="Arial Rounded MT Bold" pitchFamily="34" charset="0"/>
                        </a:rPr>
                        <a:t>    3.P.R</a:t>
                      </a:r>
                    </a:p>
                    <a:p>
                      <a:r>
                        <a:rPr dirty="0" sz="2400" lang="en-IN">
                          <a:latin typeface="Arial Rounded MT Bold" pitchFamily="34" charset="0"/>
                        </a:rPr>
                        <a:t>         [</a:t>
                      </a:r>
                      <a:r>
                        <a:rPr dirty="0" sz="2400" lang="en-IN" err="1">
                          <a:latin typeface="Arial Rounded MT Bold" pitchFamily="34" charset="0"/>
                        </a:rPr>
                        <a:t>Bpm</a:t>
                      </a:r>
                      <a:r>
                        <a:rPr dirty="0" sz="2400" lang="en-IN">
                          <a:latin typeface="Arial Rounded MT Bold" pitchFamily="34" charset="0"/>
                        </a:rPr>
                        <a:t>]</a:t>
                      </a:r>
                    </a:p>
                  </a:txBody>
                </a:tc>
                <a:tc>
                  <a:txBody>
                    <a:bodyPr/>
                    <a:p>
                      <a:r>
                        <a:rPr dirty="0" sz="2400" lang="en-IN">
                          <a:latin typeface="Arial Rounded MT Bold" pitchFamily="34" charset="0"/>
                        </a:rPr>
                        <a:t>         82</a:t>
                      </a:r>
                    </a:p>
                  </a:txBody>
                </a:tc>
                <a:tc>
                  <a:txBody>
                    <a:bodyPr/>
                    <a:p>
                      <a:r>
                        <a:rPr dirty="0" sz="2400" lang="en-IN">
                          <a:latin typeface="Arial Rounded MT Bold" pitchFamily="34" charset="0"/>
                        </a:rPr>
                        <a:t>           74</a:t>
                      </a:r>
                    </a:p>
                  </a:txBody>
                </a:tc>
                <a:tc>
                  <a:txBody>
                    <a:bodyPr/>
                    <a:p>
                      <a:r>
                        <a:rPr dirty="0" sz="2400" lang="en-IN">
                          <a:latin typeface="Arial Rounded MT Bold" pitchFamily="34" charset="0"/>
                        </a:rPr>
                        <a:t>           72</a:t>
                      </a:r>
                    </a:p>
                  </a:txBody>
                </a:tc>
              </a:tr>
              <a:tr h="428628">
                <a:tc>
                  <a:txBody>
                    <a:bodyPr/>
                    <a:p>
                      <a:r>
                        <a:rPr dirty="0" sz="2400" lang="en-IN">
                          <a:latin typeface="Arial Rounded MT Bold" pitchFamily="34" charset="0"/>
                        </a:rPr>
                        <a:t>    4.TEMP</a:t>
                      </a:r>
                    </a:p>
                  </a:txBody>
                </a:tc>
                <a:tc>
                  <a:txBody>
                    <a:bodyPr/>
                    <a:p>
                      <a:r>
                        <a:rPr dirty="0" sz="2400" lang="en-IN">
                          <a:latin typeface="Arial Rounded MT Bold" pitchFamily="34" charset="0"/>
                        </a:rPr>
                        <a:t>         98.6</a:t>
                      </a:r>
                    </a:p>
                  </a:txBody>
                </a:tc>
                <a:tc>
                  <a:txBody>
                    <a:bodyPr/>
                    <a:p>
                      <a:r>
                        <a:rPr dirty="0" sz="2400" lang="en-IN">
                          <a:latin typeface="Arial Rounded MT Bold" pitchFamily="34" charset="0"/>
                        </a:rPr>
                        <a:t>           99.9</a:t>
                      </a:r>
                    </a:p>
                  </a:txBody>
                </a:tc>
                <a:tc>
                  <a:txBody>
                    <a:bodyPr/>
                    <a:p>
                      <a:r>
                        <a:rPr dirty="0" sz="2400" lang="en-IN">
                          <a:latin typeface="Arial Rounded MT Bold" pitchFamily="34" charset="0"/>
                        </a:rPr>
                        <a:t>           98.9</a:t>
                      </a:r>
                    </a:p>
                  </a:txBody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Content Placeholder 1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786345"/>
          </a:xfrm>
        </p:spPr>
        <p:txBody>
          <a:bodyPr/>
          <a:p>
            <a:pPr>
              <a:buNone/>
            </a:pPr>
            <a:endParaRPr dirty="0" lang="en-IN"/>
          </a:p>
          <a:p>
            <a:pPr>
              <a:buNone/>
            </a:pPr>
            <a:endParaRPr dirty="0" lang="en-IN"/>
          </a:p>
        </p:txBody>
      </p:sp>
      <p:sp>
        <p:nvSpPr>
          <p:cNvPr id="1048609" name="Title 2"/>
          <p:cNvSpPr>
            <a:spLocks noGrp="1"/>
          </p:cNvSpPr>
          <p:nvPr>
            <p:ph type="title"/>
          </p:nvPr>
        </p:nvSpPr>
        <p:spPr>
          <a:xfrm>
            <a:off x="425116" y="282659"/>
            <a:ext cx="8229600" cy="1143000"/>
          </a:xfrm>
        </p:spPr>
        <p:txBody>
          <a:bodyPr>
            <a:normAutofit/>
          </a:bodyPr>
          <a:p>
            <a:r>
              <a:rPr dirty="0" sz="2800" lang="en-IN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        LAB INVESTIGATIONS:    </a:t>
            </a:r>
          </a:p>
        </p:txBody>
      </p:sp>
      <p:graphicFrame>
        <p:nvGraphicFramePr>
          <p:cNvPr id="4194305" name="Table 3"/>
          <p:cNvGraphicFramePr>
            <a:graphicFrameLocks noGrp="1"/>
          </p:cNvGraphicFramePr>
          <p:nvPr/>
        </p:nvGraphicFramePr>
        <p:xfrm>
          <a:off x="1285852" y="1357298"/>
          <a:ext cx="6858048" cy="4750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4941"/>
                <a:gridCol w="2218038"/>
                <a:gridCol w="2065069"/>
              </a:tblGrid>
              <a:tr h="1022146">
                <a:tc>
                  <a:txBody>
                    <a:bodyPr/>
                    <a:p>
                      <a:r>
                        <a:rPr dirty="0" sz="2000" lang="en-IN">
                          <a:latin typeface="Arial Rounded MT Bold" pitchFamily="34" charset="0"/>
                        </a:rPr>
                        <a:t>   PARAMETER</a:t>
                      </a:r>
                    </a:p>
                  </a:txBody>
                </a:tc>
                <a:tc>
                  <a:txBody>
                    <a:bodyPr/>
                    <a:p>
                      <a:r>
                        <a:rPr dirty="0" sz="2000" lang="en-IN">
                          <a:latin typeface="Arial Rounded MT Bold" pitchFamily="34" charset="0"/>
                        </a:rPr>
                        <a:t> OBSERVED       VALUE</a:t>
                      </a:r>
                    </a:p>
                  </a:txBody>
                </a:tc>
                <a:tc>
                  <a:txBody>
                    <a:bodyPr/>
                    <a:p>
                      <a:r>
                        <a:rPr dirty="0" sz="2000" lang="en-IN">
                          <a:latin typeface="Arial Rounded MT Bold" pitchFamily="34" charset="0"/>
                        </a:rPr>
                        <a:t>  NORMAL</a:t>
                      </a:r>
                      <a:r>
                        <a:rPr baseline="0" dirty="0" sz="2000" lang="en-IN">
                          <a:latin typeface="Arial Rounded MT Bold" pitchFamily="34" charset="0"/>
                        </a:rPr>
                        <a:t> VALUE</a:t>
                      </a:r>
                      <a:endParaRPr dirty="0" sz="2000" lang="en-IN">
                        <a:latin typeface="Arial Rounded MT Bold" pitchFamily="34" charset="0"/>
                      </a:endParaRPr>
                    </a:p>
                  </a:txBody>
                </a:tc>
              </a:tr>
              <a:tr h="416221">
                <a:tc>
                  <a:txBody>
                    <a:bodyPr/>
                    <a:p>
                      <a:r>
                        <a:rPr dirty="0" sz="2000" lang="en-IN">
                          <a:solidFill>
                            <a:schemeClr val="accent2"/>
                          </a:solidFill>
                          <a:latin typeface="Arial Rounded MT Bold" pitchFamily="34" charset="0"/>
                        </a:rPr>
                        <a:t>           Hb</a:t>
                      </a:r>
                    </a:p>
                  </a:txBody>
                </a:tc>
                <a:tc>
                  <a:txBody>
                    <a:bodyPr/>
                    <a:p>
                      <a:r>
                        <a:rPr dirty="0" sz="2000" lang="en-IN">
                          <a:solidFill>
                            <a:schemeClr val="accent2"/>
                          </a:solidFill>
                          <a:latin typeface="Arial Rounded MT Bold" pitchFamily="34" charset="0"/>
                        </a:rPr>
                        <a:t>     8.3g/dl</a:t>
                      </a:r>
                    </a:p>
                  </a:txBody>
                </a:tc>
                <a:tc>
                  <a:txBody>
                    <a:bodyPr/>
                    <a:p>
                      <a:r>
                        <a:rPr dirty="0" sz="2000" lang="en-IN">
                          <a:solidFill>
                            <a:schemeClr val="accent2"/>
                          </a:solidFill>
                          <a:latin typeface="Arial Rounded MT Bold" pitchFamily="34" charset="0"/>
                        </a:rPr>
                        <a:t>     13-16g/dl</a:t>
                      </a:r>
                    </a:p>
                  </a:txBody>
                </a:tc>
              </a:tr>
              <a:tr h="663304">
                <a:tc>
                  <a:txBody>
                    <a:bodyPr/>
                    <a:p>
                      <a:r>
                        <a:rPr dirty="0" sz="2000" lang="en-IN">
                          <a:latin typeface="Arial Rounded MT Bold" pitchFamily="34" charset="0"/>
                        </a:rPr>
                        <a:t>    Mean</a:t>
                      </a:r>
                      <a:r>
                        <a:rPr baseline="0" dirty="0" sz="2000" lang="en-IN">
                          <a:latin typeface="Arial Rounded MT Bold" pitchFamily="34" charset="0"/>
                        </a:rPr>
                        <a:t> cell volume</a:t>
                      </a:r>
                      <a:endParaRPr dirty="0" sz="2000" lang="en-IN">
                        <a:latin typeface="Arial Rounded MT Bold" pitchFamily="34" charset="0"/>
                      </a:endParaRPr>
                    </a:p>
                  </a:txBody>
                </a:tc>
                <a:tc>
                  <a:txBody>
                    <a:bodyPr/>
                    <a:p>
                      <a:r>
                        <a:rPr dirty="0" sz="2000" lang="en-IN">
                          <a:latin typeface="Arial Rounded MT Bold" pitchFamily="34" charset="0"/>
                        </a:rPr>
                        <a:t>     85.9</a:t>
                      </a:r>
                    </a:p>
                  </a:txBody>
                </a:tc>
                <a:tc>
                  <a:txBody>
                    <a:bodyPr/>
                    <a:p>
                      <a:r>
                        <a:rPr dirty="0" sz="2000" lang="en-IN">
                          <a:latin typeface="Arial Rounded MT Bold" pitchFamily="34" charset="0"/>
                        </a:rPr>
                        <a:t>      80-96</a:t>
                      </a:r>
                    </a:p>
                  </a:txBody>
                </a:tc>
              </a:tr>
              <a:tr h="736392">
                <a:tc>
                  <a:txBody>
                    <a:bodyPr/>
                    <a:p>
                      <a:r>
                        <a:rPr dirty="0" sz="2000" lang="en-IN">
                          <a:latin typeface="Arial Rounded MT Bold" pitchFamily="34" charset="0"/>
                        </a:rPr>
                        <a:t>    Creatinine</a:t>
                      </a:r>
                    </a:p>
                  </a:txBody>
                </a:tc>
                <a:tc>
                  <a:txBody>
                    <a:bodyPr/>
                    <a:p>
                      <a:r>
                        <a:rPr dirty="0" sz="2000" lang="en-IN">
                          <a:latin typeface="Arial Rounded MT Bold" pitchFamily="34" charset="0"/>
                        </a:rPr>
                        <a:t>     0.5mg/dl</a:t>
                      </a:r>
                    </a:p>
                  </a:txBody>
                </a:tc>
                <a:tc>
                  <a:txBody>
                    <a:bodyPr/>
                    <a:p>
                      <a:r>
                        <a:rPr dirty="0" sz="2000" lang="en-IN">
                          <a:latin typeface="Arial Rounded MT Bold" pitchFamily="34" charset="0"/>
                        </a:rPr>
                        <a:t>      0.6-1.2</a:t>
                      </a:r>
                    </a:p>
                    <a:p>
                      <a:r>
                        <a:rPr baseline="0" dirty="0" sz="2000" lang="en-IN">
                          <a:latin typeface="Arial Rounded MT Bold" pitchFamily="34" charset="0"/>
                        </a:rPr>
                        <a:t>            mg/dl</a:t>
                      </a:r>
                      <a:endParaRPr dirty="0" sz="2000" lang="en-IN">
                        <a:latin typeface="Arial Rounded MT Bold" pitchFamily="34" charset="0"/>
                      </a:endParaRPr>
                    </a:p>
                  </a:txBody>
                </a:tc>
              </a:tr>
              <a:tr h="663304">
                <a:tc>
                  <a:txBody>
                    <a:bodyPr/>
                    <a:p>
                      <a:r>
                        <a:rPr dirty="0" sz="2000" lang="en-IN">
                          <a:latin typeface="Arial Rounded MT Bold" pitchFamily="34" charset="0"/>
                        </a:rPr>
                        <a:t>     Total</a:t>
                      </a:r>
                      <a:r>
                        <a:rPr baseline="0" dirty="0" sz="2000" lang="en-IN">
                          <a:latin typeface="Arial Rounded MT Bold" pitchFamily="34" charset="0"/>
                        </a:rPr>
                        <a:t> RBC</a:t>
                      </a:r>
                      <a:endParaRPr dirty="0" sz="2000" lang="en-IN">
                        <a:latin typeface="Arial Rounded MT Bold" pitchFamily="34" charset="0"/>
                      </a:endParaRPr>
                    </a:p>
                  </a:txBody>
                </a:tc>
                <a:tc>
                  <a:txBody>
                    <a:bodyPr/>
                    <a:p>
                      <a:r>
                        <a:rPr dirty="0" sz="2000" lang="en-IN">
                          <a:latin typeface="Arial Rounded MT Bold" pitchFamily="34" charset="0"/>
                        </a:rPr>
                        <a:t>     3.27m/cc</a:t>
                      </a:r>
                    </a:p>
                  </a:txBody>
                </a:tc>
                <a:tc>
                  <a:txBody>
                    <a:bodyPr/>
                    <a:p>
                      <a:r>
                        <a:rPr dirty="0" sz="2000" lang="en-IN">
                          <a:latin typeface="Arial Rounded MT Bold" pitchFamily="34" charset="0"/>
                        </a:rPr>
                        <a:t>      4.5-6m/cc</a:t>
                      </a:r>
                    </a:p>
                  </a:txBody>
                </a:tc>
              </a:tr>
              <a:tr h="416221">
                <a:tc>
                  <a:txBody>
                    <a:bodyPr/>
                    <a:p>
                      <a:r>
                        <a:rPr dirty="0" sz="2000" lang="en-IN">
                          <a:solidFill>
                            <a:schemeClr val="accent2"/>
                          </a:solidFill>
                          <a:latin typeface="Arial Rounded MT Bold" pitchFamily="34" charset="0"/>
                        </a:rPr>
                        <a:t>     Mean cell Hb</a:t>
                      </a:r>
                    </a:p>
                  </a:txBody>
                </a:tc>
                <a:tc>
                  <a:txBody>
                    <a:bodyPr/>
                    <a:p>
                      <a:r>
                        <a:rPr dirty="0" sz="2000" lang="en-IN">
                          <a:solidFill>
                            <a:schemeClr val="accent2"/>
                          </a:solidFill>
                          <a:latin typeface="Arial Rounded MT Bold" pitchFamily="34" charset="0"/>
                        </a:rPr>
                        <a:t>     24.5%</a:t>
                      </a:r>
                    </a:p>
                  </a:txBody>
                </a:tc>
                <a:tc>
                  <a:txBody>
                    <a:bodyPr/>
                    <a:p>
                      <a:r>
                        <a:rPr dirty="0" sz="2000" lang="en-IN">
                          <a:solidFill>
                            <a:schemeClr val="accent2"/>
                          </a:solidFill>
                          <a:latin typeface="Arial Rounded MT Bold" pitchFamily="34" charset="0"/>
                        </a:rPr>
                        <a:t>    </a:t>
                      </a:r>
                      <a:r>
                        <a:rPr baseline="0" dirty="0" sz="2000" lang="en-IN">
                          <a:solidFill>
                            <a:schemeClr val="accent2"/>
                          </a:solidFill>
                          <a:latin typeface="Arial Rounded MT Bold" pitchFamily="34" charset="0"/>
                        </a:rPr>
                        <a:t>  27-32%</a:t>
                      </a:r>
                      <a:endParaRPr dirty="0" sz="2000" lang="en-IN">
                        <a:solidFill>
                          <a:schemeClr val="accent2"/>
                        </a:solidFill>
                        <a:latin typeface="Arial Rounded MT Bold" pitchFamily="34" charset="0"/>
                      </a:endParaRPr>
                    </a:p>
                  </a:txBody>
                </a:tc>
              </a:tr>
              <a:tr h="416221">
                <a:tc>
                  <a:txBody>
                    <a:bodyPr/>
                    <a:p>
                      <a:r>
                        <a:rPr dirty="0" sz="2000" lang="en-IN">
                          <a:solidFill>
                            <a:schemeClr val="accent2"/>
                          </a:solidFill>
                          <a:latin typeface="Arial Rounded MT Bold" pitchFamily="34" charset="0"/>
                        </a:rPr>
                        <a:t>      PCV</a:t>
                      </a:r>
                    </a:p>
                  </a:txBody>
                </a:tc>
                <a:tc>
                  <a:txBody>
                    <a:bodyPr/>
                    <a:p>
                      <a:r>
                        <a:rPr dirty="0" sz="2000" lang="en-IN">
                          <a:solidFill>
                            <a:schemeClr val="accent2"/>
                          </a:solidFill>
                          <a:latin typeface="Arial Rounded MT Bold" pitchFamily="34" charset="0"/>
                        </a:rPr>
                        <a:t>     22.7%</a:t>
                      </a:r>
                    </a:p>
                  </a:txBody>
                </a:tc>
                <a:tc>
                  <a:txBody>
                    <a:bodyPr/>
                    <a:p>
                      <a:r>
                        <a:rPr dirty="0" sz="2000" lang="en-IN">
                          <a:solidFill>
                            <a:schemeClr val="accent2"/>
                          </a:solidFill>
                          <a:latin typeface="Arial Rounded MT Bold" pitchFamily="34" charset="0"/>
                        </a:rPr>
                        <a:t>      40-52%</a:t>
                      </a:r>
                    </a:p>
                  </a:txBody>
                </a:tc>
              </a:tr>
              <a:tr h="416221">
                <a:tc>
                  <a:txBody>
                    <a:bodyPr/>
                    <a:p>
                      <a:r>
                        <a:rPr dirty="0" sz="2000" lang="en-IN">
                          <a:solidFill>
                            <a:schemeClr val="accent2"/>
                          </a:solidFill>
                          <a:latin typeface="Arial Rounded MT Bold" pitchFamily="34" charset="0"/>
                        </a:rPr>
                        <a:t>  </a:t>
                      </a:r>
                      <a:r>
                        <a:rPr baseline="0" dirty="0" sz="2000" lang="en-IN">
                          <a:solidFill>
                            <a:schemeClr val="accent2"/>
                          </a:solidFill>
                          <a:latin typeface="Arial Rounded MT Bold" pitchFamily="34" charset="0"/>
                        </a:rPr>
                        <a:t>  </a:t>
                      </a:r>
                      <a:r>
                        <a:rPr dirty="0" sz="2000" lang="en-IN">
                          <a:solidFill>
                            <a:schemeClr val="accent2"/>
                          </a:solidFill>
                          <a:latin typeface="Arial Rounded MT Bold" pitchFamily="34" charset="0"/>
                        </a:rPr>
                        <a:t>  Uric</a:t>
                      </a:r>
                      <a:r>
                        <a:rPr baseline="0" dirty="0" sz="2000" lang="en-IN">
                          <a:solidFill>
                            <a:schemeClr val="accent2"/>
                          </a:solidFill>
                          <a:latin typeface="Arial Rounded MT Bold" pitchFamily="34" charset="0"/>
                        </a:rPr>
                        <a:t> acid</a:t>
                      </a:r>
                      <a:endParaRPr dirty="0" sz="2000" lang="en-IN">
                        <a:solidFill>
                          <a:schemeClr val="accent2"/>
                        </a:solidFill>
                        <a:latin typeface="Arial Rounded MT Bold" pitchFamily="34" charset="0"/>
                      </a:endParaRPr>
                    </a:p>
                  </a:txBody>
                </a:tc>
                <a:tc>
                  <a:txBody>
                    <a:bodyPr/>
                    <a:p>
                      <a:r>
                        <a:rPr dirty="0" sz="2000" lang="en-IN">
                          <a:solidFill>
                            <a:schemeClr val="accent2"/>
                          </a:solidFill>
                          <a:latin typeface="Arial Rounded MT Bold" pitchFamily="34" charset="0"/>
                        </a:rPr>
                        <a:t>      8.9mg/dl</a:t>
                      </a:r>
                    </a:p>
                  </a:txBody>
                </a:tc>
                <a:tc>
                  <a:txBody>
                    <a:bodyPr/>
                    <a:p>
                      <a:r>
                        <a:rPr dirty="0" sz="2000" lang="en-IN">
                          <a:solidFill>
                            <a:schemeClr val="accent2"/>
                          </a:solidFill>
                          <a:latin typeface="Arial Rounded MT Bold" pitchFamily="34" charset="0"/>
                        </a:rPr>
                        <a:t>      &lt;6mg/dl</a:t>
                      </a:r>
                    </a:p>
                  </a:txBody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Content Placeholder 1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buNone/>
            </a:pPr>
            <a:r>
              <a:rPr dirty="0" sz="2800" lang="en-IN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SPECIFIC TEST: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dirty="0" sz="2400" lang="en-IN">
                <a:latin typeface="Arial Rounded MT Bold" pitchFamily="34" charset="0"/>
              </a:rPr>
              <a:t>Examination of synovial fluid from inflammed joints: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dirty="0" sz="2400" lang="en-IN">
                <a:solidFill>
                  <a:schemeClr val="accent2"/>
                </a:solidFill>
                <a:latin typeface="Arial Rounded MT Bold" pitchFamily="34" charset="0"/>
              </a:rPr>
              <a:t>Presence of ureate crystals.</a:t>
            </a:r>
          </a:p>
          <a:p>
            <a:pPr>
              <a:lnSpc>
                <a:spcPct val="150000"/>
              </a:lnSpc>
              <a:buNone/>
            </a:pPr>
            <a:r>
              <a:rPr dirty="0" sz="2400" lang="en-IN">
                <a:latin typeface="Arial Rounded MT Bold" pitchFamily="34" charset="0"/>
              </a:rPr>
              <a:t> </a:t>
            </a:r>
            <a:r>
              <a:rPr dirty="0" sz="2800" lang="en-IN">
                <a:solidFill>
                  <a:schemeClr val="bg2">
                    <a:lumMod val="50000"/>
                  </a:schemeClr>
                </a:solidFill>
                <a:latin typeface="Algerian" pitchFamily="82" charset="0"/>
              </a:rPr>
              <a:t>DIAGNOSIS:</a:t>
            </a:r>
          </a:p>
          <a:p>
            <a:pPr>
              <a:lnSpc>
                <a:spcPct val="150000"/>
              </a:lnSpc>
              <a:buNone/>
            </a:pPr>
            <a:r>
              <a:rPr dirty="0" sz="2400" lang="en-IN">
                <a:latin typeface="Arial Rounded MT Bold" pitchFamily="34" charset="0"/>
              </a:rPr>
              <a:t>  GOUTY ARTHRITIS.</a:t>
            </a:r>
          </a:p>
        </p:txBody>
      </p:sp>
      <p:sp>
        <p:nvSpPr>
          <p:cNvPr id="1048611" name="Title 2"/>
          <p:cNvSpPr>
            <a:spLocks noGrp="1"/>
          </p:cNvSpPr>
          <p:nvPr>
            <p:ph type="title"/>
          </p:nvPr>
        </p:nvSpPr>
        <p:spPr>
          <a:xfrm flipV="1">
            <a:off x="457200" y="-500090"/>
            <a:ext cx="8229600" cy="71438"/>
          </a:xfrm>
        </p:spPr>
        <p:txBody>
          <a:bodyPr>
            <a:normAutofit fontScale="90000"/>
          </a:bodyPr>
          <a:p>
            <a:endParaRPr dirty="0" lang="en-I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Content Placeholder 1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buNone/>
            </a:pPr>
            <a:r>
              <a:rPr dirty="0" sz="2800" lang="en-IN">
                <a:solidFill>
                  <a:schemeClr val="accent5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TREATMENT:</a:t>
            </a:r>
          </a:p>
          <a:p>
            <a:pPr>
              <a:buNone/>
            </a:pPr>
            <a:endParaRPr dirty="0" lang="en-IN"/>
          </a:p>
        </p:txBody>
      </p:sp>
      <p:sp>
        <p:nvSpPr>
          <p:cNvPr id="1048613" name="Title 2"/>
          <p:cNvSpPr>
            <a:spLocks noGrp="1"/>
          </p:cNvSpPr>
          <p:nvPr>
            <p:ph type="title"/>
          </p:nvPr>
        </p:nvSpPr>
        <p:spPr>
          <a:xfrm flipV="1">
            <a:off x="457200" y="-571528"/>
            <a:ext cx="8229600" cy="285752"/>
          </a:xfrm>
        </p:spPr>
        <p:txBody>
          <a:bodyPr>
            <a:normAutofit fontScale="90000"/>
          </a:bodyPr>
          <a:p>
            <a:endParaRPr dirty="0" lang="en-IN"/>
          </a:p>
        </p:txBody>
      </p:sp>
      <p:graphicFrame>
        <p:nvGraphicFramePr>
          <p:cNvPr id="4194306" name="Table 3"/>
          <p:cNvGraphicFramePr>
            <a:graphicFrameLocks noGrp="1"/>
          </p:cNvGraphicFramePr>
          <p:nvPr/>
        </p:nvGraphicFramePr>
        <p:xfrm>
          <a:off x="571473" y="2000241"/>
          <a:ext cx="7358115" cy="3872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6346"/>
                <a:gridCol w="992611"/>
                <a:gridCol w="928694"/>
                <a:gridCol w="944486"/>
                <a:gridCol w="851992"/>
                <a:gridCol w="851992"/>
                <a:gridCol w="851994"/>
              </a:tblGrid>
              <a:tr h="617696">
                <a:tc>
                  <a:txBody>
                    <a:bodyPr/>
                    <a:p>
                      <a:r>
                        <a:rPr dirty="0" sz="2000" lang="en-IN">
                          <a:latin typeface="Arial Rounded MT Bold" pitchFamily="34" charset="0"/>
                        </a:rPr>
                        <a:t>   DRUG</a:t>
                      </a:r>
                    </a:p>
                  </a:txBody>
                </a:tc>
                <a:tc>
                  <a:txBody>
                    <a:bodyPr/>
                    <a:p>
                      <a:r>
                        <a:rPr dirty="0" sz="2000" lang="en-IN">
                          <a:latin typeface="Arial Rounded MT Bold" pitchFamily="34" charset="0"/>
                        </a:rPr>
                        <a:t>DOSE</a:t>
                      </a:r>
                    </a:p>
                  </a:txBody>
                </a:tc>
                <a:tc>
                  <a:txBody>
                    <a:bodyPr/>
                    <a:p>
                      <a:r>
                        <a:rPr dirty="0" sz="2000" lang="en-IN">
                          <a:latin typeface="Arial Rounded MT Bold" pitchFamily="34" charset="0"/>
                        </a:rPr>
                        <a:t>FREQ</a:t>
                      </a:r>
                    </a:p>
                  </a:txBody>
                </a:tc>
                <a:tc>
                  <a:txBody>
                    <a:bodyPr/>
                    <a:p>
                      <a:r>
                        <a:rPr dirty="0" sz="2000" lang="en-IN">
                          <a:latin typeface="Arial Rounded MT Bold" pitchFamily="34" charset="0"/>
                        </a:rPr>
                        <a:t>R.O.A</a:t>
                      </a:r>
                    </a:p>
                  </a:txBody>
                </a:tc>
                <a:tc>
                  <a:txBody>
                    <a:bodyPr/>
                    <a:p>
                      <a:r>
                        <a:rPr dirty="0" sz="2000" lang="en-IN">
                          <a:latin typeface="Arial Rounded MT Bold" pitchFamily="34" charset="0"/>
                        </a:rPr>
                        <a:t>DAY    1</a:t>
                      </a:r>
                    </a:p>
                  </a:txBody>
                </a:tc>
                <a:tc>
                  <a:txBody>
                    <a:bodyPr/>
                    <a:p>
                      <a:r>
                        <a:rPr dirty="0" sz="2000" lang="en-IN">
                          <a:latin typeface="Arial Rounded MT Bold" pitchFamily="34" charset="0"/>
                        </a:rPr>
                        <a:t>DAY 2</a:t>
                      </a:r>
                    </a:p>
                  </a:txBody>
                </a:tc>
                <a:tc>
                  <a:txBody>
                    <a:bodyPr/>
                    <a:p>
                      <a:r>
                        <a:rPr dirty="0" sz="2000" lang="en-IN">
                          <a:latin typeface="Arial Rounded MT Bold" pitchFamily="34" charset="0"/>
                        </a:rPr>
                        <a:t>DAY 3</a:t>
                      </a:r>
                    </a:p>
                  </a:txBody>
                </a:tc>
              </a:tr>
              <a:tr h="617696">
                <a:tc>
                  <a:txBody>
                    <a:bodyPr/>
                    <a:p>
                      <a:r>
                        <a:rPr dirty="0" sz="2000" lang="en-IN">
                          <a:latin typeface="Arial Rounded MT Bold" pitchFamily="34" charset="0"/>
                        </a:rPr>
                        <a:t>I. Tramadol </a:t>
                      </a:r>
                    </a:p>
                  </a:txBody>
                </a:tc>
                <a:tc>
                  <a:txBody>
                    <a:bodyPr/>
                    <a:p>
                      <a:r>
                        <a:rPr dirty="0" sz="2000" lang="en-IN">
                          <a:latin typeface="Arial Rounded MT Bold" pitchFamily="34" charset="0"/>
                        </a:rPr>
                        <a:t>50mg</a:t>
                      </a:r>
                    </a:p>
                  </a:txBody>
                </a:tc>
                <a:tc>
                  <a:txBody>
                    <a:bodyPr/>
                    <a:p>
                      <a:r>
                        <a:rPr dirty="0" sz="2000" lang="en-IN">
                          <a:latin typeface="Arial Rounded MT Bold" pitchFamily="34" charset="0"/>
                        </a:rPr>
                        <a:t> Bid</a:t>
                      </a:r>
                    </a:p>
                  </a:txBody>
                </a:tc>
                <a:tc>
                  <a:txBody>
                    <a:bodyPr/>
                    <a:p>
                      <a:r>
                        <a:rPr dirty="0" sz="2000" lang="en-IN">
                          <a:latin typeface="Arial Rounded MT Bold" pitchFamily="34" charset="0"/>
                        </a:rPr>
                        <a:t>    I.V</a:t>
                      </a: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baseline="0" dirty="0" sz="2000" lang="en-IN">
                          <a:latin typeface="Arial Rounded MT Bold" pitchFamily="34" charset="0"/>
                        </a:rPr>
                        <a:t>    +</a:t>
                      </a:r>
                      <a:endParaRPr dirty="0" sz="2000" lang="en-IN">
                        <a:latin typeface="Arial Rounded MT Bold" pitchFamily="34" charset="0"/>
                      </a:endParaRP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sz="2000" lang="en-IN">
                          <a:latin typeface="Arial Rounded MT Bold" pitchFamily="34" charset="0"/>
                        </a:rPr>
                        <a:t>   +</a:t>
                      </a: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sz="2000" lang="en-IN">
                          <a:latin typeface="Arial Rounded MT Bold" pitchFamily="34" charset="0"/>
                        </a:rPr>
                        <a:t>    +</a:t>
                      </a:r>
                    </a:p>
                  </a:txBody>
                </a:tc>
              </a:tr>
              <a:tr h="617696">
                <a:tc>
                  <a:txBody>
                    <a:bodyPr/>
                    <a:p>
                      <a:r>
                        <a:rPr dirty="0" sz="2000" lang="en-IN">
                          <a:latin typeface="Arial Rounded MT Bold" pitchFamily="34" charset="0"/>
                        </a:rPr>
                        <a:t>Diclofenac</a:t>
                      </a:r>
                    </a:p>
                  </a:txBody>
                </a:tc>
                <a:tc>
                  <a:txBody>
                    <a:bodyPr/>
                    <a:p>
                      <a:r>
                        <a:rPr dirty="0" sz="2000" lang="en-IN">
                          <a:latin typeface="Arial Rounded MT Bold" pitchFamily="34" charset="0"/>
                        </a:rPr>
                        <a:t>30mg</a:t>
                      </a:r>
                    </a:p>
                  </a:txBody>
                </a:tc>
                <a:tc>
                  <a:txBody>
                    <a:bodyPr/>
                    <a:p>
                      <a:r>
                        <a:rPr dirty="0" sz="2000" lang="en-IN">
                          <a:latin typeface="Arial Rounded MT Bold" pitchFamily="34" charset="0"/>
                        </a:rPr>
                        <a:t> qid</a:t>
                      </a:r>
                    </a:p>
                  </a:txBody>
                </a:tc>
                <a:tc>
                  <a:txBody>
                    <a:bodyPr/>
                    <a:p>
                      <a:r>
                        <a:rPr dirty="0" sz="2000" lang="en-IN">
                          <a:latin typeface="Arial Rounded MT Bold" pitchFamily="34" charset="0"/>
                        </a:rPr>
                        <a:t>   Oral</a:t>
                      </a: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sz="2000" lang="en-IN">
                          <a:latin typeface="Arial Rounded MT Bold" pitchFamily="34" charset="0"/>
                        </a:rPr>
                        <a:t>     +</a:t>
                      </a: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sz="2000" lang="en-IN">
                          <a:latin typeface="Arial Rounded MT Bold" pitchFamily="34" charset="0"/>
                        </a:rPr>
                        <a:t>   +</a:t>
                      </a: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sz="2000" lang="en-IN">
                          <a:latin typeface="Arial Rounded MT Bold" pitchFamily="34" charset="0"/>
                        </a:rPr>
                        <a:t>    +</a:t>
                      </a:r>
                    </a:p>
                  </a:txBody>
                </a:tc>
              </a:tr>
              <a:tr h="617696">
                <a:tc>
                  <a:txBody>
                    <a:bodyPr/>
                    <a:p>
                      <a:r>
                        <a:rPr dirty="0" sz="2000" lang="en-IN">
                          <a:latin typeface="Arial Rounded MT Bold" pitchFamily="34" charset="0"/>
                        </a:rPr>
                        <a:t>T.Omeprazole</a:t>
                      </a:r>
                    </a:p>
                  </a:txBody>
                </a:tc>
                <a:tc>
                  <a:txBody>
                    <a:bodyPr/>
                    <a:p>
                      <a:r>
                        <a:rPr dirty="0" sz="2000" lang="en-IN">
                          <a:latin typeface="Arial Rounded MT Bold" pitchFamily="34" charset="0"/>
                        </a:rPr>
                        <a:t>40mg</a:t>
                      </a:r>
                    </a:p>
                  </a:txBody>
                </a:tc>
                <a:tc>
                  <a:txBody>
                    <a:bodyPr/>
                    <a:p>
                      <a:r>
                        <a:rPr dirty="0" sz="2000" lang="en-IN">
                          <a:latin typeface="Arial Rounded MT Bold" pitchFamily="34" charset="0"/>
                        </a:rPr>
                        <a:t>  Bid</a:t>
                      </a:r>
                    </a:p>
                  </a:txBody>
                </a:tc>
                <a:tc>
                  <a:txBody>
                    <a:bodyPr/>
                    <a:p>
                      <a:r>
                        <a:rPr dirty="0" sz="2000" lang="en-IN">
                          <a:latin typeface="Arial Rounded MT Bold" pitchFamily="34" charset="0"/>
                        </a:rPr>
                        <a:t>   Oral</a:t>
                      </a: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sz="2000" lang="en-IN">
                          <a:latin typeface="Arial Rounded MT Bold" pitchFamily="34" charset="0"/>
                        </a:rPr>
                        <a:t>     +</a:t>
                      </a: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sz="2000" lang="en-IN">
                          <a:latin typeface="Arial Rounded MT Bold" pitchFamily="34" charset="0"/>
                        </a:rPr>
                        <a:t>    -</a:t>
                      </a: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sz="2000" lang="en-IN">
                          <a:latin typeface="Arial Rounded MT Bold" pitchFamily="34" charset="0"/>
                        </a:rPr>
                        <a:t>    -</a:t>
                      </a:r>
                    </a:p>
                  </a:txBody>
                </a:tc>
              </a:tr>
              <a:tr h="617696">
                <a:tc>
                  <a:txBody>
                    <a:bodyPr/>
                    <a:p>
                      <a:r>
                        <a:rPr dirty="0" sz="2000" lang="en-IN">
                          <a:latin typeface="Arial Rounded MT Bold" pitchFamily="34" charset="0"/>
                        </a:rPr>
                        <a:t>T.Febustat</a:t>
                      </a:r>
                    </a:p>
                  </a:txBody>
                </a:tc>
                <a:tc>
                  <a:txBody>
                    <a:bodyPr/>
                    <a:p>
                      <a:r>
                        <a:rPr dirty="0" sz="2000" lang="en-IN">
                          <a:latin typeface="Arial Rounded MT Bold" pitchFamily="34" charset="0"/>
                        </a:rPr>
                        <a:t>40mg</a:t>
                      </a:r>
                    </a:p>
                  </a:txBody>
                </a:tc>
                <a:tc>
                  <a:txBody>
                    <a:bodyPr/>
                    <a:p>
                      <a:r>
                        <a:rPr dirty="0" sz="2000" lang="en-IN">
                          <a:latin typeface="Arial Rounded MT Bold" pitchFamily="34" charset="0"/>
                        </a:rPr>
                        <a:t>  O.d</a:t>
                      </a:r>
                    </a:p>
                  </a:txBody>
                </a:tc>
                <a:tc>
                  <a:txBody>
                    <a:bodyPr/>
                    <a:p>
                      <a:r>
                        <a:rPr dirty="0" sz="2000" lang="en-IN">
                          <a:latin typeface="Arial Rounded MT Bold" pitchFamily="34" charset="0"/>
                        </a:rPr>
                        <a:t>   Oral</a:t>
                      </a: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sz="2000" lang="en-IN">
                          <a:latin typeface="Arial Rounded MT Bold" pitchFamily="34" charset="0"/>
                        </a:rPr>
                        <a:t>     +</a:t>
                      </a: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sz="2000" lang="en-IN">
                          <a:latin typeface="Arial Rounded MT Bold" pitchFamily="34" charset="0"/>
                        </a:rPr>
                        <a:t>    +</a:t>
                      </a: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sz="2000" lang="en-IN">
                          <a:latin typeface="Arial Rounded MT Bold" pitchFamily="34" charset="0"/>
                        </a:rPr>
                        <a:t>    +</a:t>
                      </a:r>
                    </a:p>
                  </a:txBody>
                </a:tc>
              </a:tr>
              <a:tr h="617696">
                <a:tc>
                  <a:txBody>
                    <a:bodyPr/>
                    <a:p>
                      <a:r>
                        <a:rPr dirty="0" sz="2000" lang="en-IN">
                          <a:latin typeface="Arial Rounded MT Bold" pitchFamily="34" charset="0"/>
                        </a:rPr>
                        <a:t> Vit</a:t>
                      </a:r>
                      <a:r>
                        <a:rPr baseline="0" dirty="0" sz="2000" lang="en-IN">
                          <a:latin typeface="Arial Rounded MT Bold" pitchFamily="34" charset="0"/>
                        </a:rPr>
                        <a:t> c supplement</a:t>
                      </a:r>
                      <a:endParaRPr dirty="0" sz="2000" lang="en-IN">
                        <a:latin typeface="Arial Rounded MT Bold" pitchFamily="34" charset="0"/>
                      </a:endParaRPr>
                    </a:p>
                  </a:txBody>
                </a:tc>
                <a:tc>
                  <a:txBody>
                    <a:bodyPr/>
                    <a:p>
                      <a:r>
                        <a:rPr dirty="0" sz="2000" lang="en-IN">
                          <a:latin typeface="Arial Rounded MT Bold" pitchFamily="34" charset="0"/>
                        </a:rPr>
                        <a:t>90mg</a:t>
                      </a:r>
                    </a:p>
                  </a:txBody>
                </a:tc>
                <a:tc>
                  <a:txBody>
                    <a:bodyPr/>
                    <a:p>
                      <a:r>
                        <a:rPr dirty="0" sz="2000" lang="en-IN">
                          <a:latin typeface="Arial Rounded MT Bold" pitchFamily="34" charset="0"/>
                        </a:rPr>
                        <a:t>  O.d</a:t>
                      </a:r>
                    </a:p>
                  </a:txBody>
                </a:tc>
                <a:tc>
                  <a:txBody>
                    <a:bodyPr/>
                    <a:p>
                      <a:r>
                        <a:rPr dirty="0" sz="2000" lang="en-IN">
                          <a:latin typeface="Arial Rounded MT Bold" pitchFamily="34" charset="0"/>
                        </a:rPr>
                        <a:t>   Oral             </a:t>
                      </a: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sz="2000" lang="en-IN">
                          <a:latin typeface="Arial Rounded MT Bold" pitchFamily="34" charset="0"/>
                        </a:rPr>
                        <a:t>      +</a:t>
                      </a: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sz="2000" lang="en-IN">
                          <a:latin typeface="Arial Rounded MT Bold" pitchFamily="34" charset="0"/>
                        </a:rPr>
                        <a:t>     +</a:t>
                      </a:r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sz="2000" lang="en-IN">
                          <a:latin typeface="Arial Rounded MT Bold" pitchFamily="34" charset="0"/>
                        </a:rPr>
                        <a:t>    +</a:t>
                      </a:r>
                    </a:p>
                  </a:txBody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dirty="0" lang="en-IN">
                <a:solidFill>
                  <a:schemeClr val="accent3"/>
                </a:solidFill>
                <a:latin typeface="+mn-lt"/>
              </a:rPr>
              <a:t>SOAP NOTES</a:t>
            </a:r>
          </a:p>
        </p:txBody>
      </p:sp>
      <p:sp>
        <p:nvSpPr>
          <p:cNvPr id="1048615" name="Subtitle 2"/>
          <p:cNvSpPr>
            <a:spLocks noGrp="1"/>
          </p:cNvSpPr>
          <p:nvPr>
            <p:ph type="subTitle" idx="1"/>
          </p:nvPr>
        </p:nvSpPr>
        <p:spPr>
          <a:xfrm flipV="1">
            <a:off x="685800" y="6857999"/>
            <a:ext cx="7772400" cy="45719"/>
          </a:xfrm>
        </p:spPr>
        <p:txBody>
          <a:bodyPr>
            <a:normAutofit fontScale="25000" lnSpcReduction="20000"/>
          </a:bodyPr>
          <a:p>
            <a:endParaRPr dirty="0" lang="en-IN"/>
          </a:p>
        </p:txBody>
      </p:sp>
    </p:spTree>
  </p:cSld>
  <p:clrMapOvr>
    <a:masterClrMapping/>
  </p:clrMapOvr>
</p:sld>
</file>

<file path=ppt/theme/_rels/them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lastClr="000000" val="windowText"/>
      </a:dk1>
      <a:lt1>
        <a:sysClr lastClr="FFFFFF" val="window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r="5400000" dist="381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r="5400000" dist="381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r="5400000" dist="381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dir="t" rig="glow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algn="tl" flip="none" sx="50000" sy="50000" tx="0" ty="0"/>
        </a:blip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Company>Grizli777</Company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A CASE STUDY ON GOUTY ARTHRITIS</dc:title>
  <dc:creator>vinod</dc:creator>
  <cp:lastModifiedBy>MISHRA RAVI</cp:lastModifiedBy>
  <dcterms:created xsi:type="dcterms:W3CDTF">2019-05-02T16:40:05Z</dcterms:created>
  <dcterms:modified xsi:type="dcterms:W3CDTF">2022-11-03T02:21:16Z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b6bcd9a801f04dedad24e54362b8465d</vt:lpwstr>
  </property>
</Properties>
</file>