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0" r:id="rId5"/>
    <p:sldId id="258" r:id="rId6"/>
    <p:sldId id="259"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2427615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3150045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1287915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0473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51098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F4026C-3CD3-49E3-9419-1F9706DE4892}" type="datetimeFigureOut">
              <a:rPr lang="en-IN" smtClean="0"/>
              <a:t>22-08-2022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2207096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F4026C-3CD3-49E3-9419-1F9706DE4892}" type="datetimeFigureOut">
              <a:rPr lang="en-IN" smtClean="0"/>
              <a:t>22-08-2022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1690035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1581418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793209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D69DF-0F08-4442-B013-C950649D374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07D6371-E439-4C4B-A2AA-7D51A7ED0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54465D-6A5B-493D-BD40-215ED03BB003}"/>
              </a:ext>
            </a:extLst>
          </p:cNvPr>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a:extLst>
              <a:ext uri="{FF2B5EF4-FFF2-40B4-BE49-F238E27FC236}">
                <a16:creationId xmlns:a16="http://schemas.microsoft.com/office/drawing/2014/main" id="{0A2EA614-7709-496B-A28F-1142AB4D697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11BCA19-B396-4233-A81D-8155C0E7DC54}"/>
              </a:ext>
            </a:extLst>
          </p:cNvPr>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595589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93945-2746-471C-80D4-C61AF7B7321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0660AFC-46EB-45FA-9335-255EE8CF49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95D8F57-60E3-4BD3-AE09-72F1259486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49C8BEF-2D03-4CC2-8FC3-468F81BC14E4}"/>
              </a:ext>
            </a:extLst>
          </p:cNvPr>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a:extLst>
              <a:ext uri="{FF2B5EF4-FFF2-40B4-BE49-F238E27FC236}">
                <a16:creationId xmlns:a16="http://schemas.microsoft.com/office/drawing/2014/main" id="{1D81478E-7CBB-4C82-B830-159E5572699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BE9CA81-D73E-4A8B-B915-550B9F3B0797}"/>
              </a:ext>
            </a:extLst>
          </p:cNvPr>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296717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4214209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4026C-3CD3-49E3-9419-1F9706DE4892}" type="datetimeFigureOut">
              <a:rPr lang="en-IN" smtClean="0"/>
              <a:t>22-08-2022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3781704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156363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4026C-3CD3-49E3-9419-1F9706DE4892}" type="datetimeFigureOut">
              <a:rPr lang="en-IN" smtClean="0"/>
              <a:t>22-08-2022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973214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4026C-3CD3-49E3-9419-1F9706DE4892}" type="datetimeFigureOut">
              <a:rPr lang="en-IN" smtClean="0"/>
              <a:t>22-08-2022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164423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CF4026C-3CD3-49E3-9419-1F9706DE4892}" type="datetimeFigureOut">
              <a:rPr lang="en-IN" smtClean="0"/>
              <a:t>22-08-2022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547570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35029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4026C-3CD3-49E3-9419-1F9706DE4892}" type="datetimeFigureOut">
              <a:rPr lang="en-IN" smtClean="0"/>
              <a:t>22-08-2022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F8D771-B51D-4E84-A6F2-5B0A6AE0AF2C}" type="slidenum">
              <a:rPr lang="en-IN" smtClean="0"/>
              <a:t>‹#›</a:t>
            </a:fld>
            <a:endParaRPr lang="en-IN"/>
          </a:p>
        </p:txBody>
      </p:sp>
    </p:spTree>
    <p:extLst>
      <p:ext uri="{BB962C8B-B14F-4D97-AF65-F5344CB8AC3E}">
        <p14:creationId xmlns:p14="http://schemas.microsoft.com/office/powerpoint/2010/main" val="2475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CF4026C-3CD3-49E3-9419-1F9706DE4892}" type="datetimeFigureOut">
              <a:rPr lang="en-IN" smtClean="0"/>
              <a:t>22-08-2022</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5F8D771-B51D-4E84-A6F2-5B0A6AE0AF2C}" type="slidenum">
              <a:rPr lang="en-IN" smtClean="0"/>
              <a:t>‹#›</a:t>
            </a:fld>
            <a:endParaRPr lang="en-IN"/>
          </a:p>
        </p:txBody>
      </p:sp>
    </p:spTree>
    <p:extLst>
      <p:ext uri="{BB962C8B-B14F-4D97-AF65-F5344CB8AC3E}">
        <p14:creationId xmlns:p14="http://schemas.microsoft.com/office/powerpoint/2010/main" val="2735174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Chemical_synthesis" TargetMode="External"/><Relationship Id="rId13" Type="http://schemas.openxmlformats.org/officeDocument/2006/relationships/hyperlink" Target="https://en.wikipedia.org/wiki/Calcium_homeostasis" TargetMode="External"/><Relationship Id="rId3" Type="http://schemas.openxmlformats.org/officeDocument/2006/relationships/hyperlink" Target="https://en.wikipedia.org/wiki/Calcium" TargetMode="External"/><Relationship Id="rId7" Type="http://schemas.openxmlformats.org/officeDocument/2006/relationships/hyperlink" Target="https://en.wikipedia.org/wiki/Ergocalciferol" TargetMode="External"/><Relationship Id="rId12" Type="http://schemas.openxmlformats.org/officeDocument/2006/relationships/hyperlink" Target="https://en.wikipedia.org/wiki/Dietary_supplement" TargetMode="External"/><Relationship Id="rId2" Type="http://schemas.openxmlformats.org/officeDocument/2006/relationships/hyperlink" Target="https://en.wikipedia.org/wiki/Lipophilicity" TargetMode="External"/><Relationship Id="rId1" Type="http://schemas.openxmlformats.org/officeDocument/2006/relationships/slideLayout" Target="../slideLayouts/slideLayout18.xml"/><Relationship Id="rId6" Type="http://schemas.openxmlformats.org/officeDocument/2006/relationships/hyperlink" Target="https://en.wikipedia.org/wiki/Cholecalciferol" TargetMode="External"/><Relationship Id="rId11" Type="http://schemas.openxmlformats.org/officeDocument/2006/relationships/hyperlink" Target="https://en.wikipedia.org/wiki/Ultraviolet#Subtypes" TargetMode="External"/><Relationship Id="rId5" Type="http://schemas.openxmlformats.org/officeDocument/2006/relationships/hyperlink" Target="https://en.wikipedia.org/wiki/Phosphate" TargetMode="External"/><Relationship Id="rId10" Type="http://schemas.openxmlformats.org/officeDocument/2006/relationships/hyperlink" Target="https://en.wikipedia.org/wiki/Health_effects_of_sunlight_exposure" TargetMode="External"/><Relationship Id="rId4" Type="http://schemas.openxmlformats.org/officeDocument/2006/relationships/hyperlink" Target="https://en.wikipedia.org/wiki/Magnesium" TargetMode="External"/><Relationship Id="rId9" Type="http://schemas.openxmlformats.org/officeDocument/2006/relationships/hyperlink" Target="https://en.wikipedia.org/wiki/Epidermis#Layer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1FBF9-1A17-4939-ADFC-95C6549BC682}"/>
              </a:ext>
            </a:extLst>
          </p:cNvPr>
          <p:cNvSpPr>
            <a:spLocks noGrp="1"/>
          </p:cNvSpPr>
          <p:nvPr>
            <p:ph type="ctrTitle"/>
          </p:nvPr>
        </p:nvSpPr>
        <p:spPr/>
        <p:txBody>
          <a:bodyPr>
            <a:normAutofit/>
          </a:bodyPr>
          <a:lstStyle/>
          <a:p>
            <a:r>
              <a:rPr lang="en-US" sz="3100" b="1" i="0" dirty="0">
                <a:solidFill>
                  <a:srgbClr val="121212"/>
                </a:solidFill>
                <a:effectLst/>
              </a:rPr>
              <a:t>Hormone Regulation of Plasma Calcium</a:t>
            </a:r>
            <a:br>
              <a:rPr lang="en-US" b="1" i="0" dirty="0">
                <a:solidFill>
                  <a:srgbClr val="121212"/>
                </a:solidFill>
                <a:effectLst/>
                <a:latin typeface="Roboto" panose="020B0604020202020204" pitchFamily="2" charset="0"/>
              </a:rPr>
            </a:br>
            <a:endParaRPr lang="en-IN" dirty="0"/>
          </a:p>
        </p:txBody>
      </p:sp>
      <p:sp>
        <p:nvSpPr>
          <p:cNvPr id="3" name="Subtitle 2">
            <a:extLst>
              <a:ext uri="{FF2B5EF4-FFF2-40B4-BE49-F238E27FC236}">
                <a16:creationId xmlns:a16="http://schemas.microsoft.com/office/drawing/2014/main" id="{5958EB8F-5D41-4728-B5EF-BCDF5EF235EF}"/>
              </a:ext>
            </a:extLst>
          </p:cNvPr>
          <p:cNvSpPr>
            <a:spLocks noGrp="1"/>
          </p:cNvSpPr>
          <p:nvPr>
            <p:ph type="subTitle" idx="1"/>
          </p:nvPr>
        </p:nvSpPr>
        <p:spPr/>
        <p:txBody>
          <a:bodyPr/>
          <a:lstStyle/>
          <a:p>
            <a:r>
              <a:rPr lang="en-IN" dirty="0" err="1"/>
              <a:t>Lopamudra</a:t>
            </a:r>
            <a:r>
              <a:rPr lang="en-IN" dirty="0"/>
              <a:t> Chakravarty</a:t>
            </a:r>
          </a:p>
          <a:p>
            <a:r>
              <a:rPr lang="en-IN" dirty="0"/>
              <a:t>Assistant Professor</a:t>
            </a:r>
          </a:p>
        </p:txBody>
      </p:sp>
    </p:spTree>
    <p:extLst>
      <p:ext uri="{BB962C8B-B14F-4D97-AF65-F5344CB8AC3E}">
        <p14:creationId xmlns:p14="http://schemas.microsoft.com/office/powerpoint/2010/main" val="33387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5F232-EB4B-4D8B-9BFC-C7242C2A79F9}"/>
              </a:ext>
            </a:extLst>
          </p:cNvPr>
          <p:cNvSpPr>
            <a:spLocks noGrp="1"/>
          </p:cNvSpPr>
          <p:nvPr>
            <p:ph type="title"/>
          </p:nvPr>
        </p:nvSpPr>
        <p:spPr>
          <a:xfrm>
            <a:off x="838200" y="365126"/>
            <a:ext cx="10515600" cy="437514"/>
          </a:xfrm>
        </p:spPr>
        <p:txBody>
          <a:bodyPr>
            <a:normAutofit fontScale="90000"/>
          </a:bodyPr>
          <a:lstStyle/>
          <a:p>
            <a:r>
              <a:rPr lang="en-US" dirty="0"/>
              <a:t>Regulation</a:t>
            </a:r>
            <a:endParaRPr lang="en-IN" dirty="0"/>
          </a:p>
        </p:txBody>
      </p:sp>
      <p:sp>
        <p:nvSpPr>
          <p:cNvPr id="3" name="Content Placeholder 2">
            <a:extLst>
              <a:ext uri="{FF2B5EF4-FFF2-40B4-BE49-F238E27FC236}">
                <a16:creationId xmlns:a16="http://schemas.microsoft.com/office/drawing/2014/main" id="{A366EAAB-365A-4577-8E5A-095E41B3BBF4}"/>
              </a:ext>
            </a:extLst>
          </p:cNvPr>
          <p:cNvSpPr>
            <a:spLocks noGrp="1"/>
          </p:cNvSpPr>
          <p:nvPr>
            <p:ph idx="1"/>
          </p:nvPr>
        </p:nvSpPr>
        <p:spPr/>
        <p:txBody>
          <a:bodyPr>
            <a:normAutofit fontScale="92500" lnSpcReduction="10000"/>
          </a:bodyPr>
          <a:lstStyle/>
          <a:p>
            <a:pPr algn="l"/>
            <a:r>
              <a:rPr lang="en-US" sz="2400" b="0" i="0" dirty="0">
                <a:solidFill>
                  <a:srgbClr val="333333"/>
                </a:solidFill>
                <a:effectLst/>
              </a:rPr>
              <a:t>The secretion of both calcitonin and parathyroid hormone is determined by the level of calcium in the blood. When levels of calcium in the blood increase, calcitonin is secreted in higher quantities. When levels of calcium in the blood decrease, this causes the amount of calcitonin secreted to decrease too.</a:t>
            </a:r>
          </a:p>
          <a:p>
            <a:pPr algn="l"/>
            <a:r>
              <a:rPr lang="en-US" sz="2400" b="0" i="0" dirty="0">
                <a:solidFill>
                  <a:srgbClr val="333333"/>
                </a:solidFill>
                <a:effectLst/>
              </a:rPr>
              <a:t>The secretion of calcitonin is also inhibited by the hormone </a:t>
            </a:r>
            <a:r>
              <a:rPr lang="en-US" sz="2400" dirty="0"/>
              <a:t>somatostatin</a:t>
            </a:r>
            <a:r>
              <a:rPr lang="en-US" sz="2400" b="0" i="0" dirty="0">
                <a:solidFill>
                  <a:srgbClr val="333333"/>
                </a:solidFill>
                <a:effectLst/>
              </a:rPr>
              <a:t>, which can also be released by the C-cells in the thyroid gland.</a:t>
            </a:r>
          </a:p>
          <a:p>
            <a:endParaRPr lang="en-IN" dirty="0"/>
          </a:p>
        </p:txBody>
      </p:sp>
    </p:spTree>
    <p:extLst>
      <p:ext uri="{BB962C8B-B14F-4D97-AF65-F5344CB8AC3E}">
        <p14:creationId xmlns:p14="http://schemas.microsoft.com/office/powerpoint/2010/main" val="717228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51572-918C-4790-9ABA-BC45116B8021}"/>
              </a:ext>
            </a:extLst>
          </p:cNvPr>
          <p:cNvSpPr>
            <a:spLocks noGrp="1"/>
          </p:cNvSpPr>
          <p:nvPr>
            <p:ph type="title"/>
          </p:nvPr>
        </p:nvSpPr>
        <p:spPr>
          <a:xfrm>
            <a:off x="838200" y="365125"/>
            <a:ext cx="10515600" cy="742315"/>
          </a:xfrm>
        </p:spPr>
        <p:txBody>
          <a:bodyPr>
            <a:normAutofit fontScale="90000"/>
          </a:bodyPr>
          <a:lstStyle/>
          <a:p>
            <a:r>
              <a:rPr lang="en-US" sz="3600" b="0" i="0" dirty="0">
                <a:solidFill>
                  <a:srgbClr val="333333"/>
                </a:solidFill>
                <a:effectLst/>
              </a:rPr>
              <a:t>What happens if I have too much calcitonin?</a:t>
            </a:r>
            <a:br>
              <a:rPr lang="en-US" sz="3600" b="0" i="0" dirty="0">
                <a:solidFill>
                  <a:srgbClr val="333333"/>
                </a:solidFill>
                <a:effectLst/>
              </a:rPr>
            </a:br>
            <a:endParaRPr lang="en-IN" sz="3600" dirty="0"/>
          </a:p>
        </p:txBody>
      </p:sp>
      <p:sp>
        <p:nvSpPr>
          <p:cNvPr id="3" name="Content Placeholder 2">
            <a:extLst>
              <a:ext uri="{FF2B5EF4-FFF2-40B4-BE49-F238E27FC236}">
                <a16:creationId xmlns:a16="http://schemas.microsoft.com/office/drawing/2014/main" id="{ED2EFD70-AADC-4DD4-8052-02CE3F26EFC6}"/>
              </a:ext>
            </a:extLst>
          </p:cNvPr>
          <p:cNvSpPr>
            <a:spLocks noGrp="1"/>
          </p:cNvSpPr>
          <p:nvPr>
            <p:ph idx="1"/>
          </p:nvPr>
        </p:nvSpPr>
        <p:spPr>
          <a:xfrm>
            <a:off x="838200" y="1287624"/>
            <a:ext cx="10515600" cy="4889339"/>
          </a:xfrm>
        </p:spPr>
        <p:txBody>
          <a:bodyPr/>
          <a:lstStyle/>
          <a:p>
            <a:pPr algn="l"/>
            <a:r>
              <a:rPr lang="en-US" sz="2400" b="0" i="0" dirty="0">
                <a:solidFill>
                  <a:srgbClr val="333333"/>
                </a:solidFill>
                <a:effectLst/>
              </a:rPr>
              <a:t>There does not seem to be any direct deleterious effect on the body as a result of having too much calcitonin.</a:t>
            </a:r>
          </a:p>
          <a:p>
            <a:pPr algn="l"/>
            <a:r>
              <a:rPr lang="en-US" sz="2400" b="0" i="0" dirty="0">
                <a:effectLst/>
              </a:rPr>
              <a:t>Medullary </a:t>
            </a:r>
            <a:r>
              <a:rPr lang="en-US" sz="2400" dirty="0"/>
              <a:t>thyroid cancer</a:t>
            </a:r>
            <a:r>
              <a:rPr lang="en-US" sz="2400" b="0" i="0" dirty="0">
                <a:effectLst/>
              </a:rPr>
              <a:t> is a rare type of cancer that arises from the C-cells in the thyroid gland that secrete calcitonin. It is sometimes associated with </a:t>
            </a:r>
            <a:r>
              <a:rPr lang="en-US" sz="2400" dirty="0"/>
              <a:t>multiple endocrine neoplasia</a:t>
            </a:r>
            <a:r>
              <a:rPr lang="en-US" sz="2400" b="0" i="0" dirty="0">
                <a:effectLst/>
              </a:rPr>
              <a:t>. </a:t>
            </a:r>
          </a:p>
          <a:p>
            <a:pPr algn="l"/>
            <a:r>
              <a:rPr lang="en-US" sz="2400" b="0" i="0" dirty="0">
                <a:effectLst/>
              </a:rPr>
              <a:t>Patients with </a:t>
            </a:r>
            <a:r>
              <a:rPr lang="en-US" sz="2400" dirty="0"/>
              <a:t>medullary </a:t>
            </a:r>
            <a:r>
              <a:rPr lang="en-US" sz="2400" b="0" i="0" dirty="0">
                <a:effectLst/>
              </a:rPr>
              <a:t>thyroid cancer have high calcitonin levels in their bloodstream.</a:t>
            </a:r>
          </a:p>
          <a:p>
            <a:pPr algn="l"/>
            <a:r>
              <a:rPr lang="en-US" sz="2400" b="0" i="0" dirty="0">
                <a:effectLst/>
              </a:rPr>
              <a:t> However, it is important to note that these high calcitonin levels are a consequence of this condition</a:t>
            </a:r>
            <a:r>
              <a:rPr lang="en-US" sz="2400" b="0" i="0" dirty="0">
                <a:solidFill>
                  <a:srgbClr val="333333"/>
                </a:solidFill>
                <a:effectLst/>
              </a:rPr>
              <a:t>, not a direct causal factor.</a:t>
            </a:r>
          </a:p>
          <a:p>
            <a:endParaRPr lang="en-IN" dirty="0"/>
          </a:p>
        </p:txBody>
      </p:sp>
    </p:spTree>
    <p:extLst>
      <p:ext uri="{BB962C8B-B14F-4D97-AF65-F5344CB8AC3E}">
        <p14:creationId xmlns:p14="http://schemas.microsoft.com/office/powerpoint/2010/main" val="26124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A07A7-24EC-459E-B658-74906C2BFB3B}"/>
              </a:ext>
            </a:extLst>
          </p:cNvPr>
          <p:cNvSpPr>
            <a:spLocks noGrp="1"/>
          </p:cNvSpPr>
          <p:nvPr>
            <p:ph type="title"/>
          </p:nvPr>
        </p:nvSpPr>
        <p:spPr/>
        <p:txBody>
          <a:bodyPr/>
          <a:lstStyle/>
          <a:p>
            <a:r>
              <a:rPr lang="en-US" sz="3600" b="0" i="0" dirty="0">
                <a:solidFill>
                  <a:srgbClr val="333333"/>
                </a:solidFill>
                <a:effectLst/>
              </a:rPr>
              <a:t>What happens if I have too little calcitonin?</a:t>
            </a:r>
            <a:br>
              <a:rPr lang="en-US" b="0" i="0" dirty="0">
                <a:solidFill>
                  <a:srgbClr val="333333"/>
                </a:solidFill>
                <a:effectLst/>
                <a:latin typeface="Gotham SSm A"/>
              </a:rPr>
            </a:br>
            <a:endParaRPr lang="en-IN" dirty="0"/>
          </a:p>
        </p:txBody>
      </p:sp>
      <p:sp>
        <p:nvSpPr>
          <p:cNvPr id="3" name="Content Placeholder 2">
            <a:extLst>
              <a:ext uri="{FF2B5EF4-FFF2-40B4-BE49-F238E27FC236}">
                <a16:creationId xmlns:a16="http://schemas.microsoft.com/office/drawing/2014/main" id="{3ABE7656-11DF-4D60-AF38-DC317E769F5E}"/>
              </a:ext>
            </a:extLst>
          </p:cNvPr>
          <p:cNvSpPr>
            <a:spLocks noGrp="1"/>
          </p:cNvSpPr>
          <p:nvPr>
            <p:ph idx="1"/>
          </p:nvPr>
        </p:nvSpPr>
        <p:spPr/>
        <p:txBody>
          <a:bodyPr/>
          <a:lstStyle/>
          <a:p>
            <a:pPr algn="l"/>
            <a:r>
              <a:rPr lang="en-US" sz="2400" b="0" i="0" dirty="0">
                <a:solidFill>
                  <a:srgbClr val="333333"/>
                </a:solidFill>
                <a:effectLst/>
              </a:rPr>
              <a:t>There does not seem to be any clinical effect on the body as a result of having too little calcitonin. Patients who have had their thyroid gland removed, and have undetectable levels of calcitonin in their blood, show no adverse symptoms or signs as a result of this.</a:t>
            </a:r>
          </a:p>
          <a:p>
            <a:endParaRPr lang="en-IN" dirty="0"/>
          </a:p>
        </p:txBody>
      </p:sp>
    </p:spTree>
    <p:extLst>
      <p:ext uri="{BB962C8B-B14F-4D97-AF65-F5344CB8AC3E}">
        <p14:creationId xmlns:p14="http://schemas.microsoft.com/office/powerpoint/2010/main" val="402654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DB49-1DA8-4058-8837-038DB2EA3D26}"/>
              </a:ext>
            </a:extLst>
          </p:cNvPr>
          <p:cNvSpPr>
            <a:spLocks noGrp="1"/>
          </p:cNvSpPr>
          <p:nvPr>
            <p:ph type="title"/>
          </p:nvPr>
        </p:nvSpPr>
        <p:spPr>
          <a:xfrm>
            <a:off x="838200" y="365126"/>
            <a:ext cx="10515600" cy="409316"/>
          </a:xfrm>
        </p:spPr>
        <p:txBody>
          <a:bodyPr>
            <a:normAutofit fontScale="90000"/>
          </a:bodyPr>
          <a:lstStyle/>
          <a:p>
            <a:r>
              <a:rPr lang="en-IN" sz="3600" dirty="0"/>
              <a:t>Vitamin-D</a:t>
            </a:r>
          </a:p>
        </p:txBody>
      </p:sp>
      <p:sp>
        <p:nvSpPr>
          <p:cNvPr id="3" name="Content Placeholder 2">
            <a:extLst>
              <a:ext uri="{FF2B5EF4-FFF2-40B4-BE49-F238E27FC236}">
                <a16:creationId xmlns:a16="http://schemas.microsoft.com/office/drawing/2014/main" id="{461F40EE-DE60-4D31-9F09-4FB9825177BA}"/>
              </a:ext>
            </a:extLst>
          </p:cNvPr>
          <p:cNvSpPr>
            <a:spLocks noGrp="1"/>
          </p:cNvSpPr>
          <p:nvPr>
            <p:ph idx="1"/>
          </p:nvPr>
        </p:nvSpPr>
        <p:spPr>
          <a:xfrm>
            <a:off x="838200" y="1250302"/>
            <a:ext cx="10515600" cy="4926661"/>
          </a:xfrm>
        </p:spPr>
        <p:txBody>
          <a:bodyPr>
            <a:normAutofit fontScale="92500" lnSpcReduction="10000"/>
          </a:bodyPr>
          <a:lstStyle/>
          <a:p>
            <a:pPr algn="l"/>
            <a:r>
              <a:rPr lang="en-US" sz="2200" b="1" i="0" dirty="0">
                <a:solidFill>
                  <a:srgbClr val="202122"/>
                </a:solidFill>
                <a:effectLst/>
              </a:rPr>
              <a:t>Vitamin D</a:t>
            </a:r>
            <a:r>
              <a:rPr lang="en-US" sz="2200" b="0" i="0" dirty="0">
                <a:solidFill>
                  <a:srgbClr val="202122"/>
                </a:solidFill>
                <a:effectLst/>
              </a:rPr>
              <a:t> is </a:t>
            </a:r>
            <a:r>
              <a:rPr lang="en-US" sz="2200" b="0" i="0" dirty="0">
                <a:effectLst/>
              </a:rPr>
              <a:t>a group of </a:t>
            </a:r>
            <a:r>
              <a:rPr lang="en-US" sz="2200" b="0" i="0" strike="noStrike" dirty="0">
                <a:effectLst/>
                <a:hlinkClick r:id="rId2" tooltip="Lipophilicity">
                  <a:extLst>
                    <a:ext uri="{A12FA001-AC4F-418D-AE19-62706E023703}">
                      <ahyp:hlinkClr xmlns:ahyp="http://schemas.microsoft.com/office/drawing/2018/hyperlinkcolor" val="tx"/>
                    </a:ext>
                  </a:extLst>
                </a:hlinkClick>
              </a:rPr>
              <a:t>fat-soluble</a:t>
            </a:r>
            <a:r>
              <a:rPr lang="en-US" sz="2200" b="0" i="0" dirty="0">
                <a:effectLst/>
              </a:rPr>
              <a:t> </a:t>
            </a:r>
            <a:r>
              <a:rPr lang="en-US" sz="2200" dirty="0"/>
              <a:t>steroids</a:t>
            </a:r>
            <a:r>
              <a:rPr lang="en-US" sz="2200" b="0" i="0" dirty="0">
                <a:effectLst/>
              </a:rPr>
              <a:t> responsible for increasing intestinal absorption of </a:t>
            </a:r>
            <a:r>
              <a:rPr lang="en-US" sz="2200" b="0" i="0" strike="noStrike" dirty="0">
                <a:effectLst/>
                <a:hlinkClick r:id="rId3" tooltip="Calcium">
                  <a:extLst>
                    <a:ext uri="{A12FA001-AC4F-418D-AE19-62706E023703}">
                      <ahyp:hlinkClr xmlns:ahyp="http://schemas.microsoft.com/office/drawing/2018/hyperlinkcolor" val="tx"/>
                    </a:ext>
                  </a:extLst>
                </a:hlinkClick>
              </a:rPr>
              <a:t>calcium</a:t>
            </a:r>
            <a:r>
              <a:rPr lang="en-US" sz="2200" b="0" i="0" dirty="0">
                <a:effectLst/>
              </a:rPr>
              <a:t>, </a:t>
            </a:r>
            <a:r>
              <a:rPr lang="en-US" sz="2200" b="0" i="0" strike="noStrike" dirty="0">
                <a:effectLst/>
                <a:hlinkClick r:id="rId4" tooltip="Magnesium">
                  <a:extLst>
                    <a:ext uri="{A12FA001-AC4F-418D-AE19-62706E023703}">
                      <ahyp:hlinkClr xmlns:ahyp="http://schemas.microsoft.com/office/drawing/2018/hyperlinkcolor" val="tx"/>
                    </a:ext>
                  </a:extLst>
                </a:hlinkClick>
              </a:rPr>
              <a:t>magnesium</a:t>
            </a:r>
            <a:r>
              <a:rPr lang="en-US" sz="2200" b="0" i="0" dirty="0">
                <a:effectLst/>
              </a:rPr>
              <a:t>, and </a:t>
            </a:r>
            <a:r>
              <a:rPr lang="en-US" sz="2200" b="0" i="0" strike="noStrike" dirty="0">
                <a:effectLst/>
                <a:hlinkClick r:id="rId5" tooltip="Phosphate">
                  <a:extLst>
                    <a:ext uri="{A12FA001-AC4F-418D-AE19-62706E023703}">
                      <ahyp:hlinkClr xmlns:ahyp="http://schemas.microsoft.com/office/drawing/2018/hyperlinkcolor" val="tx"/>
                    </a:ext>
                  </a:extLst>
                </a:hlinkClick>
              </a:rPr>
              <a:t>phosphate</a:t>
            </a:r>
            <a:r>
              <a:rPr lang="en-US" sz="2200" b="0" i="0" dirty="0">
                <a:effectLst/>
              </a:rPr>
              <a:t>, and many other biological effects.</a:t>
            </a:r>
            <a:endParaRPr lang="en-US" sz="2200" b="0" i="0" baseline="30000" dirty="0">
              <a:effectLst/>
            </a:endParaRPr>
          </a:p>
          <a:p>
            <a:pPr algn="l"/>
            <a:r>
              <a:rPr lang="en-US" sz="2200" b="0" i="0" dirty="0">
                <a:effectLst/>
              </a:rPr>
              <a:t> In humans, the most important compounds in this group are vitamin D</a:t>
            </a:r>
            <a:r>
              <a:rPr lang="en-US" sz="2200" b="0" i="0" baseline="-25000" dirty="0">
                <a:effectLst/>
              </a:rPr>
              <a:t>3</a:t>
            </a:r>
            <a:r>
              <a:rPr lang="en-US" sz="2200" b="0" i="0" dirty="0">
                <a:effectLst/>
              </a:rPr>
              <a:t> (</a:t>
            </a:r>
            <a:r>
              <a:rPr lang="en-US" sz="2200" b="0" i="0" strike="noStrike" dirty="0">
                <a:effectLst/>
                <a:hlinkClick r:id="rId6" tooltip="Cholecalciferol">
                  <a:extLst>
                    <a:ext uri="{A12FA001-AC4F-418D-AE19-62706E023703}">
                      <ahyp:hlinkClr xmlns:ahyp="http://schemas.microsoft.com/office/drawing/2018/hyperlinkcolor" val="tx"/>
                    </a:ext>
                  </a:extLst>
                </a:hlinkClick>
              </a:rPr>
              <a:t>cholecalciferol</a:t>
            </a:r>
            <a:r>
              <a:rPr lang="en-US" sz="2200" b="0" i="0" dirty="0">
                <a:effectLst/>
              </a:rPr>
              <a:t>) and vitamin D</a:t>
            </a:r>
            <a:r>
              <a:rPr lang="en-US" sz="2200" b="0" i="0" baseline="-25000" dirty="0">
                <a:effectLst/>
              </a:rPr>
              <a:t>2</a:t>
            </a:r>
            <a:r>
              <a:rPr lang="en-US" sz="2200" b="0" i="0" dirty="0">
                <a:effectLst/>
              </a:rPr>
              <a:t> (</a:t>
            </a:r>
            <a:r>
              <a:rPr lang="en-US" sz="2200" b="0" i="0" strike="noStrike" dirty="0">
                <a:effectLst/>
                <a:hlinkClick r:id="rId7" tooltip="Ergocalciferol">
                  <a:extLst>
                    <a:ext uri="{A12FA001-AC4F-418D-AE19-62706E023703}">
                      <ahyp:hlinkClr xmlns:ahyp="http://schemas.microsoft.com/office/drawing/2018/hyperlinkcolor" val="tx"/>
                    </a:ext>
                  </a:extLst>
                </a:hlinkClick>
              </a:rPr>
              <a:t>ergocalciferol</a:t>
            </a:r>
            <a:r>
              <a:rPr lang="en-US" sz="2200" b="0" i="0" dirty="0">
                <a:effectLst/>
              </a:rPr>
              <a:t>).</a:t>
            </a:r>
          </a:p>
          <a:p>
            <a:pPr algn="l"/>
            <a:r>
              <a:rPr lang="en-US" sz="2200" b="0" i="0" dirty="0">
                <a:effectLst/>
              </a:rPr>
              <a:t>The major natural source of the vitamin is </a:t>
            </a:r>
            <a:r>
              <a:rPr lang="en-US" sz="2200" b="0" i="0" strike="noStrike" dirty="0">
                <a:effectLst/>
                <a:hlinkClick r:id="rId8" tooltip="Chemical synthesis">
                  <a:extLst>
                    <a:ext uri="{A12FA001-AC4F-418D-AE19-62706E023703}">
                      <ahyp:hlinkClr xmlns:ahyp="http://schemas.microsoft.com/office/drawing/2018/hyperlinkcolor" val="tx"/>
                    </a:ext>
                  </a:extLst>
                </a:hlinkClick>
              </a:rPr>
              <a:t>synthesis</a:t>
            </a:r>
            <a:r>
              <a:rPr lang="en-US" sz="2200" b="0" i="0" dirty="0">
                <a:effectLst/>
              </a:rPr>
              <a:t> of cholecalciferol in the </a:t>
            </a:r>
            <a:r>
              <a:rPr lang="en-US" sz="2200" b="0" i="0" strike="noStrike" dirty="0">
                <a:effectLst/>
                <a:hlinkClick r:id="rId9" tooltip="Epidermis">
                  <a:extLst>
                    <a:ext uri="{A12FA001-AC4F-418D-AE19-62706E023703}">
                      <ahyp:hlinkClr xmlns:ahyp="http://schemas.microsoft.com/office/drawing/2018/hyperlinkcolor" val="tx"/>
                    </a:ext>
                  </a:extLst>
                </a:hlinkClick>
              </a:rPr>
              <a:t>lower layers of epidermis</a:t>
            </a:r>
            <a:r>
              <a:rPr lang="en-US" sz="2200" b="0" i="0" dirty="0">
                <a:effectLst/>
              </a:rPr>
              <a:t> of the skin through a chemical reaction that is dependent on </a:t>
            </a:r>
            <a:r>
              <a:rPr lang="en-US" sz="2200" b="0" i="0" strike="noStrike" dirty="0">
                <a:effectLst/>
                <a:hlinkClick r:id="rId10" tooltip="Health effects of sunlight exposure">
                  <a:extLst>
                    <a:ext uri="{A12FA001-AC4F-418D-AE19-62706E023703}">
                      <ahyp:hlinkClr xmlns:ahyp="http://schemas.microsoft.com/office/drawing/2018/hyperlinkcolor" val="tx"/>
                    </a:ext>
                  </a:extLst>
                </a:hlinkClick>
              </a:rPr>
              <a:t>sun exposure</a:t>
            </a:r>
            <a:r>
              <a:rPr lang="en-US" sz="2200" b="0" i="0" dirty="0">
                <a:effectLst/>
              </a:rPr>
              <a:t> (specifically </a:t>
            </a:r>
            <a:r>
              <a:rPr lang="en-US" sz="2200" b="0" i="0" strike="noStrike" dirty="0">
                <a:effectLst/>
                <a:hlinkClick r:id="rId11" tooltip="Ultraviolet">
                  <a:extLst>
                    <a:ext uri="{A12FA001-AC4F-418D-AE19-62706E023703}">
                      <ahyp:hlinkClr xmlns:ahyp="http://schemas.microsoft.com/office/drawing/2018/hyperlinkcolor" val="tx"/>
                    </a:ext>
                  </a:extLst>
                </a:hlinkClick>
              </a:rPr>
              <a:t>UV radiation</a:t>
            </a:r>
            <a:r>
              <a:rPr lang="en-US" sz="2200" b="0" i="0" dirty="0">
                <a:effectLst/>
              </a:rPr>
              <a:t>). </a:t>
            </a:r>
          </a:p>
          <a:p>
            <a:pPr algn="l"/>
            <a:r>
              <a:rPr lang="en-US" sz="2200" b="0" i="0" dirty="0">
                <a:effectLst/>
              </a:rPr>
              <a:t>Cholecalciferol and ergocalciferol can be ingested from the diet and </a:t>
            </a:r>
            <a:r>
              <a:rPr lang="en-US" sz="2200" b="0" i="0" strike="noStrike" dirty="0">
                <a:effectLst/>
                <a:hlinkClick r:id="rId12" tooltip="Dietary supplement">
                  <a:extLst>
                    <a:ext uri="{A12FA001-AC4F-418D-AE19-62706E023703}">
                      <ahyp:hlinkClr xmlns:ahyp="http://schemas.microsoft.com/office/drawing/2018/hyperlinkcolor" val="tx"/>
                    </a:ext>
                  </a:extLst>
                </a:hlinkClick>
              </a:rPr>
              <a:t>supplements</a:t>
            </a:r>
            <a:r>
              <a:rPr lang="en-US" sz="2200" b="0" i="0" dirty="0">
                <a:effectLst/>
              </a:rPr>
              <a:t>. Only a few foods, such as the flesh of fatty fish, naturally contain significant amounts of vitamin D. </a:t>
            </a:r>
          </a:p>
          <a:p>
            <a:pPr algn="l"/>
            <a:r>
              <a:rPr lang="en-US" sz="2200" b="0" i="0" dirty="0">
                <a:effectLst/>
              </a:rPr>
              <a:t>Vitamin D has a significant role in </a:t>
            </a:r>
            <a:r>
              <a:rPr lang="en-US" sz="2200" b="0" i="0" strike="noStrike" dirty="0">
                <a:effectLst/>
                <a:hlinkClick r:id="rId13" tooltip="Calcium homeostasis">
                  <a:extLst>
                    <a:ext uri="{A12FA001-AC4F-418D-AE19-62706E023703}">
                      <ahyp:hlinkClr xmlns:ahyp="http://schemas.microsoft.com/office/drawing/2018/hyperlinkcolor" val="tx"/>
                    </a:ext>
                  </a:extLst>
                </a:hlinkClick>
              </a:rPr>
              <a:t>calcium homeostasis</a:t>
            </a:r>
            <a:r>
              <a:rPr lang="en-US" sz="2200" b="0" i="0" dirty="0">
                <a:effectLst/>
              </a:rPr>
              <a:t> and metabolism</a:t>
            </a:r>
          </a:p>
          <a:p>
            <a:endParaRPr lang="en-IN" dirty="0"/>
          </a:p>
        </p:txBody>
      </p:sp>
    </p:spTree>
    <p:extLst>
      <p:ext uri="{BB962C8B-B14F-4D97-AF65-F5344CB8AC3E}">
        <p14:creationId xmlns:p14="http://schemas.microsoft.com/office/powerpoint/2010/main" val="255753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14224-7E2F-46D3-B6A5-4A94A62F51C3}"/>
              </a:ext>
            </a:extLst>
          </p:cNvPr>
          <p:cNvSpPr>
            <a:spLocks noGrp="1"/>
          </p:cNvSpPr>
          <p:nvPr>
            <p:ph type="title"/>
          </p:nvPr>
        </p:nvSpPr>
        <p:spPr>
          <a:xfrm>
            <a:off x="838200" y="365125"/>
            <a:ext cx="10515600" cy="465299"/>
          </a:xfrm>
        </p:spPr>
        <p:txBody>
          <a:bodyPr>
            <a:normAutofit fontScale="90000"/>
          </a:bodyPr>
          <a:lstStyle/>
          <a:p>
            <a:br>
              <a:rPr lang="en-US" sz="3600" i="0" dirty="0">
                <a:solidFill>
                  <a:srgbClr val="000000"/>
                </a:solidFill>
                <a:effectLst/>
              </a:rPr>
            </a:br>
            <a:r>
              <a:rPr lang="en-US" sz="3600" i="0" dirty="0">
                <a:solidFill>
                  <a:srgbClr val="000000"/>
                </a:solidFill>
                <a:effectLst/>
              </a:rPr>
              <a:t>Properties of Vitamin D</a:t>
            </a:r>
            <a:br>
              <a:rPr lang="en-US" b="0" i="0" dirty="0">
                <a:solidFill>
                  <a:srgbClr val="000000"/>
                </a:solidFill>
                <a:effectLst/>
                <a:latin typeface="Open Sans" panose="020B0604020202020204" pitchFamily="34" charset="0"/>
              </a:rPr>
            </a:br>
            <a:endParaRPr lang="en-IN" dirty="0"/>
          </a:p>
        </p:txBody>
      </p:sp>
      <p:sp>
        <p:nvSpPr>
          <p:cNvPr id="3" name="Content Placeholder 2">
            <a:extLst>
              <a:ext uri="{FF2B5EF4-FFF2-40B4-BE49-F238E27FC236}">
                <a16:creationId xmlns:a16="http://schemas.microsoft.com/office/drawing/2014/main" id="{46E27C6E-075E-42B7-82E7-EF19B041B543}"/>
              </a:ext>
            </a:extLst>
          </p:cNvPr>
          <p:cNvSpPr>
            <a:spLocks noGrp="1"/>
          </p:cNvSpPr>
          <p:nvPr>
            <p:ph idx="1"/>
          </p:nvPr>
        </p:nvSpPr>
        <p:spPr>
          <a:xfrm>
            <a:off x="838200" y="1872278"/>
            <a:ext cx="10515600" cy="4351338"/>
          </a:xfrm>
        </p:spPr>
        <p:txBody>
          <a:bodyPr/>
          <a:lstStyle/>
          <a:p>
            <a:pPr marL="742950" lvl="1" indent="-285750" algn="l" fontAlgn="base">
              <a:buFont typeface="Arial" panose="020B0604020202020204" pitchFamily="34" charset="0"/>
              <a:buChar char="•"/>
            </a:pPr>
            <a:r>
              <a:rPr lang="en-US" b="0" i="0" dirty="0">
                <a:solidFill>
                  <a:srgbClr val="000000"/>
                </a:solidFill>
                <a:effectLst/>
              </a:rPr>
              <a:t>Vitamin D is a white and almost </a:t>
            </a:r>
            <a:r>
              <a:rPr lang="en-US" b="0" i="0" dirty="0" err="1">
                <a:solidFill>
                  <a:srgbClr val="000000"/>
                </a:solidFill>
                <a:effectLst/>
              </a:rPr>
              <a:t>odourless</a:t>
            </a:r>
            <a:r>
              <a:rPr lang="en-US" b="0" i="0" dirty="0">
                <a:solidFill>
                  <a:srgbClr val="000000"/>
                </a:solidFill>
                <a:effectLst/>
              </a:rPr>
              <a:t> crystalline substance.</a:t>
            </a:r>
          </a:p>
          <a:p>
            <a:pPr marL="742950" lvl="1" indent="-285750" algn="l" fontAlgn="base">
              <a:buFont typeface="Arial" panose="020B0604020202020204" pitchFamily="34" charset="0"/>
              <a:buChar char="•"/>
            </a:pPr>
            <a:r>
              <a:rPr lang="en-US" b="0" i="0" dirty="0">
                <a:solidFill>
                  <a:srgbClr val="000000"/>
                </a:solidFill>
                <a:effectLst/>
              </a:rPr>
              <a:t>It is soluble in fat and fat solvents.</a:t>
            </a:r>
          </a:p>
          <a:p>
            <a:pPr marL="742950" lvl="1" indent="-285750" algn="l" fontAlgn="base">
              <a:buFont typeface="Arial" panose="020B0604020202020204" pitchFamily="34" charset="0"/>
              <a:buChar char="•"/>
            </a:pPr>
            <a:r>
              <a:rPr lang="en-US" b="0" i="0" dirty="0">
                <a:solidFill>
                  <a:srgbClr val="000000"/>
                </a:solidFill>
                <a:effectLst/>
              </a:rPr>
              <a:t>It is fairly heat resistant and also relatively resistant to oxidation.</a:t>
            </a:r>
          </a:p>
          <a:p>
            <a:pPr marL="742950" lvl="1" indent="-285750" algn="l" fontAlgn="base">
              <a:buFont typeface="Arial" panose="020B0604020202020204" pitchFamily="34" charset="0"/>
              <a:buChar char="•"/>
            </a:pPr>
            <a:r>
              <a:rPr lang="en-US" b="0" i="0" dirty="0">
                <a:solidFill>
                  <a:srgbClr val="000000"/>
                </a:solidFill>
                <a:effectLst/>
              </a:rPr>
              <a:t>It is not affected by acids and </a:t>
            </a:r>
            <a:r>
              <a:rPr lang="en-US" b="0" i="0" dirty="0" err="1">
                <a:solidFill>
                  <a:srgbClr val="000000"/>
                </a:solidFill>
                <a:effectLst/>
              </a:rPr>
              <a:t>alkalies</a:t>
            </a:r>
            <a:r>
              <a:rPr lang="en-US" b="0" i="0" dirty="0">
                <a:solidFill>
                  <a:srgbClr val="000000"/>
                </a:solidFill>
                <a:effectLst/>
              </a:rPr>
              <a:t>.</a:t>
            </a:r>
          </a:p>
          <a:p>
            <a:endParaRPr lang="en-IN" dirty="0"/>
          </a:p>
        </p:txBody>
      </p:sp>
    </p:spTree>
    <p:extLst>
      <p:ext uri="{BB962C8B-B14F-4D97-AF65-F5344CB8AC3E}">
        <p14:creationId xmlns:p14="http://schemas.microsoft.com/office/powerpoint/2010/main" val="85969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3CF95-1B88-4F7B-B1B5-BAE66794887A}"/>
              </a:ext>
            </a:extLst>
          </p:cNvPr>
          <p:cNvSpPr>
            <a:spLocks noGrp="1"/>
          </p:cNvSpPr>
          <p:nvPr>
            <p:ph type="title"/>
          </p:nvPr>
        </p:nvSpPr>
        <p:spPr>
          <a:xfrm>
            <a:off x="838200" y="365126"/>
            <a:ext cx="10515600" cy="539944"/>
          </a:xfrm>
        </p:spPr>
        <p:txBody>
          <a:bodyPr>
            <a:normAutofit fontScale="90000"/>
          </a:bodyPr>
          <a:lstStyle/>
          <a:p>
            <a:br>
              <a:rPr lang="en-US" sz="3600" i="0" dirty="0">
                <a:solidFill>
                  <a:srgbClr val="000000"/>
                </a:solidFill>
                <a:effectLst/>
              </a:rPr>
            </a:br>
            <a:r>
              <a:rPr lang="en-US" sz="3600" i="0" dirty="0">
                <a:solidFill>
                  <a:srgbClr val="000000"/>
                </a:solidFill>
                <a:effectLst/>
              </a:rPr>
              <a:t>Regulation of blood calcium level by calcitriol:</a:t>
            </a:r>
            <a:br>
              <a:rPr lang="en-US" sz="3600" i="0" dirty="0">
                <a:solidFill>
                  <a:srgbClr val="000000"/>
                </a:solidFill>
                <a:effectLst/>
              </a:rPr>
            </a:br>
            <a:endParaRPr lang="en-IN" sz="3600" dirty="0"/>
          </a:p>
        </p:txBody>
      </p:sp>
      <p:pic>
        <p:nvPicPr>
          <p:cNvPr id="2052" name="Picture 4">
            <a:extLst>
              <a:ext uri="{FF2B5EF4-FFF2-40B4-BE49-F238E27FC236}">
                <a16:creationId xmlns:a16="http://schemas.microsoft.com/office/drawing/2014/main" id="{218059CF-50AD-4B57-ADF7-7D928CF4E7D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3188" y="1045029"/>
            <a:ext cx="9705623" cy="555207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B97582C-4D74-46D3-95E0-D63AB59A19E6}"/>
              </a:ext>
            </a:extLst>
          </p:cNvPr>
          <p:cNvSpPr txBox="1"/>
          <p:nvPr/>
        </p:nvSpPr>
        <p:spPr>
          <a:xfrm>
            <a:off x="6551646" y="4982748"/>
            <a:ext cx="5456852" cy="461665"/>
          </a:xfrm>
          <a:prstGeom prst="rect">
            <a:avLst/>
          </a:prstGeom>
          <a:noFill/>
        </p:spPr>
        <p:txBody>
          <a:bodyPr wrap="square">
            <a:spAutoFit/>
          </a:bodyPr>
          <a:lstStyle/>
          <a:p>
            <a:pPr algn="l" fontAlgn="base"/>
            <a:r>
              <a:rPr lang="en-US" sz="1200" b="0" i="0" dirty="0">
                <a:solidFill>
                  <a:srgbClr val="000000"/>
                </a:solidFill>
                <a:effectLst/>
                <a:latin typeface="Open Sans" panose="020B0606030504020204" pitchFamily="34" charset="0"/>
              </a:rPr>
              <a:t>Plasma level of calcium and phosphorus regulate the activity of calcitriol formation which in turn maintains the calcium level of plasma.</a:t>
            </a:r>
          </a:p>
        </p:txBody>
      </p:sp>
    </p:spTree>
    <p:extLst>
      <p:ext uri="{BB962C8B-B14F-4D97-AF65-F5344CB8AC3E}">
        <p14:creationId xmlns:p14="http://schemas.microsoft.com/office/powerpoint/2010/main" val="1409093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B6602-30C4-4F45-80F9-E2679A36690C}"/>
              </a:ext>
            </a:extLst>
          </p:cNvPr>
          <p:cNvSpPr>
            <a:spLocks noGrp="1"/>
          </p:cNvSpPr>
          <p:nvPr>
            <p:ph type="title"/>
          </p:nvPr>
        </p:nvSpPr>
        <p:spPr>
          <a:xfrm>
            <a:off x="838200" y="365126"/>
            <a:ext cx="10515600" cy="446638"/>
          </a:xfrm>
        </p:spPr>
        <p:txBody>
          <a:bodyPr>
            <a:normAutofit fontScale="90000"/>
          </a:bodyPr>
          <a:lstStyle/>
          <a:p>
            <a:br>
              <a:rPr lang="en-US" sz="3600" i="0" dirty="0">
                <a:solidFill>
                  <a:srgbClr val="000000"/>
                </a:solidFill>
                <a:effectLst/>
              </a:rPr>
            </a:br>
            <a:r>
              <a:rPr lang="en-US" sz="3600" i="0" dirty="0">
                <a:solidFill>
                  <a:srgbClr val="000000"/>
                </a:solidFill>
                <a:effectLst/>
              </a:rPr>
              <a:t>Biological role of Vitamin D</a:t>
            </a:r>
            <a:br>
              <a:rPr lang="en-US" b="1" i="0" dirty="0">
                <a:solidFill>
                  <a:srgbClr val="000000"/>
                </a:solidFill>
                <a:effectLst/>
                <a:latin typeface="Open Sans" panose="020B0606030504020204" pitchFamily="34" charset="0"/>
              </a:rPr>
            </a:br>
            <a:endParaRPr lang="en-IN" dirty="0"/>
          </a:p>
        </p:txBody>
      </p:sp>
      <p:sp>
        <p:nvSpPr>
          <p:cNvPr id="3" name="Content Placeholder 2">
            <a:extLst>
              <a:ext uri="{FF2B5EF4-FFF2-40B4-BE49-F238E27FC236}">
                <a16:creationId xmlns:a16="http://schemas.microsoft.com/office/drawing/2014/main" id="{809ECBF3-79CD-4517-BABE-ADD99BCEC6FF}"/>
              </a:ext>
            </a:extLst>
          </p:cNvPr>
          <p:cNvSpPr>
            <a:spLocks noGrp="1"/>
          </p:cNvSpPr>
          <p:nvPr>
            <p:ph idx="1"/>
          </p:nvPr>
        </p:nvSpPr>
        <p:spPr>
          <a:xfrm>
            <a:off x="838200" y="961053"/>
            <a:ext cx="10515600" cy="5215910"/>
          </a:xfrm>
        </p:spPr>
        <p:txBody>
          <a:bodyPr>
            <a:normAutofit fontScale="62500" lnSpcReduction="20000"/>
          </a:bodyPr>
          <a:lstStyle/>
          <a:p>
            <a:pPr algn="l" fontAlgn="base">
              <a:buFont typeface="Arial" panose="020B0604020202020204" pitchFamily="34" charset="0"/>
              <a:buChar char="•"/>
            </a:pPr>
            <a:r>
              <a:rPr lang="en-US" sz="2300" b="0" i="0" dirty="0">
                <a:solidFill>
                  <a:srgbClr val="000000"/>
                </a:solidFill>
                <a:effectLst/>
              </a:rPr>
              <a:t>The major function of vitamin D is to maintain the plasma level of calcium and phosphorus.</a:t>
            </a:r>
          </a:p>
          <a:p>
            <a:pPr algn="l" fontAlgn="base">
              <a:buFont typeface="Arial" panose="020B0604020202020204" pitchFamily="34" charset="0"/>
              <a:buChar char="•"/>
            </a:pPr>
            <a:r>
              <a:rPr lang="en-US" sz="2300" b="0" i="0" dirty="0">
                <a:solidFill>
                  <a:srgbClr val="000000"/>
                </a:solidFill>
                <a:effectLst/>
              </a:rPr>
              <a:t>Calcitriol functions by acting on three major sites:</a:t>
            </a:r>
          </a:p>
          <a:p>
            <a:pPr algn="l" fontAlgn="base">
              <a:buFont typeface="Arial" panose="020B0604020202020204" pitchFamily="34" charset="0"/>
              <a:buChar char="•"/>
            </a:pPr>
            <a:r>
              <a:rPr lang="en-IN" sz="2300" b="0" i="0" dirty="0" err="1">
                <a:solidFill>
                  <a:srgbClr val="000000"/>
                </a:solidFill>
                <a:effectLst/>
              </a:rPr>
              <a:t>i</a:t>
            </a:r>
            <a:r>
              <a:rPr lang="en-IN" sz="2300" b="0" i="0" dirty="0">
                <a:solidFill>
                  <a:srgbClr val="000000"/>
                </a:solidFill>
                <a:effectLst/>
              </a:rPr>
              <a:t>. </a:t>
            </a:r>
            <a:r>
              <a:rPr lang="en-IN" sz="2300" b="1" i="0" u="sng" dirty="0">
                <a:solidFill>
                  <a:srgbClr val="000000"/>
                </a:solidFill>
                <a:effectLst/>
              </a:rPr>
              <a:t>Action in intestine</a:t>
            </a:r>
            <a:endParaRPr lang="en-US" sz="2300" u="sng" dirty="0">
              <a:solidFill>
                <a:srgbClr val="000000"/>
              </a:solidFill>
            </a:endParaRPr>
          </a:p>
          <a:p>
            <a:pPr algn="l" fontAlgn="base">
              <a:buFont typeface="Arial" panose="020B0604020202020204" pitchFamily="34" charset="0"/>
              <a:buChar char="•"/>
            </a:pPr>
            <a:r>
              <a:rPr lang="en-IN" sz="2300" b="0" i="0" dirty="0">
                <a:solidFill>
                  <a:srgbClr val="000000"/>
                </a:solidFill>
                <a:effectLst/>
              </a:rPr>
              <a:t>Vitamin D (Calcitriol) stimulate the calcium absorption in the intestine.</a:t>
            </a:r>
          </a:p>
          <a:p>
            <a:pPr algn="l" fontAlgn="base">
              <a:buFont typeface="Arial" panose="020B0604020202020204" pitchFamily="34" charset="0"/>
              <a:buChar char="•"/>
            </a:pPr>
            <a:r>
              <a:rPr lang="en-IN" sz="2300" b="0" i="0" dirty="0">
                <a:solidFill>
                  <a:srgbClr val="000000"/>
                </a:solidFill>
                <a:effectLst/>
              </a:rPr>
              <a:t>Calcitriol in intestinal cells bind to the calcitriol receptor forming calcitriol receptor complex.</a:t>
            </a:r>
          </a:p>
          <a:p>
            <a:pPr algn="l" fontAlgn="base">
              <a:buFont typeface="Arial" panose="020B0604020202020204" pitchFamily="34" charset="0"/>
              <a:buChar char="•"/>
            </a:pPr>
            <a:r>
              <a:rPr lang="en-IN" sz="2300" b="0" i="0" dirty="0">
                <a:solidFill>
                  <a:srgbClr val="000000"/>
                </a:solidFill>
                <a:effectLst/>
              </a:rPr>
              <a:t>This calcitriol acts on nucleus stimulating the DNA to produce mRNA and therefore protein called calcium binding protein.</a:t>
            </a:r>
          </a:p>
          <a:p>
            <a:pPr algn="l" fontAlgn="base">
              <a:buFont typeface="Arial" panose="020B0604020202020204" pitchFamily="34" charset="0"/>
              <a:buChar char="•"/>
            </a:pPr>
            <a:r>
              <a:rPr lang="en-IN" sz="2300" b="0" i="0" dirty="0">
                <a:solidFill>
                  <a:srgbClr val="000000"/>
                </a:solidFill>
                <a:effectLst/>
              </a:rPr>
              <a:t>This calcium binding protein binds and absorbs the calcium.</a:t>
            </a:r>
          </a:p>
          <a:p>
            <a:r>
              <a:rPr lang="en-IN" sz="2300" b="0" i="0" dirty="0">
                <a:solidFill>
                  <a:srgbClr val="000000"/>
                </a:solidFill>
                <a:effectLst/>
              </a:rPr>
              <a:t>ii. </a:t>
            </a:r>
            <a:r>
              <a:rPr lang="en-IN" sz="2300" b="1" i="0" u="sng" dirty="0">
                <a:solidFill>
                  <a:srgbClr val="000000"/>
                </a:solidFill>
                <a:effectLst/>
              </a:rPr>
              <a:t>Action in bone</a:t>
            </a:r>
          </a:p>
          <a:p>
            <a:pPr algn="l" fontAlgn="base">
              <a:buFont typeface="Arial" panose="020B0604020202020204" pitchFamily="34" charset="0"/>
              <a:buChar char="•"/>
            </a:pPr>
            <a:r>
              <a:rPr lang="en-IN" sz="2300" b="0" i="0" dirty="0">
                <a:solidFill>
                  <a:srgbClr val="000000"/>
                </a:solidFill>
                <a:effectLst/>
              </a:rPr>
              <a:t>Calcium is very essential for bone formation.</a:t>
            </a:r>
          </a:p>
          <a:p>
            <a:pPr algn="l" fontAlgn="base">
              <a:buFont typeface="Arial" panose="020B0604020202020204" pitchFamily="34" charset="0"/>
              <a:buChar char="•"/>
            </a:pPr>
            <a:r>
              <a:rPr lang="en-IN" sz="2300" b="0" i="0" dirty="0">
                <a:solidFill>
                  <a:srgbClr val="000000"/>
                </a:solidFill>
                <a:effectLst/>
              </a:rPr>
              <a:t>Calcitriol stimulates calcium absorption and deposition as calcium phosphate.</a:t>
            </a:r>
          </a:p>
          <a:p>
            <a:pPr algn="l" fontAlgn="base">
              <a:buFont typeface="Arial" panose="020B0604020202020204" pitchFamily="34" charset="0"/>
              <a:buChar char="•"/>
            </a:pPr>
            <a:r>
              <a:rPr lang="en-IN" sz="2300" b="0" i="0" dirty="0">
                <a:solidFill>
                  <a:srgbClr val="000000"/>
                </a:solidFill>
                <a:effectLst/>
              </a:rPr>
              <a:t>Calcium along with parathyroid hormone mobilizes the calcium and phosphate from bone.</a:t>
            </a:r>
          </a:p>
          <a:p>
            <a:pPr algn="l" fontAlgn="base"/>
            <a:r>
              <a:rPr lang="en-IN" sz="2300" b="0" i="0" dirty="0">
                <a:solidFill>
                  <a:srgbClr val="000000"/>
                </a:solidFill>
                <a:effectLst/>
              </a:rPr>
              <a:t>iii. </a:t>
            </a:r>
            <a:r>
              <a:rPr lang="en-IN" sz="2300" b="1" i="0" u="sng" dirty="0">
                <a:solidFill>
                  <a:srgbClr val="000000"/>
                </a:solidFill>
                <a:effectLst/>
              </a:rPr>
              <a:t>Action in kidney:</a:t>
            </a:r>
            <a:endParaRPr lang="en-IN" sz="2300" b="0" i="0" u="sng" dirty="0">
              <a:solidFill>
                <a:srgbClr val="000000"/>
              </a:solidFill>
              <a:effectLst/>
            </a:endParaRPr>
          </a:p>
          <a:p>
            <a:pPr algn="l" fontAlgn="base">
              <a:buFont typeface="Arial" panose="020B0604020202020204" pitchFamily="34" charset="0"/>
              <a:buChar char="•"/>
            </a:pPr>
            <a:r>
              <a:rPr lang="en-IN" sz="2300" b="0" i="0" dirty="0">
                <a:solidFill>
                  <a:srgbClr val="000000"/>
                </a:solidFill>
                <a:effectLst/>
              </a:rPr>
              <a:t>Calcitriol along with parathyroid hormone inhibits the calcium excretion from kidney, meanwhile, calcitriol also stimulates the reabsorption of calcium from renal tubules.</a:t>
            </a:r>
          </a:p>
          <a:p>
            <a:pPr algn="l" fontAlgn="base">
              <a:buFont typeface="Arial" panose="020B0604020202020204" pitchFamily="34" charset="0"/>
              <a:buChar char="•"/>
            </a:pPr>
            <a:endParaRPr lang="en-IN" b="0" i="0" dirty="0">
              <a:solidFill>
                <a:srgbClr val="000000"/>
              </a:solidFill>
              <a:effectLst/>
            </a:endParaRPr>
          </a:p>
          <a:p>
            <a:pPr algn="l" fontAlgn="base">
              <a:buFont typeface="Arial" panose="020B0604020202020204" pitchFamily="34" charset="0"/>
              <a:buChar char="•"/>
            </a:pPr>
            <a:endParaRPr lang="en-US" b="0" i="0" dirty="0">
              <a:solidFill>
                <a:srgbClr val="000000"/>
              </a:solidFill>
              <a:effectLst/>
              <a:latin typeface="Open Sans" panose="020B0606030504020204" pitchFamily="34" charset="0"/>
            </a:endParaRPr>
          </a:p>
          <a:p>
            <a:endParaRPr lang="en-IN" dirty="0"/>
          </a:p>
        </p:txBody>
      </p:sp>
    </p:spTree>
    <p:extLst>
      <p:ext uri="{BB962C8B-B14F-4D97-AF65-F5344CB8AC3E}">
        <p14:creationId xmlns:p14="http://schemas.microsoft.com/office/powerpoint/2010/main" val="1627931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81C64-9674-464C-8BA6-8D2CFB6F6D15}"/>
              </a:ext>
            </a:extLst>
          </p:cNvPr>
          <p:cNvSpPr>
            <a:spLocks noGrp="1"/>
          </p:cNvSpPr>
          <p:nvPr>
            <p:ph type="title"/>
          </p:nvPr>
        </p:nvSpPr>
        <p:spPr>
          <a:xfrm>
            <a:off x="838200" y="318473"/>
            <a:ext cx="10515600" cy="474630"/>
          </a:xfrm>
        </p:spPr>
        <p:txBody>
          <a:bodyPr>
            <a:normAutofit fontScale="90000"/>
          </a:bodyPr>
          <a:lstStyle/>
          <a:p>
            <a:br>
              <a:rPr lang="en-US" sz="3600" i="0" dirty="0">
                <a:solidFill>
                  <a:srgbClr val="000000"/>
                </a:solidFill>
                <a:effectLst/>
              </a:rPr>
            </a:br>
            <a:r>
              <a:rPr lang="en-US" sz="3600" i="0" dirty="0">
                <a:solidFill>
                  <a:srgbClr val="000000"/>
                </a:solidFill>
                <a:effectLst/>
              </a:rPr>
              <a:t>Dietary sources of vitamin D</a:t>
            </a:r>
            <a:br>
              <a:rPr lang="en-US" b="1" i="0" dirty="0">
                <a:solidFill>
                  <a:srgbClr val="000000"/>
                </a:solidFill>
                <a:effectLst/>
                <a:latin typeface="Open Sans" panose="020B0606030504020204" pitchFamily="34" charset="0"/>
              </a:rPr>
            </a:br>
            <a:endParaRPr lang="en-IN" dirty="0"/>
          </a:p>
        </p:txBody>
      </p:sp>
      <p:sp>
        <p:nvSpPr>
          <p:cNvPr id="3" name="Content Placeholder 2">
            <a:extLst>
              <a:ext uri="{FF2B5EF4-FFF2-40B4-BE49-F238E27FC236}">
                <a16:creationId xmlns:a16="http://schemas.microsoft.com/office/drawing/2014/main" id="{9B1EE482-A272-43A4-B08E-EE3E7FA438DE}"/>
              </a:ext>
            </a:extLst>
          </p:cNvPr>
          <p:cNvSpPr>
            <a:spLocks noGrp="1"/>
          </p:cNvSpPr>
          <p:nvPr>
            <p:ph idx="1"/>
          </p:nvPr>
        </p:nvSpPr>
        <p:spPr>
          <a:xfrm>
            <a:off x="838200" y="1464906"/>
            <a:ext cx="10515600" cy="4712057"/>
          </a:xfrm>
        </p:spPr>
        <p:txBody>
          <a:bodyPr/>
          <a:lstStyle/>
          <a:p>
            <a:pPr algn="l" fontAlgn="base">
              <a:buFont typeface="Arial" panose="020B0604020202020204" pitchFamily="34" charset="0"/>
              <a:buChar char="•"/>
            </a:pPr>
            <a:r>
              <a:rPr lang="en-US" sz="2000" b="0" i="0" dirty="0">
                <a:solidFill>
                  <a:srgbClr val="000000"/>
                </a:solidFill>
                <a:effectLst/>
              </a:rPr>
              <a:t>Fatty fish, fish liver oil, egg yolk</a:t>
            </a:r>
          </a:p>
          <a:p>
            <a:pPr algn="l" fontAlgn="base">
              <a:buFont typeface="Arial" panose="020B0604020202020204" pitchFamily="34" charset="0"/>
              <a:buChar char="•"/>
            </a:pPr>
            <a:r>
              <a:rPr lang="en-US" sz="2000" b="0" i="0" dirty="0">
                <a:solidFill>
                  <a:srgbClr val="000000"/>
                </a:solidFill>
                <a:effectLst/>
              </a:rPr>
              <a:t>vitamin D is also obtained by consumption of irradiated food (irradiated yeast) and exposure to sunlight.</a:t>
            </a:r>
          </a:p>
          <a:p>
            <a:endParaRPr lang="en-IN" dirty="0"/>
          </a:p>
        </p:txBody>
      </p:sp>
    </p:spTree>
    <p:extLst>
      <p:ext uri="{BB962C8B-B14F-4D97-AF65-F5344CB8AC3E}">
        <p14:creationId xmlns:p14="http://schemas.microsoft.com/office/powerpoint/2010/main" val="4268905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AADE0-4B24-4800-9558-BF9623341AB5}"/>
              </a:ext>
            </a:extLst>
          </p:cNvPr>
          <p:cNvSpPr>
            <a:spLocks noGrp="1"/>
          </p:cNvSpPr>
          <p:nvPr>
            <p:ph idx="1"/>
          </p:nvPr>
        </p:nvSpPr>
        <p:spPr>
          <a:xfrm>
            <a:off x="838200" y="802433"/>
            <a:ext cx="10515600" cy="5374530"/>
          </a:xfrm>
        </p:spPr>
        <p:txBody>
          <a:bodyPr>
            <a:normAutofit fontScale="85000" lnSpcReduction="20000"/>
          </a:bodyPr>
          <a:lstStyle/>
          <a:p>
            <a:pPr algn="l" fontAlgn="base"/>
            <a:r>
              <a:rPr lang="en-US" b="1" i="0" dirty="0">
                <a:solidFill>
                  <a:srgbClr val="000000"/>
                </a:solidFill>
                <a:effectLst/>
              </a:rPr>
              <a:t>Vitamin D deficiency:</a:t>
            </a:r>
          </a:p>
          <a:p>
            <a:pPr algn="l" fontAlgn="base">
              <a:buFont typeface="Arial" panose="020B0604020202020204" pitchFamily="34" charset="0"/>
              <a:buChar char="•"/>
            </a:pPr>
            <a:r>
              <a:rPr lang="en-US" b="0" i="0" dirty="0">
                <a:solidFill>
                  <a:srgbClr val="000000"/>
                </a:solidFill>
                <a:effectLst/>
              </a:rPr>
              <a:t>Vitamin D deficiency occur due to inadequate exposure to sunlight and inadequate consumption of Vitamin D diet.</a:t>
            </a:r>
          </a:p>
          <a:p>
            <a:pPr algn="l" fontAlgn="base">
              <a:buFont typeface="Arial" panose="020B0604020202020204" pitchFamily="34" charset="0"/>
              <a:buChar char="•"/>
            </a:pPr>
            <a:r>
              <a:rPr lang="en-US" b="0" i="0" dirty="0">
                <a:solidFill>
                  <a:srgbClr val="000000"/>
                </a:solidFill>
                <a:effectLst/>
              </a:rPr>
              <a:t>Vitamin D deficiency occurs in strict vegetarians, chronic alcoholic, liver and kidney disease and mal-absorption.</a:t>
            </a:r>
          </a:p>
          <a:p>
            <a:pPr algn="l" fontAlgn="base">
              <a:buFont typeface="Arial" panose="020B0604020202020204" pitchFamily="34" charset="0"/>
              <a:buChar char="•"/>
            </a:pPr>
            <a:r>
              <a:rPr lang="en-US" b="0" i="0" dirty="0">
                <a:solidFill>
                  <a:srgbClr val="000000"/>
                </a:solidFill>
                <a:effectLst/>
              </a:rPr>
              <a:t>Deficiency results in rickets in children, a condition that is characterized by incomplete mineralization that result in soft and pliable bone and delay in teeth formation.</a:t>
            </a:r>
          </a:p>
          <a:p>
            <a:pPr algn="l" fontAlgn="base">
              <a:buFont typeface="Arial" panose="020B0604020202020204" pitchFamily="34" charset="0"/>
              <a:buChar char="•"/>
            </a:pPr>
            <a:r>
              <a:rPr lang="en-US" b="0" i="0" dirty="0">
                <a:solidFill>
                  <a:srgbClr val="000000"/>
                </a:solidFill>
                <a:effectLst/>
              </a:rPr>
              <a:t>In adults deficiency leads to </a:t>
            </a:r>
            <a:r>
              <a:rPr lang="en-US" b="0" i="0" dirty="0" err="1">
                <a:solidFill>
                  <a:srgbClr val="000000"/>
                </a:solidFill>
                <a:effectLst/>
              </a:rPr>
              <a:t>osteomalacia</a:t>
            </a:r>
            <a:r>
              <a:rPr lang="en-US" b="0" i="0" dirty="0">
                <a:solidFill>
                  <a:srgbClr val="000000"/>
                </a:solidFill>
                <a:effectLst/>
              </a:rPr>
              <a:t>, a condition involving softening of bone.</a:t>
            </a:r>
          </a:p>
          <a:p>
            <a:pPr algn="l" fontAlgn="base">
              <a:buFont typeface="Arial" panose="020B0604020202020204" pitchFamily="34" charset="0"/>
              <a:buChar char="•"/>
            </a:pPr>
            <a:r>
              <a:rPr lang="en-US" b="0" i="0" dirty="0">
                <a:solidFill>
                  <a:srgbClr val="000000"/>
                </a:solidFill>
                <a:effectLst/>
              </a:rPr>
              <a:t>This results from bone demineralization.</a:t>
            </a:r>
          </a:p>
          <a:p>
            <a:pPr algn="l" fontAlgn="base">
              <a:buFont typeface="Arial" panose="020B0604020202020204" pitchFamily="34" charset="0"/>
              <a:buChar char="•"/>
            </a:pPr>
            <a:r>
              <a:rPr lang="en-US" b="0" i="0" dirty="0">
                <a:solidFill>
                  <a:srgbClr val="000000"/>
                </a:solidFill>
                <a:effectLst/>
              </a:rPr>
              <a:t>Bones are highly susceptible for fracture.</a:t>
            </a:r>
          </a:p>
          <a:p>
            <a:pPr algn="l" fontAlgn="base">
              <a:buFont typeface="Arial" panose="020B0604020202020204" pitchFamily="34" charset="0"/>
              <a:buChar char="•"/>
            </a:pPr>
            <a:r>
              <a:rPr lang="en-US" b="0" i="0" dirty="0">
                <a:solidFill>
                  <a:srgbClr val="000000"/>
                </a:solidFill>
                <a:effectLst/>
              </a:rPr>
              <a:t>Renal rickets can occur in individual with renal failure due to decreased synthesis of calcitriol.</a:t>
            </a:r>
          </a:p>
          <a:p>
            <a:pPr algn="l" fontAlgn="base"/>
            <a:r>
              <a:rPr lang="en-US" b="1" i="0" dirty="0">
                <a:solidFill>
                  <a:srgbClr val="000000"/>
                </a:solidFill>
                <a:effectLst/>
              </a:rPr>
              <a:t>Hypervitaminosis D:</a:t>
            </a:r>
          </a:p>
          <a:p>
            <a:pPr algn="l" fontAlgn="base">
              <a:buFont typeface="Arial" panose="020B0604020202020204" pitchFamily="34" charset="0"/>
              <a:buChar char="•"/>
            </a:pPr>
            <a:r>
              <a:rPr lang="en-US" b="0" i="0" dirty="0">
                <a:solidFill>
                  <a:srgbClr val="000000"/>
                </a:solidFill>
                <a:effectLst/>
              </a:rPr>
              <a:t>Excessive vitamin D at more than rate 100 times required RDA results in hypervitaminosis of Vitamin D.</a:t>
            </a:r>
          </a:p>
          <a:p>
            <a:pPr algn="l" fontAlgn="base">
              <a:buFont typeface="Arial" panose="020B0604020202020204" pitchFamily="34" charset="0"/>
              <a:buChar char="•"/>
            </a:pPr>
            <a:r>
              <a:rPr lang="en-US" b="0" i="0" dirty="0">
                <a:solidFill>
                  <a:srgbClr val="000000"/>
                </a:solidFill>
                <a:effectLst/>
              </a:rPr>
              <a:t>Excessive vitamin D can result in nausea, loss of appetite, loss of body weight.</a:t>
            </a:r>
          </a:p>
          <a:p>
            <a:pPr algn="l" fontAlgn="base"/>
            <a:endParaRPr lang="en-US" b="1" i="0" dirty="0">
              <a:solidFill>
                <a:srgbClr val="000000"/>
              </a:solidFill>
              <a:effectLst/>
            </a:endParaRPr>
          </a:p>
          <a:p>
            <a:endParaRPr lang="en-IN" dirty="0"/>
          </a:p>
        </p:txBody>
      </p:sp>
    </p:spTree>
    <p:extLst>
      <p:ext uri="{BB962C8B-B14F-4D97-AF65-F5344CB8AC3E}">
        <p14:creationId xmlns:p14="http://schemas.microsoft.com/office/powerpoint/2010/main" val="286594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7F026-C850-4144-B100-66F40FA7E579}"/>
              </a:ext>
            </a:extLst>
          </p:cNvPr>
          <p:cNvSpPr>
            <a:spLocks noGrp="1"/>
          </p:cNvSpPr>
          <p:nvPr>
            <p:ph type="title"/>
          </p:nvPr>
        </p:nvSpPr>
        <p:spPr>
          <a:xfrm>
            <a:off x="634482" y="365125"/>
            <a:ext cx="10719318" cy="5830402"/>
          </a:xfrm>
        </p:spPr>
        <p:txBody>
          <a:bodyPr>
            <a:normAutofit/>
          </a:bodyPr>
          <a:lstStyle/>
          <a:p>
            <a:pPr algn="ctr"/>
            <a:r>
              <a:rPr lang="en-IN" sz="9600" dirty="0">
                <a:latin typeface="Algerian" panose="04020705040A02060702" pitchFamily="82" charset="0"/>
              </a:rPr>
              <a:t>Thank you my dear students</a:t>
            </a:r>
          </a:p>
        </p:txBody>
      </p:sp>
    </p:spTree>
    <p:extLst>
      <p:ext uri="{BB962C8B-B14F-4D97-AF65-F5344CB8AC3E}">
        <p14:creationId xmlns:p14="http://schemas.microsoft.com/office/powerpoint/2010/main" val="246016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56DE1-E431-4BA8-AA3F-FF5CA526CF1E}"/>
              </a:ext>
            </a:extLst>
          </p:cNvPr>
          <p:cNvSpPr>
            <a:spLocks noGrp="1"/>
          </p:cNvSpPr>
          <p:nvPr>
            <p:ph type="title"/>
          </p:nvPr>
        </p:nvSpPr>
        <p:spPr>
          <a:xfrm>
            <a:off x="838200" y="365126"/>
            <a:ext cx="10515600" cy="558240"/>
          </a:xfrm>
        </p:spPr>
        <p:txBody>
          <a:bodyPr>
            <a:normAutofit fontScale="90000"/>
          </a:bodyPr>
          <a:lstStyle/>
          <a:p>
            <a:r>
              <a:rPr lang="en-IN" sz="3600" b="1" dirty="0"/>
              <a:t>Introduction</a:t>
            </a:r>
          </a:p>
        </p:txBody>
      </p:sp>
      <p:sp>
        <p:nvSpPr>
          <p:cNvPr id="3" name="Content Placeholder 2">
            <a:extLst>
              <a:ext uri="{FF2B5EF4-FFF2-40B4-BE49-F238E27FC236}">
                <a16:creationId xmlns:a16="http://schemas.microsoft.com/office/drawing/2014/main" id="{85CF58F8-67C9-49C8-B868-E850AD71CD21}"/>
              </a:ext>
            </a:extLst>
          </p:cNvPr>
          <p:cNvSpPr>
            <a:spLocks noGrp="1"/>
          </p:cNvSpPr>
          <p:nvPr>
            <p:ph idx="1"/>
          </p:nvPr>
        </p:nvSpPr>
        <p:spPr>
          <a:xfrm>
            <a:off x="838200" y="1219200"/>
            <a:ext cx="10515600" cy="4957763"/>
          </a:xfrm>
        </p:spPr>
        <p:txBody>
          <a:bodyPr>
            <a:normAutofit fontScale="70000" lnSpcReduction="20000"/>
          </a:bodyPr>
          <a:lstStyle/>
          <a:p>
            <a:r>
              <a:rPr lang="en-US" sz="2400" b="0" i="0" dirty="0">
                <a:effectLst/>
              </a:rPr>
              <a:t>Blood calcium regulation is simpler than other aspects of endocrinology, because parathyroid hormone regulation does not include a brain component. </a:t>
            </a:r>
          </a:p>
          <a:p>
            <a:r>
              <a:rPr lang="en-US" sz="2400" b="0" i="0" dirty="0">
                <a:effectLst/>
              </a:rPr>
              <a:t>Ca</a:t>
            </a:r>
            <a:r>
              <a:rPr lang="en-US" sz="2400" b="0" i="0" baseline="30000" dirty="0">
                <a:effectLst/>
              </a:rPr>
              <a:t>++</a:t>
            </a:r>
            <a:r>
              <a:rPr lang="en-US" sz="2400" b="0" i="0" dirty="0">
                <a:effectLst/>
              </a:rPr>
              <a:t> moves freely through blood capillary endothelial membranes between blood and the interstitial fluid. Thus, the concentration of Ca</a:t>
            </a:r>
            <a:r>
              <a:rPr lang="en-US" sz="2400" b="0" i="0" baseline="30000" dirty="0">
                <a:effectLst/>
              </a:rPr>
              <a:t>++</a:t>
            </a:r>
            <a:r>
              <a:rPr lang="en-US" sz="2400" b="0" i="0" dirty="0">
                <a:effectLst/>
              </a:rPr>
              <a:t> remains similar in blood and interstitial fluid. </a:t>
            </a:r>
          </a:p>
          <a:p>
            <a:r>
              <a:rPr lang="en-US" sz="2400" b="0" i="0" dirty="0">
                <a:effectLst/>
              </a:rPr>
              <a:t>Calcium enters the body regularly from the diet through the gastrointestinal tract. </a:t>
            </a:r>
          </a:p>
          <a:p>
            <a:r>
              <a:rPr lang="en-US" sz="2400" b="0" i="0" dirty="0">
                <a:effectLst/>
              </a:rPr>
              <a:t>When dietary calcium drops, or if the kidney’s ability to reabsorb Ca</a:t>
            </a:r>
            <a:r>
              <a:rPr lang="en-US" sz="2400" b="0" i="0" baseline="30000" dirty="0">
                <a:effectLst/>
              </a:rPr>
              <a:t>++</a:t>
            </a:r>
            <a:r>
              <a:rPr lang="en-US" sz="2400" b="0" i="0" dirty="0">
                <a:effectLst/>
              </a:rPr>
              <a:t> after blood filtration becomes impaired, bone acts as a Ca</a:t>
            </a:r>
            <a:r>
              <a:rPr lang="en-US" sz="2400" b="0" i="0" baseline="30000" dirty="0">
                <a:effectLst/>
              </a:rPr>
              <a:t>++</a:t>
            </a:r>
            <a:r>
              <a:rPr lang="en-US" sz="2400" b="0" i="0" dirty="0">
                <a:effectLst/>
              </a:rPr>
              <a:t> reservoir. </a:t>
            </a:r>
          </a:p>
          <a:p>
            <a:r>
              <a:rPr lang="en-US" sz="2400" b="0" i="0" dirty="0">
                <a:effectLst/>
              </a:rPr>
              <a:t>Crystals of bone’s calcium phosphate are broken down to maintain calcium ion’s plasma set point</a:t>
            </a:r>
            <a:r>
              <a:rPr lang="en-US" b="0" i="0" dirty="0">
                <a:effectLst/>
              </a:rPr>
              <a:t>.</a:t>
            </a:r>
          </a:p>
          <a:p>
            <a:r>
              <a:rPr lang="en-US" sz="2200" b="0" i="0" dirty="0">
                <a:effectLst/>
              </a:rPr>
              <a:t>There are three molecules which regulate the amount of calcium in blood and ensure it is maintained within the normal range. </a:t>
            </a:r>
          </a:p>
          <a:p>
            <a:r>
              <a:rPr lang="en-US" sz="2200" b="0" i="0" dirty="0">
                <a:effectLst/>
              </a:rPr>
              <a:t>These are calcitriol (vitamin D), parathyroid hormone and calcitonin.  The synthesis of </a:t>
            </a:r>
            <a:r>
              <a:rPr lang="en-US" sz="2200" b="1" i="0" dirty="0">
                <a:effectLst/>
              </a:rPr>
              <a:t>calcitriol</a:t>
            </a:r>
            <a:r>
              <a:rPr lang="en-US" sz="2200" b="0" i="0" dirty="0">
                <a:effectLst/>
              </a:rPr>
              <a:t> is completed in the </a:t>
            </a:r>
            <a:r>
              <a:rPr lang="en-US" sz="2200" dirty="0"/>
              <a:t>kidneys</a:t>
            </a:r>
            <a:r>
              <a:rPr lang="en-US" sz="2200" b="0" i="0" dirty="0">
                <a:effectLst/>
              </a:rPr>
              <a:t>, </a:t>
            </a:r>
            <a:r>
              <a:rPr lang="en-US" sz="2200" b="1" i="0" dirty="0">
                <a:effectLst/>
              </a:rPr>
              <a:t>parathyroid hormone</a:t>
            </a:r>
            <a:r>
              <a:rPr lang="en-US" sz="2200" b="0" i="0" dirty="0">
                <a:effectLst/>
              </a:rPr>
              <a:t> (PTH) is secreted by the </a:t>
            </a:r>
            <a:r>
              <a:rPr lang="en-US" sz="2200" dirty="0"/>
              <a:t>parathyroid glands</a:t>
            </a:r>
            <a:r>
              <a:rPr lang="en-US" sz="2200" b="0" i="0" dirty="0">
                <a:effectLst/>
              </a:rPr>
              <a:t>, and </a:t>
            </a:r>
            <a:r>
              <a:rPr lang="en-US" sz="2200" b="1" i="0" dirty="0">
                <a:effectLst/>
              </a:rPr>
              <a:t>calcitonin</a:t>
            </a:r>
            <a:r>
              <a:rPr lang="en-US" sz="2200" b="0" i="0" dirty="0">
                <a:effectLst/>
              </a:rPr>
              <a:t> is secreted by the </a:t>
            </a:r>
            <a:r>
              <a:rPr lang="en-US" sz="2200" dirty="0"/>
              <a:t>thyroid glands</a:t>
            </a:r>
            <a:r>
              <a:rPr lang="en-US" sz="2200" b="0" i="0" dirty="0">
                <a:effectLst/>
              </a:rPr>
              <a:t>.</a:t>
            </a:r>
            <a:endParaRPr lang="en-IN" sz="2200" dirty="0"/>
          </a:p>
        </p:txBody>
      </p:sp>
    </p:spTree>
    <p:extLst>
      <p:ext uri="{BB962C8B-B14F-4D97-AF65-F5344CB8AC3E}">
        <p14:creationId xmlns:p14="http://schemas.microsoft.com/office/powerpoint/2010/main" val="19206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0977E-A77F-47FC-BCE9-84C6F24E0B4F}"/>
              </a:ext>
            </a:extLst>
          </p:cNvPr>
          <p:cNvSpPr>
            <a:spLocks noGrp="1"/>
          </p:cNvSpPr>
          <p:nvPr>
            <p:ph type="title"/>
          </p:nvPr>
        </p:nvSpPr>
        <p:spPr>
          <a:xfrm>
            <a:off x="838200" y="365126"/>
            <a:ext cx="10515600" cy="446638"/>
          </a:xfrm>
        </p:spPr>
        <p:txBody>
          <a:bodyPr>
            <a:normAutofit fontScale="90000"/>
          </a:bodyPr>
          <a:lstStyle/>
          <a:p>
            <a:r>
              <a:rPr lang="en-IN" sz="4400" i="0" dirty="0">
                <a:solidFill>
                  <a:srgbClr val="000000"/>
                </a:solidFill>
                <a:effectLst/>
              </a:rPr>
              <a:t>Parathyroid hormone</a:t>
            </a:r>
            <a:endParaRPr lang="en-IN" dirty="0"/>
          </a:p>
        </p:txBody>
      </p:sp>
      <p:sp>
        <p:nvSpPr>
          <p:cNvPr id="3" name="Content Placeholder 2">
            <a:extLst>
              <a:ext uri="{FF2B5EF4-FFF2-40B4-BE49-F238E27FC236}">
                <a16:creationId xmlns:a16="http://schemas.microsoft.com/office/drawing/2014/main" id="{3954CD1A-09EA-4C21-A518-300671571C85}"/>
              </a:ext>
            </a:extLst>
          </p:cNvPr>
          <p:cNvSpPr>
            <a:spLocks noGrp="1"/>
          </p:cNvSpPr>
          <p:nvPr>
            <p:ph sz="half" idx="1"/>
          </p:nvPr>
        </p:nvSpPr>
        <p:spPr>
          <a:xfrm>
            <a:off x="838200" y="1129004"/>
            <a:ext cx="5982478" cy="5047959"/>
          </a:xfrm>
        </p:spPr>
        <p:txBody>
          <a:bodyPr>
            <a:normAutofit fontScale="92500"/>
          </a:bodyPr>
          <a:lstStyle/>
          <a:p>
            <a:pPr marL="0" indent="0" algn="l">
              <a:buNone/>
            </a:pPr>
            <a:r>
              <a:rPr lang="en-US" sz="2100" b="0" i="0" dirty="0">
                <a:solidFill>
                  <a:srgbClr val="333333"/>
                </a:solidFill>
                <a:effectLst/>
              </a:rPr>
              <a:t>Parathyroid hormone is secreted by the four parathyroid glands. These tiny glands are present in the neck behind the </a:t>
            </a:r>
            <a:r>
              <a:rPr lang="en-US" sz="2100" dirty="0"/>
              <a:t>thyroid glands</a:t>
            </a:r>
            <a:r>
              <a:rPr lang="en-US" sz="2100" b="0" i="0" dirty="0">
                <a:solidFill>
                  <a:srgbClr val="333333"/>
                </a:solidFill>
                <a:effectLst/>
              </a:rPr>
              <a:t>.</a:t>
            </a:r>
          </a:p>
          <a:p>
            <a:pPr marL="0" indent="0" algn="l">
              <a:buNone/>
            </a:pPr>
            <a:r>
              <a:rPr lang="en-US" sz="2100" b="0" i="0" dirty="0">
                <a:solidFill>
                  <a:srgbClr val="333333"/>
                </a:solidFill>
                <a:effectLst/>
              </a:rPr>
              <a:t>Parathyroid hormone controls and regulates the levels of calcium in the blood and raises their levels when they are too low. This gland performs its function through its actions on the bones, intestines, and kidneys.</a:t>
            </a:r>
          </a:p>
          <a:p>
            <a:pPr algn="l"/>
            <a:r>
              <a:rPr lang="en-US" sz="2000" b="0" i="0" dirty="0">
                <a:solidFill>
                  <a:srgbClr val="333333"/>
                </a:solidFill>
                <a:effectLst/>
              </a:rPr>
              <a:t>There are two main types of Parathyroid hormone:</a:t>
            </a:r>
          </a:p>
          <a:p>
            <a:pPr algn="l">
              <a:buFont typeface="+mj-lt"/>
              <a:buAutoNum type="arabicPeriod"/>
            </a:pPr>
            <a:r>
              <a:rPr lang="en-US" sz="2000" b="0" i="0" dirty="0">
                <a:solidFill>
                  <a:srgbClr val="333333"/>
                </a:solidFill>
                <a:effectLst/>
              </a:rPr>
              <a:t>Parathormone</a:t>
            </a:r>
          </a:p>
          <a:p>
            <a:pPr algn="l">
              <a:buFont typeface="+mj-lt"/>
              <a:buAutoNum type="arabicPeriod"/>
            </a:pPr>
            <a:r>
              <a:rPr lang="en-US" sz="2000" b="0" i="0" dirty="0">
                <a:solidFill>
                  <a:srgbClr val="333333"/>
                </a:solidFill>
                <a:effectLst/>
              </a:rPr>
              <a:t>Calcitonin</a:t>
            </a:r>
          </a:p>
          <a:p>
            <a:endParaRPr lang="en-IN" dirty="0"/>
          </a:p>
        </p:txBody>
      </p:sp>
      <p:pic>
        <p:nvPicPr>
          <p:cNvPr id="2050" name="Picture 2" descr="Image result for parathyroid glands">
            <a:extLst>
              <a:ext uri="{FF2B5EF4-FFF2-40B4-BE49-F238E27FC236}">
                <a16:creationId xmlns:a16="http://schemas.microsoft.com/office/drawing/2014/main" id="{7583B5E3-CFE7-4677-9A26-3DF5239557F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7058025" y="3082131"/>
            <a:ext cx="34099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7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84AA5-EDCD-441E-8327-85EFB8FA86A2}"/>
              </a:ext>
            </a:extLst>
          </p:cNvPr>
          <p:cNvSpPr>
            <a:spLocks noGrp="1"/>
          </p:cNvSpPr>
          <p:nvPr>
            <p:ph type="title"/>
          </p:nvPr>
        </p:nvSpPr>
        <p:spPr>
          <a:xfrm>
            <a:off x="838200" y="365125"/>
            <a:ext cx="10515600" cy="455969"/>
          </a:xfrm>
        </p:spPr>
        <p:txBody>
          <a:bodyPr>
            <a:normAutofit fontScale="90000"/>
          </a:bodyPr>
          <a:lstStyle/>
          <a:p>
            <a:r>
              <a:rPr lang="en-IN" sz="4400" i="0" dirty="0">
                <a:solidFill>
                  <a:srgbClr val="000000"/>
                </a:solidFill>
                <a:effectLst/>
              </a:rPr>
              <a:t>Parathyroid hormone</a:t>
            </a:r>
            <a:endParaRPr lang="en-IN" dirty="0"/>
          </a:p>
        </p:txBody>
      </p:sp>
      <p:sp>
        <p:nvSpPr>
          <p:cNvPr id="3" name="Content Placeholder 2">
            <a:extLst>
              <a:ext uri="{FF2B5EF4-FFF2-40B4-BE49-F238E27FC236}">
                <a16:creationId xmlns:a16="http://schemas.microsoft.com/office/drawing/2014/main" id="{C3ACEF02-6C12-4051-875B-21AE49A4B32C}"/>
              </a:ext>
            </a:extLst>
          </p:cNvPr>
          <p:cNvSpPr>
            <a:spLocks noGrp="1"/>
          </p:cNvSpPr>
          <p:nvPr>
            <p:ph idx="1"/>
          </p:nvPr>
        </p:nvSpPr>
        <p:spPr>
          <a:xfrm>
            <a:off x="838200" y="1194317"/>
            <a:ext cx="10515600" cy="4982645"/>
          </a:xfrm>
        </p:spPr>
        <p:txBody>
          <a:bodyPr>
            <a:normAutofit lnSpcReduction="10000"/>
          </a:bodyPr>
          <a:lstStyle/>
          <a:p>
            <a:pPr algn="l"/>
            <a:r>
              <a:rPr lang="en-US" sz="2400" b="0" i="0" dirty="0">
                <a:solidFill>
                  <a:srgbClr val="333333"/>
                </a:solidFill>
                <a:effectLst/>
              </a:rPr>
              <a:t>The primary purpose of parathyroid glands is to regulate calcium in the blood in a very strict range between 9.0 and 10.1 mg/dL. Parathyroids also manage the amount of calcium in the bones and determine their strength.</a:t>
            </a:r>
          </a:p>
          <a:p>
            <a:pPr algn="l"/>
            <a:r>
              <a:rPr lang="en-US" sz="2400" b="1" i="0" dirty="0">
                <a:solidFill>
                  <a:srgbClr val="333333"/>
                </a:solidFill>
                <a:effectLst/>
              </a:rPr>
              <a:t>Bones</a:t>
            </a:r>
            <a:r>
              <a:rPr lang="en-US" sz="2400" b="0" i="0" dirty="0">
                <a:solidFill>
                  <a:srgbClr val="333333"/>
                </a:solidFill>
                <a:effectLst/>
              </a:rPr>
              <a:t> – The parathyroid hormone (PTH) stimulates the release of calcium from stores of calcium present in the bones into the bloodstream.</a:t>
            </a:r>
          </a:p>
          <a:p>
            <a:pPr algn="l"/>
            <a:r>
              <a:rPr lang="en-US" sz="2400" b="1" i="0" dirty="0">
                <a:solidFill>
                  <a:srgbClr val="333333"/>
                </a:solidFill>
                <a:effectLst/>
              </a:rPr>
              <a:t>Intestine</a:t>
            </a:r>
            <a:r>
              <a:rPr lang="en-US" sz="2400" b="0" i="0" dirty="0">
                <a:solidFill>
                  <a:srgbClr val="333333"/>
                </a:solidFill>
                <a:effectLst/>
              </a:rPr>
              <a:t> – PTH increases the calcium absorption in the intestine by food through its impacts and affects the metabolism of vitamin D.</a:t>
            </a:r>
          </a:p>
          <a:p>
            <a:pPr algn="l"/>
            <a:r>
              <a:rPr lang="en-US" sz="2400" b="1" i="0" dirty="0">
                <a:solidFill>
                  <a:srgbClr val="333333"/>
                </a:solidFill>
                <a:effectLst/>
              </a:rPr>
              <a:t>Kidneys</a:t>
            </a:r>
            <a:r>
              <a:rPr lang="en-US" sz="2400" b="0" i="0" dirty="0">
                <a:solidFill>
                  <a:srgbClr val="333333"/>
                </a:solidFill>
                <a:effectLst/>
              </a:rPr>
              <a:t> – PTH minimizes the calcium loss in the urine and also stimulates active vitamin D formation in the kidneys</a:t>
            </a:r>
            <a:r>
              <a:rPr lang="en-US" b="0" i="0" dirty="0">
                <a:solidFill>
                  <a:srgbClr val="333333"/>
                </a:solidFill>
                <a:effectLst/>
              </a:rPr>
              <a:t>.</a:t>
            </a:r>
          </a:p>
          <a:p>
            <a:endParaRPr lang="en-IN" dirty="0"/>
          </a:p>
        </p:txBody>
      </p:sp>
    </p:spTree>
    <p:extLst>
      <p:ext uri="{BB962C8B-B14F-4D97-AF65-F5344CB8AC3E}">
        <p14:creationId xmlns:p14="http://schemas.microsoft.com/office/powerpoint/2010/main" val="367079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112A-DCAD-4C90-8BDF-500C04B97FB4}"/>
              </a:ext>
            </a:extLst>
          </p:cNvPr>
          <p:cNvSpPr>
            <a:spLocks noGrp="1"/>
          </p:cNvSpPr>
          <p:nvPr>
            <p:ph type="title"/>
          </p:nvPr>
        </p:nvSpPr>
        <p:spPr>
          <a:xfrm>
            <a:off x="838200" y="365126"/>
            <a:ext cx="10515600" cy="427976"/>
          </a:xfrm>
        </p:spPr>
        <p:txBody>
          <a:bodyPr>
            <a:normAutofit fontScale="90000"/>
          </a:bodyPr>
          <a:lstStyle/>
          <a:p>
            <a:br>
              <a:rPr lang="en-IN" sz="3200" b="1" i="0" dirty="0">
                <a:solidFill>
                  <a:srgbClr val="000000"/>
                </a:solidFill>
                <a:effectLst/>
              </a:rPr>
            </a:br>
            <a:r>
              <a:rPr lang="en-IN" sz="3200" b="1" i="0" dirty="0">
                <a:solidFill>
                  <a:srgbClr val="000000"/>
                </a:solidFill>
                <a:effectLst/>
              </a:rPr>
              <a:t>Parathyroid hormone</a:t>
            </a:r>
            <a:br>
              <a:rPr lang="en-IN" b="1" i="0" dirty="0">
                <a:solidFill>
                  <a:srgbClr val="121212"/>
                </a:solidFill>
                <a:effectLst/>
                <a:latin typeface="Roboto" panose="020B0604020202020204" pitchFamily="2" charset="0"/>
              </a:rPr>
            </a:br>
            <a:endParaRPr lang="en-IN" dirty="0"/>
          </a:p>
        </p:txBody>
      </p:sp>
      <p:sp>
        <p:nvSpPr>
          <p:cNvPr id="3" name="Content Placeholder 2">
            <a:extLst>
              <a:ext uri="{FF2B5EF4-FFF2-40B4-BE49-F238E27FC236}">
                <a16:creationId xmlns:a16="http://schemas.microsoft.com/office/drawing/2014/main" id="{6E1DAB57-59AD-4A2D-A296-E56D9C323287}"/>
              </a:ext>
            </a:extLst>
          </p:cNvPr>
          <p:cNvSpPr>
            <a:spLocks noGrp="1"/>
          </p:cNvSpPr>
          <p:nvPr>
            <p:ph idx="1"/>
          </p:nvPr>
        </p:nvSpPr>
        <p:spPr>
          <a:xfrm>
            <a:off x="838200" y="793102"/>
            <a:ext cx="10515600" cy="5699772"/>
          </a:xfrm>
        </p:spPr>
        <p:txBody>
          <a:bodyPr>
            <a:normAutofit fontScale="85000" lnSpcReduction="10000"/>
          </a:bodyPr>
          <a:lstStyle/>
          <a:p>
            <a:pPr algn="l"/>
            <a:r>
              <a:rPr lang="en-US" sz="2000" b="0" i="0" dirty="0">
                <a:solidFill>
                  <a:srgbClr val="121212"/>
                </a:solidFill>
                <a:effectLst/>
              </a:rPr>
              <a:t>Blood Ca</a:t>
            </a:r>
            <a:r>
              <a:rPr lang="en-US" sz="2000" b="0" i="0" baseline="30000" dirty="0">
                <a:solidFill>
                  <a:srgbClr val="121212"/>
                </a:solidFill>
                <a:effectLst/>
              </a:rPr>
              <a:t>++</a:t>
            </a:r>
            <a:r>
              <a:rPr lang="en-US" sz="2000" b="0" i="0" dirty="0">
                <a:solidFill>
                  <a:srgbClr val="121212"/>
                </a:solidFill>
                <a:effectLst/>
              </a:rPr>
              <a:t> regulation begins at the parathyroid gland. </a:t>
            </a:r>
          </a:p>
          <a:p>
            <a:pPr algn="l"/>
            <a:r>
              <a:rPr lang="en-US" sz="2000" b="0" i="0" dirty="0">
                <a:solidFill>
                  <a:srgbClr val="121212"/>
                </a:solidFill>
                <a:effectLst/>
              </a:rPr>
              <a:t>The rate of parathyroid hormone secretion increases above its constant basal rate when Ca</a:t>
            </a:r>
            <a:r>
              <a:rPr lang="en-US" sz="2000" b="0" i="0" baseline="30000" dirty="0">
                <a:solidFill>
                  <a:srgbClr val="121212"/>
                </a:solidFill>
                <a:effectLst/>
              </a:rPr>
              <a:t>++</a:t>
            </a:r>
            <a:r>
              <a:rPr lang="en-US" sz="2000" b="0" i="0" dirty="0">
                <a:solidFill>
                  <a:srgbClr val="121212"/>
                </a:solidFill>
                <a:effectLst/>
              </a:rPr>
              <a:t> in plasma falls below a critical level. </a:t>
            </a:r>
          </a:p>
          <a:p>
            <a:pPr algn="l"/>
            <a:r>
              <a:rPr lang="en-US" sz="2000" b="0" i="0" dirty="0">
                <a:solidFill>
                  <a:srgbClr val="121212"/>
                </a:solidFill>
                <a:effectLst/>
              </a:rPr>
              <a:t>Blood flow delivers parathyroid hormone to bone compartments. </a:t>
            </a:r>
          </a:p>
          <a:p>
            <a:pPr algn="l"/>
            <a:r>
              <a:rPr lang="en-US" sz="2000" b="0" i="0" dirty="0">
                <a:solidFill>
                  <a:srgbClr val="121212"/>
                </a:solidFill>
                <a:effectLst/>
              </a:rPr>
              <a:t>Parathyroid hormone receptors in bone exist on the surface of </a:t>
            </a:r>
            <a:r>
              <a:rPr lang="en-US" sz="2000" b="0" i="1" dirty="0">
                <a:solidFill>
                  <a:srgbClr val="121212"/>
                </a:solidFill>
                <a:effectLst/>
              </a:rPr>
              <a:t>osteoblasts</a:t>
            </a:r>
            <a:r>
              <a:rPr lang="en-US" sz="2000" b="0" i="0" dirty="0">
                <a:solidFill>
                  <a:srgbClr val="121212"/>
                </a:solidFill>
                <a:effectLst/>
              </a:rPr>
              <a:t>, the cells that build bone. Increased parathyroid hormone stimulates osteoblast secretion of secondary molecules to trigger </a:t>
            </a:r>
            <a:r>
              <a:rPr lang="en-US" sz="2000" b="0" i="1" dirty="0">
                <a:solidFill>
                  <a:srgbClr val="121212"/>
                </a:solidFill>
                <a:effectLst/>
              </a:rPr>
              <a:t>osteoclasts</a:t>
            </a:r>
            <a:r>
              <a:rPr lang="en-US" sz="2000" b="0" i="0" dirty="0">
                <a:solidFill>
                  <a:srgbClr val="121212"/>
                </a:solidFill>
                <a:effectLst/>
              </a:rPr>
              <a:t> to breakdown bone’s calcium phosphate crystals.</a:t>
            </a:r>
          </a:p>
          <a:p>
            <a:pPr algn="l"/>
            <a:r>
              <a:rPr lang="en-US" sz="2000" dirty="0">
                <a:solidFill>
                  <a:srgbClr val="121212"/>
                </a:solidFill>
              </a:rPr>
              <a:t>Plasma concentrations of Ca++ and phosphate ion rise in the presence of parathyroid hormone at bone. </a:t>
            </a:r>
          </a:p>
          <a:p>
            <a:pPr algn="l"/>
            <a:r>
              <a:rPr lang="en-US" sz="2000" dirty="0">
                <a:solidFill>
                  <a:srgbClr val="121212"/>
                </a:solidFill>
              </a:rPr>
              <a:t>To prevent recrystallization of calcium phosphate, the phosphate ion must be eliminated. To accomplish this parathyroid hormone has an additional effect at the kidney. At the distal tubules and collecting duct of the nephrons parathyroid hormone inhibits reabsorption of phosphate ions back into blood.</a:t>
            </a:r>
          </a:p>
          <a:p>
            <a:pPr algn="l"/>
            <a:r>
              <a:rPr lang="en-US" sz="2000" dirty="0">
                <a:solidFill>
                  <a:srgbClr val="121212"/>
                </a:solidFill>
              </a:rPr>
              <a:t>Parathyroid hormone at the kidney also stimulates kidney conversion of the inactive form of vitamin D in blood to its active form. In turn, an increased amount of active vitamin D binds to its receptors in intestinal cells and enhances absorption of Ca++ from digested food.</a:t>
            </a:r>
          </a:p>
          <a:p>
            <a:pPr algn="l"/>
            <a:endParaRPr lang="en-US" sz="2000" b="0" i="0" dirty="0">
              <a:solidFill>
                <a:srgbClr val="121212"/>
              </a:solidFill>
              <a:effectLst/>
            </a:endParaRPr>
          </a:p>
          <a:p>
            <a:endParaRPr lang="en-IN" dirty="0"/>
          </a:p>
        </p:txBody>
      </p:sp>
    </p:spTree>
    <p:extLst>
      <p:ext uri="{BB962C8B-B14F-4D97-AF65-F5344CB8AC3E}">
        <p14:creationId xmlns:p14="http://schemas.microsoft.com/office/powerpoint/2010/main" val="1638427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C8DDB-7885-4B62-9DC1-40CA29B85AEB}"/>
              </a:ext>
            </a:extLst>
          </p:cNvPr>
          <p:cNvSpPr>
            <a:spLocks noGrp="1"/>
          </p:cNvSpPr>
          <p:nvPr>
            <p:ph type="title"/>
          </p:nvPr>
        </p:nvSpPr>
        <p:spPr>
          <a:xfrm>
            <a:off x="838200" y="365125"/>
            <a:ext cx="10515600" cy="503555"/>
          </a:xfrm>
        </p:spPr>
        <p:txBody>
          <a:bodyPr>
            <a:normAutofit fontScale="90000"/>
          </a:bodyPr>
          <a:lstStyle/>
          <a:p>
            <a:br>
              <a:rPr lang="en-IN" sz="3200" b="1" i="0" dirty="0">
                <a:solidFill>
                  <a:srgbClr val="000000"/>
                </a:solidFill>
                <a:effectLst/>
              </a:rPr>
            </a:br>
            <a:r>
              <a:rPr lang="en-IN" sz="3200" b="1" i="0" dirty="0">
                <a:solidFill>
                  <a:srgbClr val="000000"/>
                </a:solidFill>
                <a:effectLst/>
              </a:rPr>
              <a:t>Parathyroid hormone regulation</a:t>
            </a:r>
            <a:br>
              <a:rPr lang="en-IN" b="1" i="0" dirty="0">
                <a:solidFill>
                  <a:srgbClr val="121212"/>
                </a:solidFill>
                <a:effectLst/>
                <a:latin typeface="Roboto" panose="020B0604020202020204" pitchFamily="2" charset="0"/>
              </a:rPr>
            </a:br>
            <a:endParaRPr lang="en-IN" dirty="0"/>
          </a:p>
        </p:txBody>
      </p:sp>
      <p:sp>
        <p:nvSpPr>
          <p:cNvPr id="3" name="Content Placeholder 2">
            <a:extLst>
              <a:ext uri="{FF2B5EF4-FFF2-40B4-BE49-F238E27FC236}">
                <a16:creationId xmlns:a16="http://schemas.microsoft.com/office/drawing/2014/main" id="{3540E3AF-3FCC-48E1-86A4-FAC89F12FF4B}"/>
              </a:ext>
            </a:extLst>
          </p:cNvPr>
          <p:cNvSpPr>
            <a:spLocks noGrp="1"/>
          </p:cNvSpPr>
          <p:nvPr>
            <p:ph sz="half" idx="1"/>
          </p:nvPr>
        </p:nvSpPr>
        <p:spPr>
          <a:xfrm>
            <a:off x="838200" y="1051560"/>
            <a:ext cx="5181600" cy="5125403"/>
          </a:xfrm>
        </p:spPr>
        <p:txBody>
          <a:bodyPr>
            <a:normAutofit fontScale="85000" lnSpcReduction="20000"/>
          </a:bodyPr>
          <a:lstStyle/>
          <a:p>
            <a:pPr algn="l"/>
            <a:r>
              <a:rPr lang="en-US" sz="1800" b="0" i="0" dirty="0">
                <a:solidFill>
                  <a:srgbClr val="121212"/>
                </a:solidFill>
                <a:effectLst/>
              </a:rPr>
              <a:t>The cells of the parathyroid gland have a receptor on their surface for binding Ca</a:t>
            </a:r>
            <a:r>
              <a:rPr lang="en-US" sz="1800" b="0" i="0" baseline="30000" dirty="0">
                <a:solidFill>
                  <a:srgbClr val="121212"/>
                </a:solidFill>
                <a:effectLst/>
              </a:rPr>
              <a:t>++</a:t>
            </a:r>
            <a:r>
              <a:rPr lang="en-US" sz="1800" b="0" i="0" dirty="0">
                <a:solidFill>
                  <a:srgbClr val="121212"/>
                </a:solidFill>
                <a:effectLst/>
              </a:rPr>
              <a:t>. This calcium-sensing receptor connects to intracellular pathways regulating the synthesis of parathyroid hormone. When interstitial fluid Ca</a:t>
            </a:r>
            <a:r>
              <a:rPr lang="en-US" sz="1800" b="0" i="0" baseline="30000" dirty="0">
                <a:solidFill>
                  <a:srgbClr val="121212"/>
                </a:solidFill>
                <a:effectLst/>
              </a:rPr>
              <a:t>++</a:t>
            </a:r>
            <a:r>
              <a:rPr lang="en-US" sz="1800" b="0" i="0" dirty="0">
                <a:solidFill>
                  <a:srgbClr val="121212"/>
                </a:solidFill>
                <a:effectLst/>
              </a:rPr>
              <a:t> rises above 10 mg/dl due to bone re-absorption and increased uptake from the intestine, calcium-sensing receptor activity slows parathyroid hormone synthesis and release. Parathyroid hormone falls to its low basal level in blood.</a:t>
            </a:r>
            <a:endParaRPr lang="en-US" b="0" i="0" dirty="0">
              <a:solidFill>
                <a:srgbClr val="121212"/>
              </a:solidFill>
              <a:effectLst/>
            </a:endParaRPr>
          </a:p>
          <a:p>
            <a:pPr algn="l"/>
            <a:r>
              <a:rPr lang="en-US" sz="1800" b="0" i="0" dirty="0">
                <a:solidFill>
                  <a:srgbClr val="121212"/>
                </a:solidFill>
                <a:effectLst/>
              </a:rPr>
              <a:t>The adjacent thyroid gland also produces a hormone named calcitonin. Calcitonin works in opposition to parathyroid hormone to lower plasma Ca</a:t>
            </a:r>
            <a:r>
              <a:rPr lang="en-US" sz="1800" b="0" i="0" baseline="30000" dirty="0">
                <a:solidFill>
                  <a:srgbClr val="121212"/>
                </a:solidFill>
                <a:effectLst/>
              </a:rPr>
              <a:t>++</a:t>
            </a:r>
            <a:r>
              <a:rPr lang="en-US" sz="1800" b="0" i="0" dirty="0">
                <a:solidFill>
                  <a:srgbClr val="121212"/>
                </a:solidFill>
                <a:effectLst/>
              </a:rPr>
              <a:t> when it is too high. While calcitonin paired with parathyroid hormone remains an important regulator of plasma Ca</a:t>
            </a:r>
            <a:r>
              <a:rPr lang="en-US" sz="1800" b="0" i="0" baseline="30000" dirty="0">
                <a:solidFill>
                  <a:srgbClr val="121212"/>
                </a:solidFill>
                <a:effectLst/>
              </a:rPr>
              <a:t>++</a:t>
            </a:r>
            <a:r>
              <a:rPr lang="en-US" sz="1800" b="0" i="0" dirty="0">
                <a:solidFill>
                  <a:srgbClr val="121212"/>
                </a:solidFill>
                <a:effectLst/>
              </a:rPr>
              <a:t>. </a:t>
            </a:r>
            <a:r>
              <a:rPr lang="en-US" sz="1800" dirty="0">
                <a:solidFill>
                  <a:srgbClr val="121212"/>
                </a:solidFill>
              </a:rPr>
              <a:t>I</a:t>
            </a:r>
            <a:r>
              <a:rPr lang="en-US" sz="1800" b="0" i="0" dirty="0">
                <a:solidFill>
                  <a:srgbClr val="121212"/>
                </a:solidFill>
                <a:effectLst/>
              </a:rPr>
              <a:t>t inhibits osteoclast activity by binding to a receptor embedded in the osteoclast membrane. And, it inhibits re-absorption of Ca</a:t>
            </a:r>
            <a:r>
              <a:rPr lang="en-US" sz="1800" b="0" i="0" baseline="30000" dirty="0">
                <a:solidFill>
                  <a:srgbClr val="121212"/>
                </a:solidFill>
                <a:effectLst/>
              </a:rPr>
              <a:t>++</a:t>
            </a:r>
            <a:r>
              <a:rPr lang="en-US" sz="1800" b="0" i="0" dirty="0">
                <a:solidFill>
                  <a:srgbClr val="121212"/>
                </a:solidFill>
                <a:effectLst/>
              </a:rPr>
              <a:t> and phosphate ion.</a:t>
            </a:r>
            <a:br>
              <a:rPr lang="en-US" sz="1800" b="0" i="0" dirty="0">
                <a:solidFill>
                  <a:srgbClr val="121212"/>
                </a:solidFill>
                <a:effectLst/>
              </a:rPr>
            </a:br>
            <a:endParaRPr lang="en-US" b="0" i="0" dirty="0">
              <a:solidFill>
                <a:srgbClr val="121212"/>
              </a:solidFill>
              <a:effectLst/>
            </a:endParaRPr>
          </a:p>
          <a:p>
            <a:endParaRPr lang="en-IN" dirty="0"/>
          </a:p>
        </p:txBody>
      </p:sp>
      <p:pic>
        <p:nvPicPr>
          <p:cNvPr id="8" name="Content Placeholder 7">
            <a:extLst>
              <a:ext uri="{FF2B5EF4-FFF2-40B4-BE49-F238E27FC236}">
                <a16:creationId xmlns:a16="http://schemas.microsoft.com/office/drawing/2014/main" id="{0C94EE82-A67C-49D3-BB1A-07898697927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15408" y="737118"/>
            <a:ext cx="4838392" cy="5439845"/>
          </a:xfrm>
        </p:spPr>
      </p:pic>
    </p:spTree>
    <p:extLst>
      <p:ext uri="{BB962C8B-B14F-4D97-AF65-F5344CB8AC3E}">
        <p14:creationId xmlns:p14="http://schemas.microsoft.com/office/powerpoint/2010/main" val="310469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7F917-B5D5-4504-BA8C-063BCC7F4D2D}"/>
              </a:ext>
            </a:extLst>
          </p:cNvPr>
          <p:cNvSpPr>
            <a:spLocks noGrp="1"/>
          </p:cNvSpPr>
          <p:nvPr>
            <p:ph type="title"/>
          </p:nvPr>
        </p:nvSpPr>
        <p:spPr>
          <a:xfrm>
            <a:off x="838200" y="365125"/>
            <a:ext cx="10515600" cy="493291"/>
          </a:xfrm>
        </p:spPr>
        <p:txBody>
          <a:bodyPr>
            <a:normAutofit fontScale="90000"/>
          </a:bodyPr>
          <a:lstStyle/>
          <a:p>
            <a:br>
              <a:rPr lang="en-US" sz="3600" i="0" dirty="0">
                <a:effectLst/>
              </a:rPr>
            </a:br>
            <a:r>
              <a:rPr lang="en-US" sz="3600" i="0" dirty="0">
                <a:effectLst/>
              </a:rPr>
              <a:t>What if the parathyroid hormone is too high?</a:t>
            </a:r>
            <a:br>
              <a:rPr lang="en-US" sz="3600" b="0" i="0" dirty="0">
                <a:effectLst/>
              </a:rPr>
            </a:br>
            <a:endParaRPr lang="en-IN" sz="3600" dirty="0"/>
          </a:p>
        </p:txBody>
      </p:sp>
      <p:sp>
        <p:nvSpPr>
          <p:cNvPr id="3" name="Content Placeholder 2">
            <a:extLst>
              <a:ext uri="{FF2B5EF4-FFF2-40B4-BE49-F238E27FC236}">
                <a16:creationId xmlns:a16="http://schemas.microsoft.com/office/drawing/2014/main" id="{BC8C6342-BE49-4284-98A4-FC0B17428C48}"/>
              </a:ext>
            </a:extLst>
          </p:cNvPr>
          <p:cNvSpPr>
            <a:spLocks noGrp="1"/>
          </p:cNvSpPr>
          <p:nvPr>
            <p:ph idx="1"/>
          </p:nvPr>
        </p:nvSpPr>
        <p:spPr>
          <a:xfrm>
            <a:off x="838200" y="1259633"/>
            <a:ext cx="10515600" cy="4917330"/>
          </a:xfrm>
        </p:spPr>
        <p:txBody>
          <a:bodyPr>
            <a:normAutofit fontScale="70000" lnSpcReduction="20000"/>
          </a:bodyPr>
          <a:lstStyle/>
          <a:p>
            <a:pPr algn="l"/>
            <a:r>
              <a:rPr lang="en-US" sz="2400" b="0" i="0" dirty="0">
                <a:solidFill>
                  <a:srgbClr val="333333"/>
                </a:solidFill>
                <a:effectLst/>
              </a:rPr>
              <a:t>Hyperparathyroidism is an endocrine disorder which causes over secretion of parathyroid hormone in the body. This over secretion of PTH causes an abnormal rise in the blood calcium levels.</a:t>
            </a:r>
          </a:p>
          <a:p>
            <a:pPr algn="l"/>
            <a:r>
              <a:rPr lang="en-US" sz="2400" b="0" i="0" dirty="0">
                <a:solidFill>
                  <a:srgbClr val="333333"/>
                </a:solidFill>
                <a:effectLst/>
              </a:rPr>
              <a:t>Over secretion of parathyroid hormone can make a person depressed, irritable, insomnia, memory loss, lack of energy and worried are the most common symptoms in patients with parathyroid disease.</a:t>
            </a:r>
          </a:p>
          <a:p>
            <a:pPr algn="l"/>
            <a:r>
              <a:rPr lang="en-US" sz="2400" b="0" i="0" dirty="0">
                <a:solidFill>
                  <a:srgbClr val="333333"/>
                </a:solidFill>
                <a:effectLst/>
              </a:rPr>
              <a:t>It is of three types.</a:t>
            </a:r>
          </a:p>
          <a:p>
            <a:pPr algn="l">
              <a:buFont typeface="+mj-lt"/>
              <a:buAutoNum type="arabicPeriod"/>
            </a:pPr>
            <a:r>
              <a:rPr lang="en-US" sz="2400" b="0" i="0" dirty="0">
                <a:solidFill>
                  <a:srgbClr val="333333"/>
                </a:solidFill>
                <a:effectLst/>
              </a:rPr>
              <a:t>Primary hyperparathyroidism</a:t>
            </a:r>
          </a:p>
          <a:p>
            <a:pPr algn="l">
              <a:buFont typeface="+mj-lt"/>
              <a:buAutoNum type="arabicPeriod"/>
            </a:pPr>
            <a:r>
              <a:rPr lang="en-US" sz="2400" b="0" i="0" dirty="0">
                <a:solidFill>
                  <a:srgbClr val="333333"/>
                </a:solidFill>
                <a:effectLst/>
              </a:rPr>
              <a:t>Secondary hyperparathyroidism</a:t>
            </a:r>
          </a:p>
          <a:p>
            <a:pPr algn="l">
              <a:buFont typeface="+mj-lt"/>
              <a:buAutoNum type="arabicPeriod"/>
            </a:pPr>
            <a:r>
              <a:rPr lang="en-US" sz="2400" b="0" i="0" dirty="0">
                <a:solidFill>
                  <a:srgbClr val="333333"/>
                </a:solidFill>
                <a:effectLst/>
              </a:rPr>
              <a:t>Tertiary hyperparathyroidism</a:t>
            </a:r>
          </a:p>
          <a:p>
            <a:pPr algn="l"/>
            <a:r>
              <a:rPr lang="en-US" sz="2400" b="0" i="0" dirty="0">
                <a:solidFill>
                  <a:srgbClr val="333333"/>
                </a:solidFill>
                <a:effectLst/>
              </a:rPr>
              <a:t>In primary and tertiary </a:t>
            </a:r>
            <a:r>
              <a:rPr lang="en-US" sz="2400" dirty="0"/>
              <a:t>hyperparathyroidism</a:t>
            </a:r>
            <a:r>
              <a:rPr lang="en-US" sz="2400" b="0" i="0" dirty="0">
                <a:solidFill>
                  <a:srgbClr val="333333"/>
                </a:solidFill>
                <a:effectLst/>
              </a:rPr>
              <a:t>, the level of calcium is high due to excessive secretion of parathyroid hormone.</a:t>
            </a:r>
          </a:p>
          <a:p>
            <a:pPr algn="l"/>
            <a:r>
              <a:rPr lang="en-US" sz="2400" b="0" i="0" dirty="0">
                <a:solidFill>
                  <a:srgbClr val="333333"/>
                </a:solidFill>
                <a:effectLst/>
              </a:rPr>
              <a:t>In secondary hyperparathyroidism, the level of calcium is low due to other factors like kidney disease.</a:t>
            </a:r>
          </a:p>
          <a:p>
            <a:endParaRPr lang="en-IN" dirty="0"/>
          </a:p>
        </p:txBody>
      </p:sp>
    </p:spTree>
    <p:extLst>
      <p:ext uri="{BB962C8B-B14F-4D97-AF65-F5344CB8AC3E}">
        <p14:creationId xmlns:p14="http://schemas.microsoft.com/office/powerpoint/2010/main" val="3369108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7F69E-60D0-4847-901B-3D1F60BFBABC}"/>
              </a:ext>
            </a:extLst>
          </p:cNvPr>
          <p:cNvSpPr>
            <a:spLocks noGrp="1"/>
          </p:cNvSpPr>
          <p:nvPr>
            <p:ph type="title"/>
          </p:nvPr>
        </p:nvSpPr>
        <p:spPr>
          <a:xfrm>
            <a:off x="838200" y="365126"/>
            <a:ext cx="10515600" cy="511952"/>
          </a:xfrm>
        </p:spPr>
        <p:txBody>
          <a:bodyPr>
            <a:normAutofit fontScale="90000"/>
          </a:bodyPr>
          <a:lstStyle/>
          <a:p>
            <a:br>
              <a:rPr lang="en-US" sz="3600" b="1" i="0" dirty="0">
                <a:effectLst/>
              </a:rPr>
            </a:br>
            <a:r>
              <a:rPr lang="en-US" sz="3600" b="1" i="0" dirty="0">
                <a:effectLst/>
              </a:rPr>
              <a:t>What if the parathyroid hormone is too little?</a:t>
            </a:r>
            <a:br>
              <a:rPr lang="en-US" b="0" i="0" dirty="0">
                <a:solidFill>
                  <a:srgbClr val="813588"/>
                </a:solidFill>
                <a:effectLst/>
                <a:latin typeface="Roboto" panose="02000000000000000000" pitchFamily="2" charset="0"/>
              </a:rPr>
            </a:br>
            <a:endParaRPr lang="en-IN" dirty="0"/>
          </a:p>
        </p:txBody>
      </p:sp>
      <p:sp>
        <p:nvSpPr>
          <p:cNvPr id="3" name="Content Placeholder 2">
            <a:extLst>
              <a:ext uri="{FF2B5EF4-FFF2-40B4-BE49-F238E27FC236}">
                <a16:creationId xmlns:a16="http://schemas.microsoft.com/office/drawing/2014/main" id="{180037F6-CAFD-4EEF-8571-3EE530A87D11}"/>
              </a:ext>
            </a:extLst>
          </p:cNvPr>
          <p:cNvSpPr>
            <a:spLocks noGrp="1"/>
          </p:cNvSpPr>
          <p:nvPr>
            <p:ph idx="1"/>
          </p:nvPr>
        </p:nvSpPr>
        <p:spPr/>
        <p:txBody>
          <a:bodyPr>
            <a:normAutofit fontScale="92500"/>
          </a:bodyPr>
          <a:lstStyle/>
          <a:p>
            <a:pPr algn="l"/>
            <a:r>
              <a:rPr lang="en-US" sz="2400" b="0" i="0" dirty="0">
                <a:solidFill>
                  <a:srgbClr val="333333"/>
                </a:solidFill>
                <a:effectLst/>
              </a:rPr>
              <a:t>Hypoparathyroidism is a rare condition in which there is low production of parathyroid hormone in the body this condition results in abnormally low levels of calcium in the blood. It is treated medically with vitamin D analogues and oral calcium supplements.</a:t>
            </a:r>
          </a:p>
          <a:p>
            <a:pPr algn="l"/>
            <a:r>
              <a:rPr lang="en-US" sz="2400" b="0" i="0" dirty="0">
                <a:solidFill>
                  <a:srgbClr val="333333"/>
                </a:solidFill>
                <a:effectLst/>
              </a:rPr>
              <a:t>When the calcium level falls down people get a tingling sensation or cramps in the hand muscles. A sudden drop can cause an individual to feel weird, foggy and the brain not functioning accurately.</a:t>
            </a:r>
          </a:p>
          <a:p>
            <a:endParaRPr lang="en-IN" dirty="0"/>
          </a:p>
        </p:txBody>
      </p:sp>
    </p:spTree>
    <p:extLst>
      <p:ext uri="{BB962C8B-B14F-4D97-AF65-F5344CB8AC3E}">
        <p14:creationId xmlns:p14="http://schemas.microsoft.com/office/powerpoint/2010/main" val="2622836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CDF6C-6575-43FC-A74E-98029B88E70D}"/>
              </a:ext>
            </a:extLst>
          </p:cNvPr>
          <p:cNvSpPr>
            <a:spLocks noGrp="1"/>
          </p:cNvSpPr>
          <p:nvPr>
            <p:ph type="title"/>
          </p:nvPr>
        </p:nvSpPr>
        <p:spPr/>
        <p:txBody>
          <a:bodyPr/>
          <a:lstStyle/>
          <a:p>
            <a:r>
              <a:rPr lang="en-IN" b="0" i="0" dirty="0">
                <a:solidFill>
                  <a:srgbClr val="444444"/>
                </a:solidFill>
                <a:effectLst/>
                <a:latin typeface="Gotham SSm A"/>
              </a:rPr>
              <a:t>Calcitonin</a:t>
            </a:r>
            <a:br>
              <a:rPr lang="en-IN" b="0" i="0" dirty="0">
                <a:solidFill>
                  <a:srgbClr val="444444"/>
                </a:solidFill>
                <a:effectLst/>
                <a:latin typeface="Gotham SSm A"/>
              </a:rPr>
            </a:br>
            <a:endParaRPr lang="en-IN" dirty="0"/>
          </a:p>
        </p:txBody>
      </p:sp>
      <p:sp>
        <p:nvSpPr>
          <p:cNvPr id="3" name="Content Placeholder 2">
            <a:extLst>
              <a:ext uri="{FF2B5EF4-FFF2-40B4-BE49-F238E27FC236}">
                <a16:creationId xmlns:a16="http://schemas.microsoft.com/office/drawing/2014/main" id="{DEF67EE0-EB79-460F-BD08-9E826FB4849F}"/>
              </a:ext>
            </a:extLst>
          </p:cNvPr>
          <p:cNvSpPr>
            <a:spLocks noGrp="1"/>
          </p:cNvSpPr>
          <p:nvPr>
            <p:ph idx="1"/>
          </p:nvPr>
        </p:nvSpPr>
        <p:spPr>
          <a:xfrm>
            <a:off x="838200" y="1306286"/>
            <a:ext cx="10515600" cy="4870677"/>
          </a:xfrm>
        </p:spPr>
        <p:txBody>
          <a:bodyPr>
            <a:normAutofit fontScale="85000" lnSpcReduction="20000"/>
          </a:bodyPr>
          <a:lstStyle/>
          <a:p>
            <a:pPr algn="l"/>
            <a:r>
              <a:rPr lang="en-US" b="0" i="0" dirty="0">
                <a:effectLst/>
              </a:rPr>
              <a:t>Calcitonin is a hormone that is produced in humans by the parafollicular cells (commonly known as C-cells) of the </a:t>
            </a:r>
            <a:r>
              <a:rPr lang="en-US" dirty="0"/>
              <a:t>thyroid</a:t>
            </a:r>
            <a:r>
              <a:rPr lang="en-US" b="0" i="0" dirty="0">
                <a:effectLst/>
              </a:rPr>
              <a:t> gland' . Calcitonin is involved in helping to regulate levels of calcium and </a:t>
            </a:r>
            <a:r>
              <a:rPr lang="en-US" dirty="0"/>
              <a:t>phosphate</a:t>
            </a:r>
            <a:r>
              <a:rPr lang="en-US" b="0" i="0" dirty="0">
                <a:effectLst/>
              </a:rPr>
              <a:t> in the blood, opposing the action of </a:t>
            </a:r>
            <a:r>
              <a:rPr lang="en-US" dirty="0"/>
              <a:t>parathyroid hormone</a:t>
            </a:r>
            <a:r>
              <a:rPr lang="en-US" b="0" i="0" dirty="0">
                <a:effectLst/>
              </a:rPr>
              <a:t>. This means that it acts to reduce calcium levels in the blood. </a:t>
            </a:r>
          </a:p>
          <a:p>
            <a:pPr algn="l"/>
            <a:r>
              <a:rPr lang="en-US" b="0" i="0" dirty="0">
                <a:effectLst/>
              </a:rPr>
              <a:t>Calcitonin reduces calcium levels in the blood by two main mechanisms:</a:t>
            </a:r>
          </a:p>
          <a:p>
            <a:pPr algn="l">
              <a:buFont typeface="+mj-lt"/>
              <a:buAutoNum type="arabicPeriod"/>
            </a:pPr>
            <a:r>
              <a:rPr lang="en-US" b="0" i="0" dirty="0">
                <a:effectLst/>
              </a:rPr>
              <a:t>It inhibits the activity of osteoclasts, which are the cells responsible for breaking down bone. When bone is broken down, the calcium contained in the bone is released into the bloodstream. Therefore, the inhibition of the osteoclasts by calcitonin directly reduces the amount of calcium released into the blood. However, this inhibition has been shown to be short-lived.</a:t>
            </a:r>
            <a:br>
              <a:rPr lang="en-US" b="0" i="0" dirty="0">
                <a:effectLst/>
              </a:rPr>
            </a:br>
            <a:r>
              <a:rPr lang="en-US" b="0" i="0" dirty="0">
                <a:effectLst/>
              </a:rPr>
              <a:t> </a:t>
            </a:r>
          </a:p>
          <a:p>
            <a:pPr algn="l">
              <a:buFont typeface="+mj-lt"/>
              <a:buAutoNum type="arabicPeriod"/>
            </a:pPr>
            <a:r>
              <a:rPr lang="en-US" b="0" i="0" dirty="0">
                <a:effectLst/>
              </a:rPr>
              <a:t>It can also decrease the resorption of calcium in the </a:t>
            </a:r>
            <a:r>
              <a:rPr lang="en-US" dirty="0"/>
              <a:t>kidneys</a:t>
            </a:r>
            <a:r>
              <a:rPr lang="en-US" b="0" i="0" dirty="0">
                <a:effectLst/>
              </a:rPr>
              <a:t>, again leading to lower blood calcium levels.</a:t>
            </a:r>
          </a:p>
          <a:p>
            <a:pPr algn="l"/>
            <a:r>
              <a:rPr lang="en-US" b="0" i="0" dirty="0">
                <a:effectLst/>
              </a:rPr>
              <a:t>Manufactured forms of calcitonin have, in the past, been given to treat</a:t>
            </a:r>
            <a:r>
              <a:rPr lang="en-US" dirty="0"/>
              <a:t> Paget’s disease of bone</a:t>
            </a:r>
            <a:r>
              <a:rPr lang="en-US" b="0" i="0" dirty="0">
                <a:effectLst/>
              </a:rPr>
              <a:t> and sometimes </a:t>
            </a:r>
            <a:r>
              <a:rPr lang="en-US" dirty="0" err="1"/>
              <a:t>hypercalcaemia</a:t>
            </a:r>
            <a:r>
              <a:rPr lang="en-US" b="0" i="0" dirty="0">
                <a:effectLst/>
              </a:rPr>
              <a:t> and bone pain. However, with the introduction of newer drugs, such as </a:t>
            </a:r>
            <a:r>
              <a:rPr lang="en-US" dirty="0"/>
              <a:t>bisphosphonates</a:t>
            </a:r>
            <a:r>
              <a:rPr lang="en-US" b="0" i="0" dirty="0">
                <a:effectLst/>
              </a:rPr>
              <a:t>, their use is now very limited.</a:t>
            </a:r>
          </a:p>
          <a:p>
            <a:endParaRPr lang="en-IN" dirty="0"/>
          </a:p>
        </p:txBody>
      </p:sp>
    </p:spTree>
    <p:extLst>
      <p:ext uri="{BB962C8B-B14F-4D97-AF65-F5344CB8AC3E}">
        <p14:creationId xmlns:p14="http://schemas.microsoft.com/office/powerpoint/2010/main" val="382859118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156</TotalTime>
  <Words>1950</Words>
  <Application>Microsoft Office PowerPoint</Application>
  <PresentationFormat>Widescreen</PresentationFormat>
  <Paragraphs>104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Algerian</vt:lpstr>
      <vt:lpstr>Arial</vt:lpstr>
      <vt:lpstr>Gotham SSm A</vt:lpstr>
      <vt:lpstr>Open Sans</vt:lpstr>
      <vt:lpstr>Roboto</vt:lpstr>
      <vt:lpstr>Tw Cen MT</vt:lpstr>
      <vt:lpstr>Droplet</vt:lpstr>
      <vt:lpstr>Hormone Regulation of Plasma Calcium </vt:lpstr>
      <vt:lpstr>Introduction</vt:lpstr>
      <vt:lpstr>Parathyroid hormone</vt:lpstr>
      <vt:lpstr>Parathyroid hormone</vt:lpstr>
      <vt:lpstr> Parathyroid hormone </vt:lpstr>
      <vt:lpstr> Parathyroid hormone regulation </vt:lpstr>
      <vt:lpstr> What if the parathyroid hormone is too high? </vt:lpstr>
      <vt:lpstr> What if the parathyroid hormone is too little? </vt:lpstr>
      <vt:lpstr>Calcitonin </vt:lpstr>
      <vt:lpstr>Regulation</vt:lpstr>
      <vt:lpstr>What happens if I have too much calcitonin? </vt:lpstr>
      <vt:lpstr>What happens if I have too little calcitonin? </vt:lpstr>
      <vt:lpstr>Vitamin-D</vt:lpstr>
      <vt:lpstr> Properties of Vitamin D </vt:lpstr>
      <vt:lpstr> Regulation of blood calcium level by calcitriol: </vt:lpstr>
      <vt:lpstr> Biological role of Vitamin D </vt:lpstr>
      <vt:lpstr> Dietary sources of vitamin D </vt:lpstr>
      <vt:lpstr>PowerPoint Presentation</vt:lpstr>
      <vt:lpstr>Thank you my dear students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Hormone Regulation of Plasma Calcium: Human </dc:title>
  <dc:creator>LOPA MUDRA</dc:creator>
  <cp:lastModifiedBy>LOPA MUDRA</cp:lastModifiedBy>
  <cp:revision>35</cp:revision>
  <dcterms:created xsi:type="dcterms:W3CDTF">2022-08-21T13:36:17Z</dcterms:created>
  <dcterms:modified xsi:type="dcterms:W3CDTF">2022-08-22T16:23:59Z</dcterms:modified>
</cp:coreProperties>
</file>