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BBB741-F07B-42FB-9AD0-2B1A5F5239FC}" type="datetimeFigureOut">
              <a:rPr lang="en-US" smtClean="0"/>
              <a:pPr/>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BB741-F07B-42FB-9AD0-2B1A5F5239FC}" type="datetimeFigureOut">
              <a:rPr lang="en-US" smtClean="0"/>
              <a:pPr/>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BB741-F07B-42FB-9AD0-2B1A5F5239FC}" type="datetimeFigureOut">
              <a:rPr lang="en-US" smtClean="0"/>
              <a:pPr/>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BB741-F07B-42FB-9AD0-2B1A5F5239FC}" type="datetimeFigureOut">
              <a:rPr lang="en-US" smtClean="0"/>
              <a:pPr/>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BBB741-F07B-42FB-9AD0-2B1A5F5239FC}" type="datetimeFigureOut">
              <a:rPr lang="en-US" smtClean="0"/>
              <a:pPr/>
              <a:t>8/12/2022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BBB741-F07B-42FB-9AD0-2B1A5F5239FC}" type="datetimeFigureOut">
              <a:rPr lang="en-US" smtClean="0"/>
              <a:pPr/>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BBB741-F07B-42FB-9AD0-2B1A5F5239FC}" type="datetimeFigureOut">
              <a:rPr lang="en-US" smtClean="0"/>
              <a:pPr/>
              <a:t>8/12/2022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BBB741-F07B-42FB-9AD0-2B1A5F5239FC}" type="datetimeFigureOut">
              <a:rPr lang="en-US" smtClean="0"/>
              <a:pPr/>
              <a:t>8/12/2022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BB741-F07B-42FB-9AD0-2B1A5F5239FC}" type="datetimeFigureOut">
              <a:rPr lang="en-US" smtClean="0"/>
              <a:pPr/>
              <a:t>8/12/2022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BB741-F07B-42FB-9AD0-2B1A5F5239FC}" type="datetimeFigureOut">
              <a:rPr lang="en-US" smtClean="0"/>
              <a:pPr/>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BB741-F07B-42FB-9AD0-2B1A5F5239FC}" type="datetimeFigureOut">
              <a:rPr lang="en-US" smtClean="0"/>
              <a:pPr/>
              <a:t>8/12/2022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AB726-9AEF-400C-8ADB-590ED47B5F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BB741-F07B-42FB-9AD0-2B1A5F5239FC}" type="datetimeFigureOut">
              <a:rPr lang="en-US" smtClean="0"/>
              <a:pPr/>
              <a:t>8/12/2022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AB726-9AEF-400C-8ADB-590ED47B5FF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fontScale="90000"/>
          </a:bodyPr>
          <a:lstStyle/>
          <a:p>
            <a:r>
              <a:rPr lang="en-US" b="1" dirty="0" smtClean="0"/>
              <a:t/>
            </a:r>
            <a:br>
              <a:rPr lang="en-US" b="1" dirty="0" smtClean="0"/>
            </a:br>
            <a:r>
              <a:rPr lang="en-US" b="1" dirty="0" smtClean="0"/>
              <a:t>Insulin &amp; </a:t>
            </a:r>
            <a:r>
              <a:rPr lang="en-US" b="1" dirty="0"/>
              <a:t>Oral Hypoglycemic agents</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err="1" smtClean="0">
                <a:solidFill>
                  <a:schemeClr val="tx1"/>
                </a:solidFill>
              </a:rPr>
              <a:t>Lopamudra</a:t>
            </a:r>
            <a:r>
              <a:rPr lang="en-US" dirty="0" smtClean="0">
                <a:solidFill>
                  <a:schemeClr val="tx1"/>
                </a:solidFill>
              </a:rPr>
              <a:t> </a:t>
            </a:r>
            <a:r>
              <a:rPr lang="en-US" dirty="0" err="1" smtClean="0">
                <a:solidFill>
                  <a:schemeClr val="tx1"/>
                </a:solidFill>
              </a:rPr>
              <a:t>Chakravarty</a:t>
            </a:r>
            <a:endParaRPr lang="en-US" dirty="0" smtClean="0">
              <a:solidFill>
                <a:schemeClr val="tx1"/>
              </a:solidFill>
            </a:endParaRPr>
          </a:p>
          <a:p>
            <a:r>
              <a:rPr lang="en-US" dirty="0" smtClean="0">
                <a:solidFill>
                  <a:schemeClr val="tx1"/>
                </a:solidFill>
              </a:rPr>
              <a:t>Assistant Professor</a:t>
            </a:r>
          </a:p>
          <a:p>
            <a:r>
              <a:rPr lang="en-US" dirty="0" smtClean="0">
                <a:solidFill>
                  <a:schemeClr val="tx1"/>
                </a:solidFill>
              </a:rPr>
              <a:t>CIPT &amp; AHS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Oral Hypoglycemic agents</a:t>
            </a:r>
            <a:br>
              <a:rPr lang="en-US" dirty="0"/>
            </a:br>
            <a:endParaRPr lang="en-US" dirty="0"/>
          </a:p>
        </p:txBody>
      </p:sp>
      <p:sp>
        <p:nvSpPr>
          <p:cNvPr id="3" name="Content Placeholder 2"/>
          <p:cNvSpPr>
            <a:spLocks noGrp="1"/>
          </p:cNvSpPr>
          <p:nvPr>
            <p:ph idx="1"/>
          </p:nvPr>
        </p:nvSpPr>
        <p:spPr>
          <a:xfrm>
            <a:off x="457200" y="1066800"/>
            <a:ext cx="8229600" cy="5059363"/>
          </a:xfrm>
        </p:spPr>
        <p:txBody>
          <a:bodyPr/>
          <a:lstStyle/>
          <a:p>
            <a:r>
              <a:rPr lang="en-US" dirty="0"/>
              <a:t>Oral Hypoglycemic agents lower glucose levels in the blood. They are commonly used in the treatment of diabetes mellitus</a:t>
            </a:r>
          </a:p>
          <a:p>
            <a:r>
              <a:rPr lang="en-US" dirty="0"/>
              <a:t>The net effect is increased responsiveness of ß-cells to glucose ,resulting in more insulin being released at all blood glucose concentrations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
          <a:ext cx="8686800" cy="6583679"/>
        </p:xfrm>
        <a:graphic>
          <a:graphicData uri="http://schemas.openxmlformats.org/drawingml/2006/table">
            <a:tbl>
              <a:tblPr firstRow="1" bandRow="1">
                <a:tableStyleId>{5C22544A-7EE6-4342-B048-85BDC9FD1C3A}</a:tableStyleId>
              </a:tblPr>
              <a:tblGrid>
                <a:gridCol w="4343400"/>
                <a:gridCol w="4343400"/>
              </a:tblGrid>
              <a:tr h="607818">
                <a:tc>
                  <a:txBody>
                    <a:bodyPr/>
                    <a:lstStyle/>
                    <a:p>
                      <a:r>
                        <a:rPr lang="en-US" sz="3200" b="1" kern="1200" dirty="0" smtClean="0">
                          <a:solidFill>
                            <a:schemeClr val="lt1"/>
                          </a:solidFill>
                          <a:latin typeface="+mn-lt"/>
                          <a:ea typeface="+mn-ea"/>
                          <a:cs typeface="+mn-cs"/>
                        </a:rPr>
                        <a:t>Drug class</a:t>
                      </a:r>
                      <a:endParaRPr lang="en-US" sz="3200" dirty="0"/>
                    </a:p>
                  </a:txBody>
                  <a:tcPr/>
                </a:tc>
                <a:tc>
                  <a:txBody>
                    <a:bodyPr/>
                    <a:lstStyle/>
                    <a:p>
                      <a:r>
                        <a:rPr lang="en-US" sz="3200" b="1" kern="1200" dirty="0" smtClean="0">
                          <a:solidFill>
                            <a:schemeClr val="lt1"/>
                          </a:solidFill>
                          <a:latin typeface="+mn-lt"/>
                          <a:ea typeface="+mn-ea"/>
                          <a:cs typeface="+mn-cs"/>
                        </a:rPr>
                        <a:t>Agents</a:t>
                      </a:r>
                      <a:endParaRPr lang="en-US" sz="3200" dirty="0"/>
                    </a:p>
                  </a:txBody>
                  <a:tcPr/>
                </a:tc>
              </a:tr>
              <a:tr h="610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1. </a:t>
                      </a:r>
                      <a:r>
                        <a:rPr lang="en-US" sz="1800" b="1" kern="1200" dirty="0" err="1" smtClean="0">
                          <a:solidFill>
                            <a:schemeClr val="dk1"/>
                          </a:solidFill>
                          <a:latin typeface="+mn-lt"/>
                          <a:ea typeface="+mn-ea"/>
                          <a:cs typeface="+mn-cs"/>
                        </a:rPr>
                        <a:t>Biguanides</a:t>
                      </a:r>
                      <a:endParaRPr lang="en-US" sz="1800" b="1" kern="1200" dirty="0" smtClean="0">
                        <a:solidFill>
                          <a:schemeClr val="dk1"/>
                        </a:solidFill>
                        <a:latin typeface="+mn-lt"/>
                        <a:ea typeface="+mn-ea"/>
                        <a:cs typeface="+mn-cs"/>
                      </a:endParaRPr>
                    </a:p>
                    <a:p>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Metformin</a:t>
                      </a:r>
                      <a:endParaRPr lang="en-US" sz="1800" kern="1200" dirty="0" smtClean="0">
                        <a:solidFill>
                          <a:schemeClr val="dk1"/>
                        </a:solidFill>
                        <a:latin typeface="+mn-lt"/>
                        <a:ea typeface="+mn-ea"/>
                        <a:cs typeface="+mn-cs"/>
                      </a:endParaRPr>
                    </a:p>
                    <a:p>
                      <a:endParaRPr lang="en-US" dirty="0"/>
                    </a:p>
                  </a:txBody>
                  <a:tcPr/>
                </a:tc>
              </a:tr>
              <a:tr h="1394600">
                <a:tc>
                  <a:txBody>
                    <a:bodyPr/>
                    <a:lstStyle/>
                    <a:p>
                      <a:pPr lvl="0"/>
                      <a:r>
                        <a:rPr lang="en-US" b="1" dirty="0" smtClean="0"/>
                        <a:t>2. </a:t>
                      </a:r>
                      <a:r>
                        <a:rPr lang="en-US" sz="1800" b="1" kern="1200" dirty="0" err="1" smtClean="0">
                          <a:solidFill>
                            <a:schemeClr val="dk1"/>
                          </a:solidFill>
                          <a:latin typeface="+mn-lt"/>
                          <a:ea typeface="+mn-ea"/>
                          <a:cs typeface="+mn-cs"/>
                        </a:rPr>
                        <a:t>Sulfonylureas</a:t>
                      </a:r>
                      <a:r>
                        <a:rPr lang="en-US" sz="1800" b="1" kern="1200" dirty="0" smtClean="0">
                          <a:solidFill>
                            <a:schemeClr val="dk1"/>
                          </a:solidFill>
                          <a:latin typeface="+mn-lt"/>
                          <a:ea typeface="+mn-ea"/>
                          <a:cs typeface="+mn-cs"/>
                        </a:rPr>
                        <a:t>          </a:t>
                      </a:r>
                    </a:p>
                    <a:p>
                      <a:r>
                        <a:rPr lang="en-US" sz="1800" b="1" kern="1200" dirty="0" smtClean="0">
                          <a:solidFill>
                            <a:schemeClr val="dk1"/>
                          </a:solidFill>
                          <a:latin typeface="+mn-lt"/>
                          <a:ea typeface="+mn-ea"/>
                          <a:cs typeface="+mn-cs"/>
                        </a:rPr>
                        <a:t>                        First generation</a:t>
                      </a:r>
                    </a:p>
                    <a:p>
                      <a:r>
                        <a:rPr lang="en-US" sz="1800" b="1" kern="1200" dirty="0" smtClean="0">
                          <a:solidFill>
                            <a:schemeClr val="dk1"/>
                          </a:solidFill>
                          <a:latin typeface="+mn-lt"/>
                          <a:ea typeface="+mn-ea"/>
                          <a:cs typeface="+mn-cs"/>
                        </a:rPr>
                        <a:t>       </a:t>
                      </a:r>
                    </a:p>
                    <a:p>
                      <a:r>
                        <a:rPr lang="en-US" sz="1800" b="1" kern="1200" dirty="0" smtClean="0">
                          <a:solidFill>
                            <a:schemeClr val="dk1"/>
                          </a:solidFill>
                          <a:latin typeface="+mn-lt"/>
                          <a:ea typeface="+mn-ea"/>
                          <a:cs typeface="+mn-cs"/>
                        </a:rPr>
                        <a:t>                          Second generation</a:t>
                      </a:r>
                    </a:p>
                  </a:txBody>
                  <a:tcPr/>
                </a:tc>
                <a:tc>
                  <a:txBody>
                    <a:bodyPr/>
                    <a:lstStyle/>
                    <a:p>
                      <a:r>
                        <a:rPr lang="en-US" sz="1800" kern="1200" dirty="0" err="1" smtClean="0">
                          <a:solidFill>
                            <a:schemeClr val="dk1"/>
                          </a:solidFill>
                          <a:latin typeface="+mn-lt"/>
                          <a:ea typeface="+mn-ea"/>
                          <a:cs typeface="+mn-cs"/>
                        </a:rPr>
                        <a:t>Tolazamide</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Tolbutamide</a:t>
                      </a:r>
                      <a:endParaRPr lang="en-US" sz="1800" kern="1200" dirty="0" smtClean="0">
                        <a:solidFill>
                          <a:schemeClr val="dk1"/>
                        </a:solidFill>
                        <a:latin typeface="+mn-lt"/>
                        <a:ea typeface="+mn-ea"/>
                        <a:cs typeface="+mn-cs"/>
                      </a:endParaRPr>
                    </a:p>
                    <a:p>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Glipizide,Glibenclamide,Glimipride</a:t>
                      </a:r>
                      <a:endParaRPr lang="en-US" sz="1800" kern="1200" dirty="0" smtClean="0">
                        <a:solidFill>
                          <a:schemeClr val="dk1"/>
                        </a:solidFill>
                        <a:latin typeface="+mn-lt"/>
                        <a:ea typeface="+mn-ea"/>
                        <a:cs typeface="+mn-cs"/>
                      </a:endParaRPr>
                    </a:p>
                    <a:p>
                      <a:r>
                        <a:rPr lang="en-US" sz="1800" kern="1200" dirty="0" err="1" smtClean="0">
                          <a:solidFill>
                            <a:schemeClr val="dk1"/>
                          </a:solidFill>
                          <a:latin typeface="+mn-lt"/>
                          <a:ea typeface="+mn-ea"/>
                          <a:cs typeface="+mn-cs"/>
                        </a:rPr>
                        <a:t>Glicazide</a:t>
                      </a:r>
                      <a:endParaRPr lang="en-US" sz="1800" kern="1200" dirty="0" smtClean="0">
                        <a:solidFill>
                          <a:schemeClr val="dk1"/>
                        </a:solidFill>
                        <a:latin typeface="+mn-lt"/>
                        <a:ea typeface="+mn-ea"/>
                        <a:cs typeface="+mn-cs"/>
                      </a:endParaRPr>
                    </a:p>
                  </a:txBody>
                  <a:tcPr/>
                </a:tc>
              </a:tr>
              <a:tr h="837941">
                <a:tc>
                  <a:txBody>
                    <a:bodyPr/>
                    <a:lstStyle/>
                    <a:p>
                      <a:pPr lvl="0"/>
                      <a:r>
                        <a:rPr lang="en-US" b="1" dirty="0" smtClean="0"/>
                        <a:t>3. </a:t>
                      </a:r>
                      <a:r>
                        <a:rPr lang="en-US" sz="1800" b="1" kern="1200" dirty="0" err="1" smtClean="0">
                          <a:solidFill>
                            <a:schemeClr val="dk1"/>
                          </a:solidFill>
                          <a:latin typeface="+mn-lt"/>
                          <a:ea typeface="+mn-ea"/>
                          <a:cs typeface="+mn-cs"/>
                        </a:rPr>
                        <a:t>Meglitinides</a:t>
                      </a:r>
                      <a:endParaRPr lang="en-US" sz="1800" b="1" kern="1200" dirty="0" smtClean="0">
                        <a:solidFill>
                          <a:schemeClr val="dk1"/>
                        </a:solidFill>
                        <a:latin typeface="+mn-lt"/>
                        <a:ea typeface="+mn-ea"/>
                        <a:cs typeface="+mn-cs"/>
                      </a:endParaRPr>
                    </a:p>
                  </a:txBody>
                  <a:tcPr/>
                </a:tc>
                <a:tc>
                  <a:txBody>
                    <a:bodyPr/>
                    <a:lstStyle/>
                    <a:p>
                      <a:r>
                        <a:rPr lang="en-US" sz="1800" kern="1200" dirty="0" err="1" smtClean="0">
                          <a:solidFill>
                            <a:schemeClr val="dk1"/>
                          </a:solidFill>
                          <a:latin typeface="+mn-lt"/>
                          <a:ea typeface="+mn-ea"/>
                          <a:cs typeface="+mn-cs"/>
                        </a:rPr>
                        <a:t>Repaglimide</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Nateglimide</a:t>
                      </a:r>
                      <a:endParaRPr lang="en-US" sz="1800" kern="1200" dirty="0" smtClean="0">
                        <a:solidFill>
                          <a:schemeClr val="dk1"/>
                        </a:solidFill>
                        <a:latin typeface="+mn-lt"/>
                        <a:ea typeface="+mn-ea"/>
                        <a:cs typeface="+mn-cs"/>
                      </a:endParaRPr>
                    </a:p>
                  </a:txBody>
                  <a:tcPr/>
                </a:tc>
              </a:tr>
              <a:tr h="871625">
                <a:tc>
                  <a:txBody>
                    <a:bodyPr/>
                    <a:lstStyle/>
                    <a:p>
                      <a:pPr lvl="0"/>
                      <a:r>
                        <a:rPr lang="en-US" b="1" dirty="0" smtClean="0"/>
                        <a:t>4. </a:t>
                      </a:r>
                      <a:r>
                        <a:rPr lang="en-US" sz="1800" b="1" kern="1200" dirty="0" err="1" smtClean="0">
                          <a:solidFill>
                            <a:schemeClr val="dk1"/>
                          </a:solidFill>
                          <a:latin typeface="+mn-lt"/>
                          <a:ea typeface="+mn-ea"/>
                          <a:cs typeface="+mn-cs"/>
                        </a:rPr>
                        <a:t>Thiazolidinediones</a:t>
                      </a:r>
                      <a:endParaRPr lang="en-US" sz="1800" b="1" kern="1200" dirty="0" smtClean="0">
                        <a:solidFill>
                          <a:schemeClr val="dk1"/>
                        </a:solidFill>
                        <a:latin typeface="+mn-lt"/>
                        <a:ea typeface="+mn-ea"/>
                        <a:cs typeface="+mn-cs"/>
                      </a:endParaRPr>
                    </a:p>
                    <a:p>
                      <a:r>
                        <a:rPr lang="en-US" sz="1800" b="1" kern="1200" dirty="0" smtClean="0">
                          <a:solidFill>
                            <a:schemeClr val="dk1"/>
                          </a:solidFill>
                          <a:latin typeface="+mn-lt"/>
                          <a:ea typeface="+mn-ea"/>
                          <a:cs typeface="+mn-cs"/>
                        </a:rPr>
                        <a:t> </a:t>
                      </a:r>
                    </a:p>
                    <a:p>
                      <a:r>
                        <a:rPr lang="en-US" sz="1800" b="1" kern="1200" dirty="0" smtClean="0">
                          <a:solidFill>
                            <a:schemeClr val="dk1"/>
                          </a:solidFill>
                          <a:latin typeface="+mn-lt"/>
                          <a:ea typeface="+mn-ea"/>
                          <a:cs typeface="+mn-cs"/>
                        </a:rPr>
                        <a:t> </a:t>
                      </a:r>
                    </a:p>
                  </a:txBody>
                  <a:tcPr/>
                </a:tc>
                <a:tc>
                  <a:txBody>
                    <a:bodyPr/>
                    <a:lstStyle/>
                    <a:p>
                      <a:r>
                        <a:rPr lang="en-US" sz="1800" kern="1200" dirty="0" err="1" smtClean="0">
                          <a:solidFill>
                            <a:schemeClr val="dk1"/>
                          </a:solidFill>
                          <a:latin typeface="+mn-lt"/>
                          <a:ea typeface="+mn-ea"/>
                          <a:cs typeface="+mn-cs"/>
                        </a:rPr>
                        <a:t>Rosiglitazone</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Pioglitazone</a:t>
                      </a:r>
                      <a:endParaRPr lang="en-US" sz="1800" kern="1200" dirty="0" smtClean="0">
                        <a:solidFill>
                          <a:schemeClr val="dk1"/>
                        </a:solidFill>
                        <a:latin typeface="+mn-lt"/>
                        <a:ea typeface="+mn-ea"/>
                        <a:cs typeface="+mn-cs"/>
                      </a:endParaRPr>
                    </a:p>
                    <a:p>
                      <a:endParaRPr lang="en-US" dirty="0"/>
                    </a:p>
                  </a:txBody>
                  <a:tcPr/>
                </a:tc>
              </a:tr>
              <a:tr h="6101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5.</a:t>
                      </a:r>
                      <a:r>
                        <a:rPr lang="en-US" sz="1800" b="1" kern="1200" dirty="0" smtClean="0">
                          <a:solidFill>
                            <a:schemeClr val="dk1"/>
                          </a:solidFill>
                          <a:latin typeface="+mn-lt"/>
                          <a:ea typeface="+mn-ea"/>
                          <a:cs typeface="+mn-cs"/>
                        </a:rPr>
                        <a:t> α-</a:t>
                      </a:r>
                      <a:r>
                        <a:rPr lang="en-US" sz="1800" b="1" kern="1200" dirty="0" err="1" smtClean="0">
                          <a:solidFill>
                            <a:schemeClr val="dk1"/>
                          </a:solidFill>
                          <a:latin typeface="+mn-lt"/>
                          <a:ea typeface="+mn-ea"/>
                          <a:cs typeface="+mn-cs"/>
                        </a:rPr>
                        <a:t>Glucosidase</a:t>
                      </a:r>
                      <a:r>
                        <a:rPr lang="en-US" sz="1800" b="1" kern="1200" dirty="0" smtClean="0">
                          <a:solidFill>
                            <a:schemeClr val="dk1"/>
                          </a:solidFill>
                          <a:latin typeface="+mn-lt"/>
                          <a:ea typeface="+mn-ea"/>
                          <a:cs typeface="+mn-cs"/>
                        </a:rPr>
                        <a:t> inhibitors</a:t>
                      </a:r>
                      <a:endParaRPr lang="en-US" b="1" dirty="0" smtClean="0"/>
                    </a:p>
                    <a:p>
                      <a:endParaRPr lang="en-US" b="1" dirty="0"/>
                    </a:p>
                  </a:txBody>
                  <a:tcPr/>
                </a:tc>
                <a:tc>
                  <a:txBody>
                    <a:bodyPr/>
                    <a:lstStyle/>
                    <a:p>
                      <a:r>
                        <a:rPr lang="en-US" sz="1800" kern="1200" dirty="0" err="1" smtClean="0">
                          <a:solidFill>
                            <a:schemeClr val="dk1"/>
                          </a:solidFill>
                          <a:latin typeface="+mn-lt"/>
                          <a:ea typeface="+mn-ea"/>
                          <a:cs typeface="+mn-cs"/>
                        </a:rPr>
                        <a:t>Acarbose</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Miglitol</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 </a:t>
                      </a:r>
                    </a:p>
                  </a:txBody>
                  <a:tcPr/>
                </a:tc>
              </a:tr>
              <a:tr h="908680">
                <a:tc>
                  <a:txBody>
                    <a:bodyPr/>
                    <a:lstStyle/>
                    <a:p>
                      <a:pPr lvl="0"/>
                      <a:r>
                        <a:rPr lang="en-US" b="1" dirty="0" smtClean="0"/>
                        <a:t>6.</a:t>
                      </a:r>
                      <a:r>
                        <a:rPr lang="en-US" sz="1800" b="1" kern="1200" dirty="0" smtClean="0">
                          <a:solidFill>
                            <a:schemeClr val="dk1"/>
                          </a:solidFill>
                          <a:latin typeface="+mn-lt"/>
                          <a:ea typeface="+mn-ea"/>
                          <a:cs typeface="+mn-cs"/>
                        </a:rPr>
                        <a:t> DPP-4 inhibitors</a:t>
                      </a:r>
                    </a:p>
                  </a:txBody>
                  <a:tcPr/>
                </a:tc>
                <a:tc>
                  <a:txBody>
                    <a:bodyPr/>
                    <a:lstStyle/>
                    <a:p>
                      <a:r>
                        <a:rPr lang="en-US" sz="1800" kern="1200" dirty="0" err="1" smtClean="0">
                          <a:solidFill>
                            <a:schemeClr val="dk1"/>
                          </a:solidFill>
                          <a:latin typeface="+mn-lt"/>
                          <a:ea typeface="+mn-ea"/>
                          <a:cs typeface="+mn-cs"/>
                        </a:rPr>
                        <a:t>Sitagliptin</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Vildagliptin</a:t>
                      </a:r>
                      <a:r>
                        <a:rPr lang="en-US" sz="1800" kern="120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Saxagliptin,Linagliptin</a:t>
                      </a:r>
                      <a:endParaRPr lang="en-US" sz="1800" kern="1200" dirty="0" smtClean="0">
                        <a:solidFill>
                          <a:schemeClr val="dk1"/>
                        </a:solidFill>
                        <a:latin typeface="+mn-lt"/>
                        <a:ea typeface="+mn-ea"/>
                        <a:cs typeface="+mn-cs"/>
                      </a:endParaRPr>
                    </a:p>
                  </a:txBody>
                  <a:tcPr/>
                </a:tc>
              </a:tr>
              <a:tr h="607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7. </a:t>
                      </a:r>
                      <a:r>
                        <a:rPr lang="en-US" sz="1800" b="1" kern="1200" dirty="0" err="1" smtClean="0">
                          <a:solidFill>
                            <a:schemeClr val="dk1"/>
                          </a:solidFill>
                          <a:latin typeface="+mn-lt"/>
                          <a:ea typeface="+mn-ea"/>
                          <a:cs typeface="+mn-cs"/>
                        </a:rPr>
                        <a:t>Cycloset</a:t>
                      </a:r>
                      <a:endParaRPr lang="en-US" sz="1800" b="1" kern="1200" dirty="0" smtClean="0">
                        <a:solidFill>
                          <a:schemeClr val="dk1"/>
                        </a:solidFill>
                        <a:latin typeface="+mn-lt"/>
                        <a:ea typeface="+mn-ea"/>
                        <a:cs typeface="+mn-cs"/>
                      </a:endParaRPr>
                    </a:p>
                    <a:p>
                      <a:endParaRPr lang="en-US" b="1" dirty="0"/>
                    </a:p>
                  </a:txBody>
                  <a:tcPr/>
                </a:tc>
                <a:tc>
                  <a:txBody>
                    <a:bodyPr/>
                    <a:lstStyle/>
                    <a:p>
                      <a:r>
                        <a:rPr lang="en-US" sz="1800" kern="1200" dirty="0" err="1" smtClean="0">
                          <a:solidFill>
                            <a:schemeClr val="dk1"/>
                          </a:solidFill>
                          <a:latin typeface="+mn-lt"/>
                          <a:ea typeface="+mn-ea"/>
                          <a:cs typeface="+mn-cs"/>
                        </a:rPr>
                        <a:t>Bromocriptin</a:t>
                      </a:r>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MOA</a:t>
            </a: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US" dirty="0" smtClean="0"/>
              <a:t> </a:t>
            </a:r>
            <a:r>
              <a:rPr lang="en-US" b="1" dirty="0" err="1"/>
              <a:t>Metformin</a:t>
            </a:r>
            <a:r>
              <a:rPr lang="en-US" dirty="0"/>
              <a:t> increases hepatic adenosine </a:t>
            </a:r>
            <a:r>
              <a:rPr lang="en-US" dirty="0" err="1"/>
              <a:t>monophosphate</a:t>
            </a:r>
            <a:r>
              <a:rPr lang="en-US" dirty="0"/>
              <a:t>-activated protein </a:t>
            </a:r>
            <a:r>
              <a:rPr lang="en-US" dirty="0" err="1"/>
              <a:t>kinase</a:t>
            </a:r>
            <a:r>
              <a:rPr lang="en-US" dirty="0"/>
              <a:t> activity, thus reducing hepatic </a:t>
            </a:r>
            <a:r>
              <a:rPr lang="en-US" dirty="0" err="1"/>
              <a:t>gluconeogenesis</a:t>
            </a:r>
            <a:r>
              <a:rPr lang="en-US" dirty="0"/>
              <a:t> and </a:t>
            </a:r>
            <a:r>
              <a:rPr lang="en-US" dirty="0" err="1"/>
              <a:t>lipogenesis</a:t>
            </a:r>
            <a:r>
              <a:rPr lang="en-US" dirty="0"/>
              <a:t>, as well as increasing insulin-mediated uptake of glucose in muscles.</a:t>
            </a:r>
          </a:p>
          <a:p>
            <a:r>
              <a:rPr lang="en-US" dirty="0" err="1"/>
              <a:t>Metformin</a:t>
            </a:r>
            <a:r>
              <a:rPr lang="en-US" dirty="0"/>
              <a:t> is the initial drug-of-choice in patients with type 2 diabetes mellitus. It is given orally in 500 to 1000 mg tablets twice a day.</a:t>
            </a:r>
          </a:p>
          <a:p>
            <a:r>
              <a:rPr lang="en-US" b="1" dirty="0"/>
              <a:t>ADR: </a:t>
            </a:r>
            <a:r>
              <a:rPr lang="en-US" dirty="0" err="1"/>
              <a:t>Metformin</a:t>
            </a:r>
            <a:r>
              <a:rPr lang="en-US" dirty="0"/>
              <a:t>: Gastrointestinal upset such as diarrhea (12% to 53%), nausea and vomiting (7% to 26%), flatulence (4% to 12%), chest discomfort, flushing, palpitation, headache (5% to 6%), chills, dizziness, taste disorder, diaphoresis, nail disease, skin rash, vitamin B12 deficiency.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MOA</a:t>
            </a:r>
            <a:endParaRPr lang="en-US" dirty="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US" b="1" dirty="0" err="1"/>
              <a:t>Sulfonylureas</a:t>
            </a:r>
            <a:r>
              <a:rPr lang="en-US" dirty="0"/>
              <a:t> bind to adenosine </a:t>
            </a:r>
            <a:r>
              <a:rPr lang="en-US" dirty="0" err="1"/>
              <a:t>triphosphate</a:t>
            </a:r>
            <a:r>
              <a:rPr lang="en-US" dirty="0"/>
              <a:t>-sensitive potassium channels (K-ATP channels) in the beta cells of the pancreas; this leads to the inhibition of those channels and alters the resting membrane potential of the cell, causing an influx of calcium and the stimulation of insulin secretion.</a:t>
            </a:r>
          </a:p>
          <a:p>
            <a:r>
              <a:rPr lang="en-US" dirty="0" err="1"/>
              <a:t>Glipizide</a:t>
            </a:r>
            <a:r>
              <a:rPr lang="en-US" dirty="0"/>
              <a:t> is a 2.5 mg to 10 mg tablet, taken as a single dose or in two divided doses, 30 minutes before breakfast. </a:t>
            </a:r>
            <a:r>
              <a:rPr lang="en-US" dirty="0" err="1"/>
              <a:t>Glimepiride</a:t>
            </a:r>
            <a:r>
              <a:rPr lang="en-US" dirty="0"/>
              <a:t> is available as a 1 mg, 2 mg, or 4 mg tablets, taken once a day with breakfast or twice a day with meals. For patients at increased risk for hypoglycemia, such as older patients or those with chronic kidney disease, the initial dose could be as low as 0.5 mg daily. </a:t>
            </a:r>
          </a:p>
          <a:p>
            <a:r>
              <a:rPr lang="en-US" b="1" dirty="0"/>
              <a:t>ADR:</a:t>
            </a:r>
            <a:r>
              <a:rPr lang="en-US" dirty="0"/>
              <a:t> </a:t>
            </a:r>
            <a:r>
              <a:rPr lang="en-US" dirty="0" err="1"/>
              <a:t>Sulfonylureas</a:t>
            </a:r>
            <a:r>
              <a:rPr lang="en-US" dirty="0"/>
              <a:t>: Syncope (less than 3%), dizziness (2% to 7%), nervousness (4%), anxiety (less than 3%), depression (&lt;3%), hypoesthesia (less than 3%), insomnia (&lt;3%), pain (&lt;3%), </a:t>
            </a:r>
            <a:r>
              <a:rPr lang="en-US" dirty="0" err="1"/>
              <a:t>paresthesia</a:t>
            </a:r>
            <a:r>
              <a:rPr lang="en-US" dirty="0"/>
              <a:t> (less than 3%), drowsiness (2%), headache (2%), diaphoresis (less than 3%), </a:t>
            </a:r>
            <a:r>
              <a:rPr lang="en-US" dirty="0" err="1"/>
              <a:t>pruritus</a:t>
            </a:r>
            <a:r>
              <a:rPr lang="en-US" dirty="0"/>
              <a:t> (1% to less than 3%), hypoglycemia (less than 3%), increased lactate </a:t>
            </a:r>
            <a:r>
              <a:rPr lang="en-US" dirty="0" err="1"/>
              <a:t>dehydrogenase</a:t>
            </a:r>
            <a:r>
              <a:rPr lang="en-US" dirty="0"/>
              <a:t>, diarrhea (1% to 5%), flatulence (3%), dyspepsia (less than 3%), and vomiting (less than 3%)</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MOA</a:t>
            </a:r>
            <a:endParaRPr lang="en-US" dirty="0"/>
          </a:p>
        </p:txBody>
      </p:sp>
      <p:sp>
        <p:nvSpPr>
          <p:cNvPr id="3" name="Content Placeholder 2"/>
          <p:cNvSpPr>
            <a:spLocks noGrp="1"/>
          </p:cNvSpPr>
          <p:nvPr>
            <p:ph idx="1"/>
          </p:nvPr>
        </p:nvSpPr>
        <p:spPr>
          <a:xfrm>
            <a:off x="457200" y="990600"/>
            <a:ext cx="8229600" cy="5410200"/>
          </a:xfrm>
        </p:spPr>
        <p:txBody>
          <a:bodyPr>
            <a:normAutofit fontScale="70000" lnSpcReduction="20000"/>
          </a:bodyPr>
          <a:lstStyle/>
          <a:p>
            <a:r>
              <a:rPr lang="en-US" b="1" dirty="0" err="1"/>
              <a:t>Sulfonylureas</a:t>
            </a:r>
            <a:r>
              <a:rPr lang="en-US" dirty="0"/>
              <a:t> bind to adenosine </a:t>
            </a:r>
            <a:r>
              <a:rPr lang="en-US" dirty="0" err="1"/>
              <a:t>triphosphate</a:t>
            </a:r>
            <a:r>
              <a:rPr lang="en-US" dirty="0"/>
              <a:t>-sensitive potassium channels (K-ATP channels) in the beta cells of the pancreas; this leads to the inhibition of those channels and alters the resting membrane potential of the cell, causing an influx of calcium and the stimulation of insulin secretion.</a:t>
            </a:r>
          </a:p>
          <a:p>
            <a:r>
              <a:rPr lang="en-US" dirty="0" err="1"/>
              <a:t>Glipizide</a:t>
            </a:r>
            <a:r>
              <a:rPr lang="en-US" dirty="0"/>
              <a:t> is a 2.5 mg to 10 mg tablet, taken as a single dose or in two divided doses, 30 minutes before breakfast. </a:t>
            </a:r>
            <a:r>
              <a:rPr lang="en-US" dirty="0" err="1"/>
              <a:t>Glimepiride</a:t>
            </a:r>
            <a:r>
              <a:rPr lang="en-US" dirty="0"/>
              <a:t> is available as a 1 mg, 2 mg, or 4 mg tablets, taken once a day with breakfast or twice a day with meals. For patients at increased risk for hypoglycemia, such as older patients or those with chronic kidney disease, the initial dose could be as low as 0.5 mg daily. </a:t>
            </a:r>
          </a:p>
          <a:p>
            <a:r>
              <a:rPr lang="en-US" b="1" dirty="0"/>
              <a:t>ADR:</a:t>
            </a:r>
            <a:r>
              <a:rPr lang="en-US" dirty="0"/>
              <a:t> </a:t>
            </a:r>
            <a:r>
              <a:rPr lang="en-US" dirty="0" err="1"/>
              <a:t>Sulfonylureas</a:t>
            </a:r>
            <a:r>
              <a:rPr lang="en-US" dirty="0"/>
              <a:t>: Syncope (less than 3%), dizziness (2% to 7%), nervousness (4%), anxiety (less than 3%), depression (&lt;3%), hypoesthesia (less than 3%), insomnia (&lt;3%), pain (&lt;3%), </a:t>
            </a:r>
            <a:r>
              <a:rPr lang="en-US" dirty="0" err="1"/>
              <a:t>paresthesia</a:t>
            </a:r>
            <a:r>
              <a:rPr lang="en-US" dirty="0"/>
              <a:t> (less than 3%), drowsiness (2%), headache (2%), diaphoresis (less than 3%), </a:t>
            </a:r>
            <a:r>
              <a:rPr lang="en-US" dirty="0" err="1"/>
              <a:t>pruritus</a:t>
            </a:r>
            <a:r>
              <a:rPr lang="en-US" dirty="0"/>
              <a:t> (1% to less than 3%), hypoglycemia (less than 3%), increased lactate </a:t>
            </a:r>
            <a:r>
              <a:rPr lang="en-US" dirty="0" err="1"/>
              <a:t>dehydrogenase</a:t>
            </a:r>
            <a:r>
              <a:rPr lang="en-US" dirty="0"/>
              <a:t>, diarrhea (1% to 5%), flatulence (3%), dyspepsia (less than 3%), and vomiting (less than 3%)</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MOA</a:t>
            </a:r>
            <a:endParaRPr lang="en-US"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b="1" dirty="0" err="1"/>
              <a:t>Meglitinides</a:t>
            </a:r>
            <a:r>
              <a:rPr lang="en-US" dirty="0"/>
              <a:t> exerts its effects via different pancreatic beta-cell receptors, but they act similar to </a:t>
            </a:r>
            <a:r>
              <a:rPr lang="en-US" dirty="0" err="1"/>
              <a:t>sulfonylureas</a:t>
            </a:r>
            <a:r>
              <a:rPr lang="en-US" dirty="0"/>
              <a:t> by regulating adenosine </a:t>
            </a:r>
            <a:r>
              <a:rPr lang="en-US" dirty="0" err="1"/>
              <a:t>triphosphate</a:t>
            </a:r>
            <a:r>
              <a:rPr lang="en-US" dirty="0"/>
              <a:t>-sensitive potassium channels in pancreatic beta cells, thereby causing an increase in insulin secretion.</a:t>
            </a:r>
          </a:p>
          <a:p>
            <a:r>
              <a:rPr lang="en-US" dirty="0" err="1"/>
              <a:t>Repaglinide</a:t>
            </a:r>
            <a:r>
              <a:rPr lang="en-US" dirty="0"/>
              <a:t> is available as a 0.5 mg, 1 mg, or 2 mg tablets, taken orally in two to three divided doses per day.</a:t>
            </a:r>
          </a:p>
          <a:p>
            <a:r>
              <a:rPr lang="en-US" b="1" dirty="0"/>
              <a:t>ADR</a:t>
            </a:r>
            <a:r>
              <a:rPr lang="en-US" dirty="0"/>
              <a:t>: </a:t>
            </a:r>
            <a:r>
              <a:rPr lang="en-US" dirty="0" err="1"/>
              <a:t>Repaglinide</a:t>
            </a:r>
            <a:r>
              <a:rPr lang="en-US" dirty="0"/>
              <a:t>: Hypoglycemia (16% to 31%), weight gain, headache (9% to 11%), upper respiratory tract infection (10% to 16%), and cardiovascular ischemia (4%).</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MOA</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b="1" dirty="0" err="1"/>
              <a:t>Thiazolidinediones</a:t>
            </a:r>
            <a:r>
              <a:rPr lang="en-US" dirty="0"/>
              <a:t> activate </a:t>
            </a:r>
            <a:r>
              <a:rPr lang="en-US" dirty="0" err="1"/>
              <a:t>peroxisome</a:t>
            </a:r>
            <a:r>
              <a:rPr lang="en-US" dirty="0"/>
              <a:t> </a:t>
            </a:r>
            <a:r>
              <a:rPr lang="en-US" dirty="0" err="1"/>
              <a:t>proliferator</a:t>
            </a:r>
            <a:r>
              <a:rPr lang="en-US" dirty="0"/>
              <a:t>-activated receptor gamma (PPAR-γ), a nuclear receptor, to increase insulin sensitivity .</a:t>
            </a:r>
          </a:p>
          <a:p>
            <a:r>
              <a:rPr lang="en-US" dirty="0" err="1"/>
              <a:t>Pioglitazone</a:t>
            </a:r>
            <a:r>
              <a:rPr lang="en-US" dirty="0"/>
              <a:t> is given as 15 mg, 30 mg, or 45 mg tablets daily. </a:t>
            </a:r>
            <a:r>
              <a:rPr lang="en-US" dirty="0" err="1"/>
              <a:t>Rosiglitazone</a:t>
            </a:r>
            <a:r>
              <a:rPr lang="en-US" dirty="0"/>
              <a:t>, while rarely used, is given as 2 mg, 4 mg, or 8 mg daily</a:t>
            </a:r>
          </a:p>
          <a:p>
            <a:r>
              <a:rPr lang="en-US" b="1" dirty="0"/>
              <a:t>ADR</a:t>
            </a:r>
            <a:r>
              <a:rPr lang="en-US" dirty="0"/>
              <a:t>: </a:t>
            </a:r>
            <a:r>
              <a:rPr lang="en-US" dirty="0" err="1"/>
              <a:t>Thiazolidinediones</a:t>
            </a:r>
            <a:r>
              <a:rPr lang="en-US" dirty="0"/>
              <a:t>: Edema (less than or equal to 27%), hypoglycemia (less than or equal to 27%), cardiac failure (less than or equal to 8%), headache, bone fracture (less than or equal to 5%), </a:t>
            </a:r>
            <a:r>
              <a:rPr lang="en-US" dirty="0" err="1"/>
              <a:t>myalgia</a:t>
            </a:r>
            <a:r>
              <a:rPr lang="en-US" dirty="0"/>
              <a:t> (5%), sinusitis (6%), and </a:t>
            </a:r>
            <a:r>
              <a:rPr lang="en-US" dirty="0" err="1"/>
              <a:t>pharyngitis</a:t>
            </a:r>
            <a:r>
              <a:rPr lang="en-US" dirty="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MOA</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b="1" dirty="0"/>
              <a:t>Alpha-</a:t>
            </a:r>
            <a:r>
              <a:rPr lang="en-US" b="1" dirty="0" err="1"/>
              <a:t>glucosidase</a:t>
            </a:r>
            <a:r>
              <a:rPr lang="en-US" b="1" dirty="0"/>
              <a:t> inhibitors</a:t>
            </a:r>
            <a:r>
              <a:rPr lang="en-US" dirty="0"/>
              <a:t> competitively inhibit alpha-</a:t>
            </a:r>
            <a:r>
              <a:rPr lang="en-US" dirty="0" err="1"/>
              <a:t>glucosidase</a:t>
            </a:r>
            <a:r>
              <a:rPr lang="en-US" dirty="0"/>
              <a:t> enzymes in the intestinal brush border cells that digest the dietary starch, thus inhibiting the polysaccharide </a:t>
            </a:r>
            <a:r>
              <a:rPr lang="en-US" dirty="0" err="1"/>
              <a:t>reabsorption</a:t>
            </a:r>
            <a:r>
              <a:rPr lang="en-US" dirty="0"/>
              <a:t> as well as the metabolism of sucrose to glucose and fructose.</a:t>
            </a:r>
          </a:p>
          <a:p>
            <a:r>
              <a:rPr lang="en-US" dirty="0"/>
              <a:t>Alpha-</a:t>
            </a:r>
            <a:r>
              <a:rPr lang="en-US" dirty="0" err="1"/>
              <a:t>glucosidase</a:t>
            </a:r>
            <a:r>
              <a:rPr lang="en-US" dirty="0"/>
              <a:t> inhibitors are available as 25 mg, 50 mg, or 100 mg tablets, given three times a day just before meals.</a:t>
            </a:r>
          </a:p>
          <a:p>
            <a:r>
              <a:rPr lang="en-US" b="1" dirty="0" err="1"/>
              <a:t>ADR:</a:t>
            </a:r>
            <a:r>
              <a:rPr lang="en-US" dirty="0" err="1"/>
              <a:t>Alpha-glucosidase</a:t>
            </a:r>
            <a:r>
              <a:rPr lang="en-US" dirty="0"/>
              <a:t> inhibitors: Adverse effects include flatulence (74%) that tends to decrease with time, diarrhea (31%), abdominal pain (19%), and increased serum </a:t>
            </a:r>
            <a:r>
              <a:rPr lang="en-US" dirty="0" err="1"/>
              <a:t>transaminases</a:t>
            </a:r>
            <a:r>
              <a:rPr lang="en-US" dirty="0"/>
              <a:t> (less than or equal to 4%)</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MOA</a:t>
            </a:r>
            <a:endParaRPr lang="en-US"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r>
              <a:rPr lang="en-US" b="1" dirty="0"/>
              <a:t>DPP-4 inhibitors</a:t>
            </a:r>
            <a:r>
              <a:rPr lang="en-US" dirty="0"/>
              <a:t> inhibit the enzyme </a:t>
            </a:r>
            <a:r>
              <a:rPr lang="en-US" dirty="0" err="1"/>
              <a:t>dipeptidyl</a:t>
            </a:r>
            <a:r>
              <a:rPr lang="en-US" dirty="0"/>
              <a:t> peptidase 4 (DPP- 4). These deactivate glucose-dependent </a:t>
            </a:r>
            <a:r>
              <a:rPr lang="en-US" dirty="0" err="1"/>
              <a:t>insulinotropic</a:t>
            </a:r>
            <a:r>
              <a:rPr lang="en-US" dirty="0"/>
              <a:t> polypeptide (GIP) and glucagon-like peptide 1 (GLP-1), among others. Therefore, these influence glucose control through multiple effects, such as decreasing glucagon release and increasing glucose-</a:t>
            </a:r>
          </a:p>
          <a:p>
            <a:r>
              <a:rPr lang="en-US" dirty="0"/>
              <a:t>Among the DPP- 4 inhibitors, </a:t>
            </a:r>
            <a:r>
              <a:rPr lang="en-US" dirty="0" err="1"/>
              <a:t>linagliptin</a:t>
            </a:r>
            <a:r>
              <a:rPr lang="en-US" dirty="0"/>
              <a:t> is available as 5 mg daily. </a:t>
            </a:r>
            <a:r>
              <a:rPr lang="en-US" dirty="0" err="1"/>
              <a:t>Vildagliptin</a:t>
            </a:r>
            <a:r>
              <a:rPr lang="en-US" dirty="0"/>
              <a:t> is given as 50 mg once or twice weekly, </a:t>
            </a:r>
            <a:r>
              <a:rPr lang="en-US" dirty="0" err="1"/>
              <a:t>Sitagliptin</a:t>
            </a:r>
            <a:r>
              <a:rPr lang="en-US" dirty="0"/>
              <a:t> as 25 mg, 50 mg, or 100 mg once daily, and </a:t>
            </a:r>
            <a:r>
              <a:rPr lang="en-US" dirty="0" err="1"/>
              <a:t>Saxagliptin</a:t>
            </a:r>
            <a:r>
              <a:rPr lang="en-US" dirty="0"/>
              <a:t> as 2.5 mg or 5 mg once daily.</a:t>
            </a:r>
          </a:p>
          <a:p>
            <a:r>
              <a:rPr lang="en-US" b="1" dirty="0" err="1"/>
              <a:t>ADR</a:t>
            </a:r>
            <a:r>
              <a:rPr lang="en-US" dirty="0" err="1"/>
              <a:t>:Sitagliptin</a:t>
            </a:r>
            <a:r>
              <a:rPr lang="en-US" dirty="0"/>
              <a:t>: Hypoglycemia (1%), </a:t>
            </a:r>
            <a:r>
              <a:rPr lang="en-US" dirty="0" err="1"/>
              <a:t>nasopharyngitis</a:t>
            </a:r>
            <a:r>
              <a:rPr lang="en-US" dirty="0"/>
              <a:t> (5%), increased serum </a:t>
            </a:r>
            <a:r>
              <a:rPr lang="en-US" dirty="0" err="1"/>
              <a:t>creatinine</a:t>
            </a:r>
            <a:r>
              <a:rPr lang="en-US" dirty="0"/>
              <a:t>, acute pancreatitis (including hemorrhagic or necrotizing forms), and acute renal failure.</a:t>
            </a:r>
          </a:p>
          <a:p>
            <a:r>
              <a:rPr lang="en-US" dirty="0" err="1"/>
              <a:t>Saxagliptin</a:t>
            </a:r>
            <a:r>
              <a:rPr lang="en-US" dirty="0"/>
              <a:t>: Peripheral edema (4%), headache (7%), hypoglycemia (6%), urinary tract infection (7%), </a:t>
            </a:r>
            <a:r>
              <a:rPr lang="en-US" dirty="0" err="1"/>
              <a:t>lymphocytopenia</a:t>
            </a:r>
            <a:r>
              <a:rPr lang="en-US" dirty="0"/>
              <a:t> (2%), and acute pancreatitis.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MOA</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b="1" dirty="0" err="1"/>
              <a:t>Cycloset</a:t>
            </a:r>
            <a:r>
              <a:rPr lang="en-US" dirty="0"/>
              <a:t>, (</a:t>
            </a:r>
            <a:r>
              <a:rPr lang="en-US" dirty="0" err="1"/>
              <a:t>bromocriptine</a:t>
            </a:r>
            <a:r>
              <a:rPr lang="en-US" dirty="0"/>
              <a:t>) a </a:t>
            </a:r>
            <a:r>
              <a:rPr lang="en-US" dirty="0" err="1"/>
              <a:t>sympatholytic</a:t>
            </a:r>
            <a:r>
              <a:rPr lang="en-US" dirty="0"/>
              <a:t> dopamine D2 receptor agonist, that reset the hypothalamic circadian rhythm, which might have been altered by obesity. This action results in the reversal of insulin resistance and a decrease in glucose production. </a:t>
            </a:r>
            <a:r>
              <a:rPr lang="en-US" dirty="0" err="1"/>
              <a:t>Cycloset</a:t>
            </a:r>
            <a:r>
              <a:rPr lang="en-US" dirty="0"/>
              <a:t> has an initial dose of 0.8 mg once daily, which is gradually increased to the usual dose of 1.6 mg to 4.8 mg once daily.</a:t>
            </a:r>
          </a:p>
          <a:p>
            <a:r>
              <a:rPr lang="en-US" dirty="0"/>
              <a:t>Allergy to the drug, </a:t>
            </a:r>
            <a:r>
              <a:rPr lang="en-US" dirty="0" smtClean="0"/>
              <a:t>breastfeeding. </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insulin?</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r>
              <a:rPr lang="en-US" dirty="0"/>
              <a:t>Insulin is a hormone made by an organ located behind the stomach called the pancreas</a:t>
            </a:r>
            <a:r>
              <a:rPr lang="en-US" dirty="0" smtClean="0"/>
              <a:t>.</a:t>
            </a:r>
          </a:p>
          <a:p>
            <a:r>
              <a:rPr lang="en-US" dirty="0" smtClean="0"/>
              <a:t> </a:t>
            </a:r>
            <a:r>
              <a:rPr lang="en-US" dirty="0"/>
              <a:t>There are </a:t>
            </a:r>
            <a:r>
              <a:rPr lang="en-US" dirty="0" err="1"/>
              <a:t>specialised</a:t>
            </a:r>
            <a:r>
              <a:rPr lang="en-US" dirty="0"/>
              <a:t> areas within the pancreas called islets of </a:t>
            </a:r>
            <a:r>
              <a:rPr lang="en-US" dirty="0" err="1"/>
              <a:t>Langerhans</a:t>
            </a:r>
            <a:r>
              <a:rPr lang="en-US" dirty="0"/>
              <a:t> (the term insulin comes from the Latin </a:t>
            </a:r>
            <a:r>
              <a:rPr lang="en-US" dirty="0" err="1"/>
              <a:t>insula</a:t>
            </a:r>
            <a:r>
              <a:rPr lang="en-US" dirty="0"/>
              <a:t> that means island). </a:t>
            </a:r>
            <a:endParaRPr lang="en-US" dirty="0" smtClean="0"/>
          </a:p>
          <a:p>
            <a:r>
              <a:rPr lang="en-US" dirty="0" smtClean="0"/>
              <a:t>The </a:t>
            </a:r>
            <a:r>
              <a:rPr lang="en-US" dirty="0"/>
              <a:t>islets of </a:t>
            </a:r>
            <a:r>
              <a:rPr lang="en-US" dirty="0" err="1"/>
              <a:t>Langerhans</a:t>
            </a:r>
            <a:r>
              <a:rPr lang="en-US" dirty="0"/>
              <a:t> are made up of different type of cells that make hormones, the commonest ones are the beta cells, which produce </a:t>
            </a:r>
            <a:r>
              <a:rPr lang="en-US" dirty="0" smtClean="0"/>
              <a:t>insulin.</a:t>
            </a:r>
          </a:p>
          <a:p>
            <a:r>
              <a:rPr lang="en-US" dirty="0" smtClean="0"/>
              <a:t> </a:t>
            </a:r>
            <a:r>
              <a:rPr lang="en-US" dirty="0"/>
              <a:t>It is a </a:t>
            </a:r>
            <a:r>
              <a:rPr lang="en-US" dirty="0" err="1"/>
              <a:t>ploypeptide</a:t>
            </a:r>
            <a:r>
              <a:rPr lang="en-US" dirty="0"/>
              <a:t> consisting 51 amino acids. A chain contain 21 and B chain 30 amino acids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2819400"/>
          </a:xfrm>
        </p:spPr>
        <p:txBody>
          <a:bodyPr>
            <a:normAutofit/>
          </a:bodyPr>
          <a:lstStyle/>
          <a:p>
            <a:r>
              <a:rPr lang="en-US" sz="6000" dirty="0" smtClean="0">
                <a:latin typeface="Aharoni" pitchFamily="2" charset="-79"/>
                <a:cs typeface="Aharoni" pitchFamily="2" charset="-79"/>
              </a:rPr>
              <a:t>Thank you my dear students</a:t>
            </a:r>
            <a:endParaRPr lang="en-US" sz="6000"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t>Synthesis of Insulin</a:t>
            </a:r>
          </a:p>
        </p:txBody>
      </p:sp>
      <p:sp>
        <p:nvSpPr>
          <p:cNvPr id="3" name="Content Placeholder 2"/>
          <p:cNvSpPr>
            <a:spLocks noGrp="1"/>
          </p:cNvSpPr>
          <p:nvPr>
            <p:ph sz="half" idx="1"/>
          </p:nvPr>
        </p:nvSpPr>
        <p:spPr>
          <a:xfrm>
            <a:off x="228600" y="762000"/>
            <a:ext cx="4648200" cy="5943600"/>
          </a:xfrm>
        </p:spPr>
        <p:txBody>
          <a:bodyPr>
            <a:noAutofit/>
          </a:bodyPr>
          <a:lstStyle/>
          <a:p>
            <a:r>
              <a:rPr lang="en-US" sz="1600" dirty="0" smtClean="0"/>
              <a:t>It </a:t>
            </a:r>
            <a:r>
              <a:rPr lang="en-US" sz="1600" dirty="0"/>
              <a:t>is very difficult for small proteins to fold into stable structures, so to avoid this problem larger precursors of insulin are synthesized first </a:t>
            </a:r>
            <a:r>
              <a:rPr lang="en-US" sz="1600" dirty="0" smtClean="0"/>
              <a:t>. </a:t>
            </a:r>
            <a:r>
              <a:rPr lang="en-US" sz="1600" dirty="0" err="1"/>
              <a:t>Preproinsulin</a:t>
            </a:r>
            <a:r>
              <a:rPr lang="en-US" sz="1600" dirty="0"/>
              <a:t>, the first precursor, is generated as a single chain when the insulin mRNA is translated. Once introduced into the </a:t>
            </a:r>
            <a:r>
              <a:rPr lang="en-US" sz="1600" dirty="0" smtClean="0"/>
              <a:t> </a:t>
            </a:r>
            <a:r>
              <a:rPr lang="en-US" sz="1600" dirty="0"/>
              <a:t>the endoplasmic reticulum, the signal peptide is deleted, creating </a:t>
            </a:r>
            <a:r>
              <a:rPr lang="en-US" sz="1600" dirty="0" err="1"/>
              <a:t>proinsulin</a:t>
            </a:r>
            <a:r>
              <a:rPr lang="en-US" sz="1600" dirty="0"/>
              <a:t> </a:t>
            </a:r>
            <a:r>
              <a:rPr lang="en-US" sz="1600" dirty="0" smtClean="0"/>
              <a:t>. </a:t>
            </a:r>
            <a:r>
              <a:rPr lang="en-US" sz="1600" dirty="0" err="1"/>
              <a:t>Proinsulin</a:t>
            </a:r>
            <a:r>
              <a:rPr lang="en-US" sz="1600" dirty="0"/>
              <a:t> differs from insulin in that it has a third peptide, C, which connects the A and B peptides together. This C peptide, however, is spliced from the chain by several </a:t>
            </a:r>
            <a:r>
              <a:rPr lang="en-US" sz="1600" dirty="0" err="1"/>
              <a:t>endopeptidases</a:t>
            </a:r>
            <a:r>
              <a:rPr lang="en-US" sz="1600" dirty="0"/>
              <a:t> found in the endoplasmic reticulum, creating the active form of insulin.</a:t>
            </a:r>
          </a:p>
          <a:p>
            <a:r>
              <a:rPr lang="en-US" sz="1600" dirty="0"/>
              <a:t>In the Golgi, the insulin (along with the lone C peptide) is enclosed within </a:t>
            </a:r>
            <a:r>
              <a:rPr lang="en-US" sz="1600" dirty="0" err="1"/>
              <a:t>secretory</a:t>
            </a:r>
            <a:r>
              <a:rPr lang="en-US" sz="1600" dirty="0"/>
              <a:t> granules, folded into its native structure and then the disulfide bonds are created to secure it in this conformation </a:t>
            </a:r>
            <a:r>
              <a:rPr lang="en-US" sz="1600" dirty="0" smtClean="0"/>
              <a:t>. </a:t>
            </a:r>
            <a:r>
              <a:rPr lang="en-US" sz="1600" dirty="0"/>
              <a:t>The </a:t>
            </a:r>
            <a:r>
              <a:rPr lang="en-US" sz="1600" dirty="0" err="1"/>
              <a:t>secretory</a:t>
            </a:r>
            <a:r>
              <a:rPr lang="en-US" sz="1600" dirty="0"/>
              <a:t> granules then gather in the cytoplasm. The insulin remains here until the beta cells are stimulated, at which point </a:t>
            </a:r>
            <a:r>
              <a:rPr lang="en-US" sz="1600" dirty="0" err="1"/>
              <a:t>exocytosis</a:t>
            </a:r>
            <a:r>
              <a:rPr lang="en-US" sz="1600" dirty="0"/>
              <a:t> occurs and the insulin disperses into the pancreatic capillaries. Although it has no known biological function, the C peptide is also released into the blood stream as </a:t>
            </a:r>
            <a:r>
              <a:rPr lang="en-US" sz="1600" dirty="0" smtClean="0"/>
              <a:t>well.</a:t>
            </a:r>
            <a:br>
              <a:rPr lang="en-US" sz="1600" dirty="0" smtClean="0"/>
            </a:br>
            <a:endParaRPr lang="en-US" sz="1600"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4800600" y="1066800"/>
            <a:ext cx="40386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Insulin Regulation</a:t>
            </a:r>
            <a:endParaRPr lang="en-US" dirty="0"/>
          </a:p>
        </p:txBody>
      </p:sp>
      <p:pic>
        <p:nvPicPr>
          <p:cNvPr id="18435" name="Picture 3"/>
          <p:cNvPicPr>
            <a:picLocks noGrp="1" noChangeAspect="1" noChangeArrowheads="1"/>
          </p:cNvPicPr>
          <p:nvPr>
            <p:ph idx="1"/>
          </p:nvPr>
        </p:nvPicPr>
        <p:blipFill>
          <a:blip r:embed="rId2" cstate="print"/>
          <a:srcRect/>
          <a:stretch>
            <a:fillRect/>
          </a:stretch>
        </p:blipFill>
        <p:spPr bwMode="auto">
          <a:xfrm>
            <a:off x="5029200" y="1219200"/>
            <a:ext cx="3810000" cy="5333999"/>
          </a:xfrm>
          <a:prstGeom prst="rect">
            <a:avLst/>
          </a:prstGeom>
          <a:noFill/>
          <a:ln w="9525">
            <a:noFill/>
            <a:miter lim="800000"/>
            <a:headEnd/>
            <a:tailEnd/>
          </a:ln>
        </p:spPr>
      </p:pic>
      <p:sp>
        <p:nvSpPr>
          <p:cNvPr id="7" name="Rectangle 6"/>
          <p:cNvSpPr/>
          <p:nvPr/>
        </p:nvSpPr>
        <p:spPr>
          <a:xfrm>
            <a:off x="533400" y="948690"/>
            <a:ext cx="4572000" cy="3970318"/>
          </a:xfrm>
          <a:prstGeom prst="rect">
            <a:avLst/>
          </a:prstGeom>
        </p:spPr>
        <p:txBody>
          <a:bodyPr wrap="square">
            <a:spAutoFit/>
          </a:bodyPr>
          <a:lstStyle/>
          <a:p>
            <a:r>
              <a:rPr lang="en-US" dirty="0" smtClean="0"/>
              <a:t>When </a:t>
            </a:r>
            <a:r>
              <a:rPr lang="en-US" dirty="0"/>
              <a:t>blood glucose tends to increase, such as is the case in the postprandial phase, insulin is released from pancreatic β-</a:t>
            </a:r>
            <a:r>
              <a:rPr lang="en-US" dirty="0" err="1"/>
              <a:t>βcells</a:t>
            </a:r>
            <a:r>
              <a:rPr lang="en-US" dirty="0"/>
              <a:t>, whereas in the fasting state, when glucose levels tend to be low, glucagon is released from pancreatic �-cells</a:t>
            </a:r>
            <a:r>
              <a:rPr lang="en-US" dirty="0" smtClean="0"/>
              <a:t>.</a:t>
            </a:r>
          </a:p>
          <a:p>
            <a:r>
              <a:rPr lang="en-US" dirty="0" smtClean="0"/>
              <a:t> </a:t>
            </a:r>
            <a:r>
              <a:rPr lang="en-US" dirty="0"/>
              <a:t>Both islet hormones try to normalize blood glucose levels. Insulin's action lowers blood glucose by stimulating glucose uptake by tissues, utilization and storage of glucose as glycogen in the liver and muscle. The opposing actions of glucagon aim to increase plasma glucose by stimulating glycogen breakdown into glucose and release into the bloodstream.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Physiological functions</a:t>
            </a:r>
            <a:endParaRPr lang="en-US" dirty="0"/>
          </a:p>
        </p:txBody>
      </p:sp>
      <p:sp>
        <p:nvSpPr>
          <p:cNvPr id="3" name="Content Placeholder 2"/>
          <p:cNvSpPr>
            <a:spLocks noGrp="1"/>
          </p:cNvSpPr>
          <p:nvPr>
            <p:ph idx="1"/>
          </p:nvPr>
        </p:nvSpPr>
        <p:spPr>
          <a:xfrm>
            <a:off x="457200" y="990600"/>
            <a:ext cx="8229600" cy="5638800"/>
          </a:xfrm>
        </p:spPr>
        <p:txBody>
          <a:bodyPr>
            <a:noAutofit/>
          </a:bodyPr>
          <a:lstStyle/>
          <a:p>
            <a:r>
              <a:rPr lang="en-US" sz="1600" b="1" dirty="0"/>
              <a:t>Carbohydrate Metabolism</a:t>
            </a:r>
          </a:p>
          <a:p>
            <a:r>
              <a:rPr lang="en-US" sz="1600" dirty="0"/>
              <a:t>During digestion in the small intestine, glucose is released from carbohydrates (</a:t>
            </a:r>
            <a:r>
              <a:rPr lang="en-US" sz="1600" dirty="0" err="1"/>
              <a:t>ie</a:t>
            </a:r>
            <a:r>
              <a:rPr lang="en-US" sz="1600" dirty="0"/>
              <a:t>: sucrose or starch) </a:t>
            </a:r>
            <a:r>
              <a:rPr lang="en-US" sz="1600" dirty="0" smtClean="0"/>
              <a:t>and </a:t>
            </a:r>
            <a:r>
              <a:rPr lang="en-US" sz="1600" dirty="0"/>
              <a:t>then diffuses into the blood stream. With the increase of glucose in the blood, insulin is secreted from the beta cells and helps cells throughout the body accept, utilize and store glucose. </a:t>
            </a:r>
          </a:p>
          <a:p>
            <a:endParaRPr lang="en-US" sz="1600" b="1" dirty="0" smtClean="0"/>
          </a:p>
          <a:p>
            <a:r>
              <a:rPr lang="en-US" sz="1600" b="1" dirty="0" smtClean="0"/>
              <a:t>Muscle</a:t>
            </a:r>
            <a:r>
              <a:rPr lang="en-US" sz="1600" b="1" dirty="0"/>
              <a:t>, Adipose, and Other Tissues</a:t>
            </a:r>
            <a:r>
              <a:rPr lang="en-US" sz="1600" dirty="0"/>
              <a:t/>
            </a:r>
            <a:br>
              <a:rPr lang="en-US" sz="1600" dirty="0"/>
            </a:br>
            <a:r>
              <a:rPr lang="en-US" sz="1600" dirty="0"/>
              <a:t>These tissue types require the use of glucose transporters (a common type is GLUT4), which is only made available in the presence of insulin. T</a:t>
            </a:r>
            <a:r>
              <a:rPr lang="en-US" sz="1600" dirty="0" smtClean="0"/>
              <a:t>he </a:t>
            </a:r>
            <a:r>
              <a:rPr lang="en-US" sz="1600" dirty="0"/>
              <a:t>glucose transporters are found in </a:t>
            </a:r>
            <a:r>
              <a:rPr lang="en-US" sz="1600" dirty="0" err="1"/>
              <a:t>cytoplasmic</a:t>
            </a:r>
            <a:r>
              <a:rPr lang="en-US" sz="1600" dirty="0"/>
              <a:t> vesicles underneath </a:t>
            </a:r>
            <a:r>
              <a:rPr lang="en-US" sz="1600" dirty="0" smtClean="0"/>
              <a:t> </a:t>
            </a:r>
            <a:r>
              <a:rPr lang="en-US" sz="1600" dirty="0"/>
              <a:t>the plasma membrane. However, once insulin binds to the receptors, these vesicles fuse with the plasma membrane and the glucose transporters penetrate through the plasma membrane. At this point, glucose can be transported into the cell at a rapid rate. Once blood levels return to normal conditions, insulin leaves the receptors, and the glucose transporters are moved back into the </a:t>
            </a:r>
            <a:r>
              <a:rPr lang="en-US" sz="1600" dirty="0" smtClean="0"/>
              <a:t>cytoplasm.</a:t>
            </a:r>
          </a:p>
          <a:p>
            <a:endParaRPr lang="en-US" sz="1600" dirty="0"/>
          </a:p>
          <a:p>
            <a:r>
              <a:rPr lang="en-US" sz="1600" b="1" dirty="0"/>
              <a:t>Liver Tissue</a:t>
            </a:r>
            <a:r>
              <a:rPr lang="en-US" sz="1600" dirty="0"/>
              <a:t/>
            </a:r>
            <a:br>
              <a:rPr lang="en-US" sz="1600" dirty="0"/>
            </a:br>
            <a:r>
              <a:rPr lang="en-US" sz="1600" dirty="0"/>
              <a:t>When glucose is released from carbohydrates in the small intestines a substantial portion goes directly to the cells of the liver, so that it can be changed from glucose to glycogen. </a:t>
            </a:r>
            <a:r>
              <a:rPr lang="en-US" sz="1600" dirty="0" smtClean="0"/>
              <a:t>The </a:t>
            </a:r>
            <a:r>
              <a:rPr lang="en-US" sz="1600" dirty="0"/>
              <a:t>conversion of glucose to glycogen are activated by insulin </a:t>
            </a:r>
            <a:r>
              <a:rPr lang="en-US" sz="1600" dirty="0" smtClean="0"/>
              <a:t>. </a:t>
            </a:r>
            <a:r>
              <a:rPr lang="en-US" sz="1600" dirty="0"/>
              <a:t>In terms of hepatic glucose homeostasis, there is an increase in the amount of sugar absorbed by the liver (glucose storage in form of glycogen) and a decrease in the amount of sugar released from the liver. Therefore, the overall effect is a decrease in blood </a:t>
            </a:r>
            <a:r>
              <a:rPr lang="en-US" sz="1600" dirty="0" smtClean="0"/>
              <a:t>sugar.</a:t>
            </a:r>
            <a:endParaRPr lang="en-US" sz="1600" dirty="0"/>
          </a:p>
          <a:p>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Cont.</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b="1" dirty="0" smtClean="0"/>
              <a:t>Lipid Metabolism</a:t>
            </a:r>
          </a:p>
          <a:p>
            <a:r>
              <a:rPr lang="en-US" dirty="0" smtClean="0"/>
              <a:t>In general, insulin not only encourages the use of carbohydrates over fatty acids for energy, but it also indirectly results in the accumulation of fat in the adipose tissue. Because the metabolism of lipids and carbohydrates are interrelated, insulin also has an effect on lipid metabolism.</a:t>
            </a:r>
          </a:p>
          <a:p>
            <a:r>
              <a:rPr lang="en-US" b="1" dirty="0" smtClean="0"/>
              <a:t>Liver Tissue</a:t>
            </a:r>
            <a:r>
              <a:rPr lang="en-US" dirty="0" smtClean="0"/>
              <a:t/>
            </a:r>
            <a:br>
              <a:rPr lang="en-US" dirty="0" smtClean="0"/>
            </a:br>
            <a:r>
              <a:rPr lang="en-US" dirty="0" smtClean="0"/>
              <a:t>If glycogen starts to build up to high levels in the liver (approximately 5% of the liver mass), the liver will repress additional synthesis. So when more glucose continues to enter the liver cells, it is redirected into a different metabolic pathway. Within this pathway, fatty acids are made and then transported out of the liver as lipoproteins. While circulating these lipoproteins are broken apart into free-floating fatty acids that are utilized in other tissues. Of these tissues, </a:t>
            </a:r>
            <a:r>
              <a:rPr lang="en-US" dirty="0" err="1" smtClean="0"/>
              <a:t>adipocytes</a:t>
            </a:r>
            <a:r>
              <a:rPr lang="en-US" dirty="0" smtClean="0"/>
              <a:t>, in particular, use the fatty acids in order to make triglycerides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r>
              <a:rPr lang="en-US" b="1" dirty="0"/>
              <a:t>Adipose Tissue</a:t>
            </a:r>
            <a:r>
              <a:rPr lang="en-US" dirty="0"/>
              <a:t/>
            </a:r>
            <a:br>
              <a:rPr lang="en-US" dirty="0"/>
            </a:br>
            <a:r>
              <a:rPr lang="en-US" dirty="0"/>
              <a:t>Insulin prohibits lipase from functioning, so the triglycerides cannot be hydrolyzed into fatty acids. In this way insulin prevents the breakdown of fat in adipose tissue. In addition, when insulin is present, glucose can enter into the </a:t>
            </a:r>
            <a:r>
              <a:rPr lang="en-US" dirty="0" err="1"/>
              <a:t>adipocytes</a:t>
            </a:r>
            <a:r>
              <a:rPr lang="en-US" dirty="0"/>
              <a:t>, where it is then used to make glycerol. This glycerol along with fatty acids, which are transported from the liver, triglycerides are synthesized, allowing for further build up of fat in the tissue </a:t>
            </a:r>
            <a:r>
              <a:rPr lang="en-US" dirty="0" smtClean="0"/>
              <a:t>. </a:t>
            </a:r>
            <a:r>
              <a:rPr lang="en-US" dirty="0"/>
              <a:t>In short, it triggers </a:t>
            </a:r>
            <a:r>
              <a:rPr lang="en-US" dirty="0" err="1"/>
              <a:t>lipogenesis</a:t>
            </a:r>
            <a:r>
              <a:rPr lang="en-US" dirty="0"/>
              <a:t> and inhibits </a:t>
            </a:r>
            <a:r>
              <a:rPr lang="en-US" dirty="0" err="1" smtClean="0"/>
              <a:t>lipolysis</a:t>
            </a:r>
            <a:r>
              <a:rPr lang="en-US" dirty="0" smtClean="0"/>
              <a:t>.</a:t>
            </a:r>
            <a:endParaRPr lang="en-US" dirty="0"/>
          </a:p>
          <a:p>
            <a:r>
              <a:rPr lang="en-US" b="1" dirty="0"/>
              <a:t>Additional Functions of Insulin</a:t>
            </a:r>
          </a:p>
          <a:p>
            <a:pPr>
              <a:buNone/>
            </a:pPr>
            <a:r>
              <a:rPr lang="en-US" dirty="0" smtClean="0"/>
              <a:t>      In </a:t>
            </a:r>
            <a:r>
              <a:rPr lang="en-US" dirty="0"/>
              <a:t>addition to its role in carbohydrate and lipid metabolism, insulin serves the following functions </a:t>
            </a:r>
            <a:r>
              <a:rPr lang="en-US" dirty="0" smtClean="0"/>
              <a:t>:</a:t>
            </a:r>
            <a:endParaRPr lang="en-US" dirty="0"/>
          </a:p>
          <a:p>
            <a:pPr>
              <a:buFont typeface="Wingdings" pitchFamily="2" charset="2"/>
              <a:buChar char="Ø"/>
            </a:pPr>
            <a:r>
              <a:rPr lang="en-US" dirty="0" smtClean="0"/>
              <a:t>·     Increases amino acid transport into cells- when insulin levels are low,   proteins are degraded</a:t>
            </a:r>
          </a:p>
          <a:p>
            <a:pPr>
              <a:buFont typeface="Wingdings" pitchFamily="2" charset="2"/>
              <a:buChar char="Ø"/>
            </a:pPr>
            <a:r>
              <a:rPr lang="en-US" dirty="0"/>
              <a:t> </a:t>
            </a:r>
            <a:r>
              <a:rPr lang="en-US" dirty="0" smtClean="0"/>
              <a:t>     Regulates transcription, changing the amount mRNA present in the cell Activates cell growth, DNA synthesis and cell replication</a:t>
            </a:r>
            <a:endParaRPr lang="en-US" dirty="0"/>
          </a:p>
          <a:p>
            <a:pPr>
              <a:buFont typeface="Wingdings" pitchFamily="2" charset="2"/>
              <a:buChar char="Ø"/>
            </a:pPr>
            <a:r>
              <a:rPr lang="en-US" dirty="0" smtClean="0"/>
              <a:t>      Increases the permeability of most cells to potassium, magnesium and phosphate ions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
            </a:r>
            <a:br>
              <a:rPr lang="en-US" dirty="0" smtClean="0"/>
            </a:br>
            <a:r>
              <a:rPr lang="en-US" dirty="0" smtClean="0"/>
              <a:t>What </a:t>
            </a:r>
            <a:r>
              <a:rPr lang="en-US" dirty="0"/>
              <a:t>happens if  too much insulin?</a:t>
            </a:r>
            <a:r>
              <a:rPr lang="en-US" b="1" dirty="0"/>
              <a:t/>
            </a:r>
            <a:br>
              <a:rPr lang="en-US" b="1" dirty="0"/>
            </a:br>
            <a:endParaRPr lang="en-US"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r>
              <a:rPr lang="en-US" dirty="0"/>
              <a:t>This leads to abnormally low blood glucose levels (called </a:t>
            </a:r>
            <a:r>
              <a:rPr lang="en-US" dirty="0" err="1"/>
              <a:t>hypoglycaemia</a:t>
            </a:r>
            <a:r>
              <a:rPr lang="en-US" dirty="0"/>
              <a:t>). The body reacts to </a:t>
            </a:r>
            <a:r>
              <a:rPr lang="en-US" dirty="0" err="1"/>
              <a:t>hypoglycaemia</a:t>
            </a:r>
            <a:r>
              <a:rPr lang="en-US" dirty="0"/>
              <a:t> by releasing stored glucose from the liver in an attempt to bring the levels back to normal. Low glucose levels in the blood can make a person feel ill.</a:t>
            </a:r>
            <a:endParaRPr lang="en-US" b="1" dirty="0"/>
          </a:p>
          <a:p>
            <a:r>
              <a:rPr lang="en-US" dirty="0"/>
              <a:t>The body mounts an initial 'fight back' response to </a:t>
            </a:r>
            <a:r>
              <a:rPr lang="en-US" dirty="0" err="1"/>
              <a:t>hypoglycaemia</a:t>
            </a:r>
            <a:r>
              <a:rPr lang="en-US" dirty="0"/>
              <a:t> through a </a:t>
            </a:r>
            <a:r>
              <a:rPr lang="en-US" dirty="0" err="1"/>
              <a:t>specialised</a:t>
            </a:r>
            <a:r>
              <a:rPr lang="en-US" dirty="0"/>
              <a:t> set of </a:t>
            </a:r>
            <a:r>
              <a:rPr lang="en-US" dirty="0" err="1"/>
              <a:t>of</a:t>
            </a:r>
            <a:r>
              <a:rPr lang="en-US" dirty="0"/>
              <a:t> nerves called the sympathetic nervous system. This causes palpitations, sweating, hunger, anxiety, tremor and pale complexion that usually warn the person about the low blood glucose level so this can be treated. </a:t>
            </a:r>
            <a:endParaRPr lang="en-US" dirty="0" smtClean="0"/>
          </a:p>
          <a:p>
            <a:r>
              <a:rPr lang="en-US" dirty="0" smtClean="0"/>
              <a:t>However</a:t>
            </a:r>
            <a:r>
              <a:rPr lang="en-US" dirty="0"/>
              <a:t>, if the initial blood glucose level is too low or if it is not treated promptly and continues to drop, the brain will be affected too because it depends almost entirely on glucose as a source of energy to function properly. This can cause dizziness, confusion, fits and even coma in severe cases.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dirty="0" smtClean="0"/>
              <a:t>What </a:t>
            </a:r>
            <a:r>
              <a:rPr lang="en-US" dirty="0"/>
              <a:t>happens if  too little insulin?</a:t>
            </a:r>
            <a:r>
              <a:rPr lang="en-US" b="1" dirty="0"/>
              <a:t/>
            </a:r>
            <a:br>
              <a:rPr lang="en-US" b="1" dirty="0"/>
            </a:br>
            <a:endParaRPr lang="en-US" dirty="0"/>
          </a:p>
        </p:txBody>
      </p:sp>
      <p:sp>
        <p:nvSpPr>
          <p:cNvPr id="3" name="Content Placeholder 2"/>
          <p:cNvSpPr>
            <a:spLocks noGrp="1"/>
          </p:cNvSpPr>
          <p:nvPr>
            <p:ph idx="1"/>
          </p:nvPr>
        </p:nvSpPr>
        <p:spPr>
          <a:xfrm>
            <a:off x="457200" y="1143000"/>
            <a:ext cx="8229600" cy="5257800"/>
          </a:xfrm>
        </p:spPr>
        <p:txBody>
          <a:bodyPr>
            <a:normAutofit fontScale="70000" lnSpcReduction="20000"/>
          </a:bodyPr>
          <a:lstStyle/>
          <a:p>
            <a:r>
              <a:rPr lang="en-US" dirty="0"/>
              <a:t>People with </a:t>
            </a:r>
            <a:r>
              <a:rPr lang="en-US" b="1" dirty="0"/>
              <a:t>type 1 </a:t>
            </a:r>
            <a:r>
              <a:rPr lang="en-US" dirty="0"/>
              <a:t>diabetes produce very little or no insulin at all. This condition is caused when the beta cells that make insulin have been destroyed by antibodies , hence they are unable to produce insulin. With too little insulin, the body can no longer move glucose from the blood into the cells, causing high blood glucose </a:t>
            </a:r>
            <a:r>
              <a:rPr lang="en-US" dirty="0" smtClean="0"/>
              <a:t>levels.</a:t>
            </a:r>
          </a:p>
          <a:p>
            <a:endParaRPr lang="en-US" dirty="0" smtClean="0"/>
          </a:p>
          <a:p>
            <a:r>
              <a:rPr lang="en-US" b="1" dirty="0"/>
              <a:t>Type 2 </a:t>
            </a:r>
            <a:r>
              <a:rPr lang="en-US" dirty="0"/>
              <a:t>diabetes can be caused by two main factors and its severity will depend on how advanced it is</a:t>
            </a:r>
            <a:r>
              <a:rPr lang="en-US" dirty="0" smtClean="0"/>
              <a:t>.</a:t>
            </a:r>
          </a:p>
          <a:p>
            <a:r>
              <a:rPr lang="en-US" dirty="0"/>
              <a:t> Firstly, the patient’s beta cells may have problems manufacturing insulin, so although some insulin is produced, it is not enough for the body’s needs</a:t>
            </a:r>
            <a:r>
              <a:rPr lang="en-US" dirty="0" smtClean="0"/>
              <a:t>.</a:t>
            </a:r>
          </a:p>
          <a:p>
            <a:r>
              <a:rPr lang="en-US" dirty="0"/>
              <a:t> Secondly, the available insulin doesn’t work properly because the areas in the cell where insulin acts, called insulin receptors, become insensitive and stop responding to the insulin in the bloodstream.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573</Words>
  <Application>Microsoft Office PowerPoint</Application>
  <PresentationFormat>On-screen Show (4:3)</PresentationFormat>
  <Paragraphs>104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Insulin &amp; Oral Hypoglycemic agents  </vt:lpstr>
      <vt:lpstr>What is insulin? </vt:lpstr>
      <vt:lpstr>Synthesis of Insulin</vt:lpstr>
      <vt:lpstr>Insulin Regulation</vt:lpstr>
      <vt:lpstr>Physiological functions</vt:lpstr>
      <vt:lpstr>Cont.</vt:lpstr>
      <vt:lpstr>Cont.</vt:lpstr>
      <vt:lpstr> What happens if  too much insulin? </vt:lpstr>
      <vt:lpstr> What happens if  too little insulin? </vt:lpstr>
      <vt:lpstr>Oral Hypoglycemic agents </vt:lpstr>
      <vt:lpstr>Slide 11</vt:lpstr>
      <vt:lpstr>MOA</vt:lpstr>
      <vt:lpstr>MOA</vt:lpstr>
      <vt:lpstr>MOA</vt:lpstr>
      <vt:lpstr>MOA</vt:lpstr>
      <vt:lpstr>MOA</vt:lpstr>
      <vt:lpstr>MOA</vt:lpstr>
      <vt:lpstr>MOA</vt:lpstr>
      <vt:lpstr>MOA</vt:lpstr>
      <vt:lpstr>Thank you my dear students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Insulin</dc:title>
  <dc:creator>Lopa</dc:creator>
  <cp:lastModifiedBy>CIT_ADMISSION3</cp:lastModifiedBy>
  <cp:revision>26</cp:revision>
  <dcterms:created xsi:type="dcterms:W3CDTF">2022-08-06T11:23:57Z</dcterms:created>
  <dcterms:modified xsi:type="dcterms:W3CDTF">2022-08-12T05:23:33Z</dcterms:modified>
</cp:coreProperties>
</file>