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61" r:id="rId8"/>
    <p:sldId id="262" r:id="rId9"/>
    <p:sldId id="266" r:id="rId10"/>
    <p:sldId id="264" r:id="rId11"/>
    <p:sldId id="265" r:id="rId12"/>
    <p:sldId id="278"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DCA78106-5921-4F56-A527-BE1AECDF9412}" type="datetimeFigureOut">
              <a:rPr lang="en-US" smtClean="0"/>
              <a:pPr/>
              <a:t>7/17/2022</a:t>
            </a:fld>
            <a:endParaRPr lang="en-IN"/>
          </a:p>
        </p:txBody>
      </p:sp>
      <p:sp>
        <p:nvSpPr>
          <p:cNvPr id="16" name="Slide Number Placeholder 15"/>
          <p:cNvSpPr>
            <a:spLocks noGrp="1"/>
          </p:cNvSpPr>
          <p:nvPr>
            <p:ph type="sldNum" sz="quarter" idx="11"/>
          </p:nvPr>
        </p:nvSpPr>
        <p:spPr/>
        <p:txBody>
          <a:bodyPr/>
          <a:lstStyle/>
          <a:p>
            <a:fld id="{96C071DE-D3E9-436C-AF55-646D31A845C7}"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78106-5921-4F56-A527-BE1AECDF9412}" type="datetimeFigureOut">
              <a:rPr lang="en-US" smtClean="0"/>
              <a:pPr/>
              <a:t>7/17/2022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C071DE-D3E9-436C-AF55-646D31A845C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78106-5921-4F56-A527-BE1AECDF9412}" type="datetimeFigureOut">
              <a:rPr lang="en-US" smtClean="0"/>
              <a:pPr/>
              <a:t>7/17/2022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C071DE-D3E9-436C-AF55-646D31A845C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DCA78106-5921-4F56-A527-BE1AECDF9412}" type="datetimeFigureOut">
              <a:rPr lang="en-US" smtClean="0"/>
              <a:pPr/>
              <a:t>7/17/2022</a:t>
            </a:fld>
            <a:endParaRPr lang="en-IN"/>
          </a:p>
        </p:txBody>
      </p:sp>
      <p:sp>
        <p:nvSpPr>
          <p:cNvPr id="15" name="Slide Number Placeholder 14"/>
          <p:cNvSpPr>
            <a:spLocks noGrp="1"/>
          </p:cNvSpPr>
          <p:nvPr>
            <p:ph type="sldNum" sz="quarter" idx="15"/>
          </p:nvPr>
        </p:nvSpPr>
        <p:spPr/>
        <p:txBody>
          <a:bodyPr/>
          <a:lstStyle>
            <a:lvl1pPr algn="ctr">
              <a:defRPr/>
            </a:lvl1pPr>
          </a:lstStyle>
          <a:p>
            <a:fld id="{96C071DE-D3E9-436C-AF55-646D31A845C7}"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A78106-5921-4F56-A527-BE1AECDF9412}" type="datetimeFigureOut">
              <a:rPr lang="en-US" smtClean="0"/>
              <a:pPr/>
              <a:t>7/17/2022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6C071DE-D3E9-436C-AF55-646D31A845C7}"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A78106-5921-4F56-A527-BE1AECDF9412}" type="datetimeFigureOut">
              <a:rPr lang="en-US" smtClean="0"/>
              <a:pPr/>
              <a:t>7/17/2022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6C071DE-D3E9-436C-AF55-646D31A845C7}"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6C071DE-D3E9-436C-AF55-646D31A845C7}"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DCA78106-5921-4F56-A527-BE1AECDF9412}" type="datetimeFigureOut">
              <a:rPr lang="en-US" smtClean="0"/>
              <a:pPr/>
              <a:t>7/17/2022</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A78106-5921-4F56-A527-BE1AECDF9412}" type="datetimeFigureOut">
              <a:rPr lang="en-US" smtClean="0"/>
              <a:pPr/>
              <a:t>7/17/2022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6C071DE-D3E9-436C-AF55-646D31A845C7}"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78106-5921-4F56-A527-BE1AECDF9412}" type="datetimeFigureOut">
              <a:rPr lang="en-US" smtClean="0"/>
              <a:pPr/>
              <a:t>7/17/2022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6C071DE-D3E9-436C-AF55-646D31A845C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DCA78106-5921-4F56-A527-BE1AECDF9412}" type="datetimeFigureOut">
              <a:rPr lang="en-US" smtClean="0"/>
              <a:pPr/>
              <a:t>7/17/2022</a:t>
            </a:fld>
            <a:endParaRPr lang="en-IN"/>
          </a:p>
        </p:txBody>
      </p:sp>
      <p:sp>
        <p:nvSpPr>
          <p:cNvPr id="9" name="Slide Number Placeholder 8"/>
          <p:cNvSpPr>
            <a:spLocks noGrp="1"/>
          </p:cNvSpPr>
          <p:nvPr>
            <p:ph type="sldNum" sz="quarter" idx="15"/>
          </p:nvPr>
        </p:nvSpPr>
        <p:spPr/>
        <p:txBody>
          <a:bodyPr/>
          <a:lstStyle/>
          <a:p>
            <a:fld id="{96C071DE-D3E9-436C-AF55-646D31A845C7}"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CA78106-5921-4F56-A527-BE1AECDF9412}" type="datetimeFigureOut">
              <a:rPr lang="en-US" smtClean="0"/>
              <a:pPr/>
              <a:t>7/17/2022</a:t>
            </a:fld>
            <a:endParaRPr lang="en-IN"/>
          </a:p>
        </p:txBody>
      </p:sp>
      <p:sp>
        <p:nvSpPr>
          <p:cNvPr id="9" name="Slide Number Placeholder 8"/>
          <p:cNvSpPr>
            <a:spLocks noGrp="1"/>
          </p:cNvSpPr>
          <p:nvPr>
            <p:ph type="sldNum" sz="quarter" idx="11"/>
          </p:nvPr>
        </p:nvSpPr>
        <p:spPr/>
        <p:txBody>
          <a:bodyPr/>
          <a:lstStyle/>
          <a:p>
            <a:fld id="{96C071DE-D3E9-436C-AF55-646D31A845C7}"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A78106-5921-4F56-A527-BE1AECDF9412}" type="datetimeFigureOut">
              <a:rPr lang="en-US" smtClean="0"/>
              <a:pPr/>
              <a:t>7/17/2022</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6C071DE-D3E9-436C-AF55-646D31A845C7}"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kids.britannica.com/students/article/intellectual-disability/275797" TargetMode="External"/><Relationship Id="rId2" Type="http://schemas.openxmlformats.org/officeDocument/2006/relationships/hyperlink" Target="https://kids.britannica.com/students/article/metabolism/275803" TargetMode="External"/><Relationship Id="rId1" Type="http://schemas.openxmlformats.org/officeDocument/2006/relationships/slideLayout" Target="../slideLayouts/slideLayout2.xml"/><Relationship Id="rId4" Type="http://schemas.openxmlformats.org/officeDocument/2006/relationships/hyperlink" Target="https://kids.britannica.com/students/article/dwarfism/3220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kids.britannica.com/students/article/immune-system/275037" TargetMode="External"/><Relationship Id="rId2" Type="http://schemas.openxmlformats.org/officeDocument/2006/relationships/hyperlink" Target="https://kids.britannica.com/students/article/lymphatic-system/27556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kids.britannica.com/students/article/digestive-system/274004" TargetMode="External"/><Relationship Id="rId2" Type="http://schemas.openxmlformats.org/officeDocument/2006/relationships/hyperlink" Target="https://kids.britannica.com/students/article/pancreas/276266" TargetMode="External"/><Relationship Id="rId1" Type="http://schemas.openxmlformats.org/officeDocument/2006/relationships/slideLayout" Target="../slideLayouts/slideLayout2.xml"/><Relationship Id="rId6" Type="http://schemas.openxmlformats.org/officeDocument/2006/relationships/hyperlink" Target="https://kids.britannica.com/students/article/endocrine-system/274943/media?assemblyId=109607" TargetMode="External"/><Relationship Id="rId5" Type="http://schemas.openxmlformats.org/officeDocument/2006/relationships/hyperlink" Target="https://kids.britannica.com/students/article/diabetes-mellitus/273985" TargetMode="External"/><Relationship Id="rId4" Type="http://schemas.openxmlformats.org/officeDocument/2006/relationships/hyperlink" Target="https://kids.britannica.com/students/article/glucose/31144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y.clevelandclinic.org/health/diseases/17540-tear-system" TargetMode="External"/><Relationship Id="rId7" Type="http://schemas.openxmlformats.org/officeDocument/2006/relationships/hyperlink" Target="https://my.clevelandclinic.org/health/body/21743-pancreas" TargetMode="External"/><Relationship Id="rId2" Type="http://schemas.openxmlformats.org/officeDocument/2006/relationships/hyperlink" Target="https://my.clevelandclinic.org/health/articles/10978-skin" TargetMode="External"/><Relationship Id="rId1" Type="http://schemas.openxmlformats.org/officeDocument/2006/relationships/slideLayout" Target="../slideLayouts/slideLayout2.xml"/><Relationship Id="rId6" Type="http://schemas.openxmlformats.org/officeDocument/2006/relationships/hyperlink" Target="https://my.clevelandclinic.org/health/articles/21481-liver" TargetMode="External"/><Relationship Id="rId5" Type="http://schemas.openxmlformats.org/officeDocument/2006/relationships/hyperlink" Target="https://my.clevelandclinic.org/health/body/21758-stomach" TargetMode="External"/><Relationship Id="rId4" Type="http://schemas.openxmlformats.org/officeDocument/2006/relationships/hyperlink" Target="https://my.clevelandclinic.org/health/articles/21196-immune-syste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ids.britannica.com/students/article/homeostasis/62346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kids.britannica.com/students/article/endocrine-system/274943"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solidFill>
                  <a:schemeClr val="tx1">
                    <a:lumMod val="85000"/>
                    <a:lumOff val="15000"/>
                  </a:schemeClr>
                </a:solidFill>
              </a:rPr>
              <a:t>Lopamudra</a:t>
            </a:r>
            <a:r>
              <a:rPr lang="en-US" dirty="0" smtClean="0">
                <a:solidFill>
                  <a:schemeClr val="tx1">
                    <a:lumMod val="85000"/>
                    <a:lumOff val="15000"/>
                  </a:schemeClr>
                </a:solidFill>
              </a:rPr>
              <a:t> </a:t>
            </a:r>
            <a:r>
              <a:rPr lang="en-US" dirty="0" err="1" smtClean="0">
                <a:solidFill>
                  <a:schemeClr val="tx1">
                    <a:lumMod val="85000"/>
                    <a:lumOff val="15000"/>
                  </a:schemeClr>
                </a:solidFill>
              </a:rPr>
              <a:t>Chakravarty</a:t>
            </a:r>
            <a:endParaRPr lang="en-US" dirty="0" smtClean="0">
              <a:solidFill>
                <a:schemeClr val="tx1">
                  <a:lumMod val="85000"/>
                  <a:lumOff val="15000"/>
                </a:schemeClr>
              </a:solidFill>
            </a:endParaRPr>
          </a:p>
          <a:p>
            <a:r>
              <a:rPr lang="en-US" dirty="0" smtClean="0">
                <a:solidFill>
                  <a:schemeClr val="tx1">
                    <a:lumMod val="85000"/>
                    <a:lumOff val="15000"/>
                  </a:schemeClr>
                </a:solidFill>
              </a:rPr>
              <a:t>Assistant Professor</a:t>
            </a:r>
            <a:endParaRPr lang="en-IN" dirty="0">
              <a:solidFill>
                <a:schemeClr val="tx1">
                  <a:lumMod val="85000"/>
                  <a:lumOff val="15000"/>
                </a:schemeClr>
              </a:solidFill>
            </a:endParaRPr>
          </a:p>
        </p:txBody>
      </p:sp>
      <p:sp>
        <p:nvSpPr>
          <p:cNvPr id="2" name="Title 1"/>
          <p:cNvSpPr>
            <a:spLocks noGrp="1"/>
          </p:cNvSpPr>
          <p:nvPr>
            <p:ph type="ctrTitle"/>
          </p:nvPr>
        </p:nvSpPr>
        <p:spPr/>
        <p:txBody>
          <a:bodyPr/>
          <a:lstStyle/>
          <a:p>
            <a:r>
              <a:rPr lang="en-US" dirty="0" smtClean="0"/>
              <a:t>Basic concept of Endocrine Pharmacology</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229600" cy="5026029"/>
          </a:xfrm>
        </p:spPr>
        <p:txBody>
          <a:bodyPr>
            <a:normAutofit/>
          </a:bodyPr>
          <a:lstStyle/>
          <a:p>
            <a:pPr>
              <a:buFont typeface="Wingdings" pitchFamily="2" charset="2"/>
              <a:buChar char="Ø"/>
            </a:pPr>
            <a:r>
              <a:rPr lang="en-IN" sz="2400" dirty="0" smtClean="0"/>
              <a:t>Positive feedback produces a response that continues to increase in order to produce the desired effect. In this mechanism, the activity of a hormone signals the system to produce and release more of the hormone.</a:t>
            </a:r>
          </a:p>
          <a:p>
            <a:pPr>
              <a:buFont typeface="Wingdings" pitchFamily="2" charset="2"/>
              <a:buChar char="Ø"/>
            </a:pPr>
            <a:r>
              <a:rPr lang="en-IN" sz="2400" dirty="0" smtClean="0"/>
              <a:t>An example of a positive feedback mechanism is the release and response of </a:t>
            </a:r>
            <a:r>
              <a:rPr lang="en-IN" sz="2400" dirty="0" err="1" smtClean="0"/>
              <a:t>oxytocin</a:t>
            </a:r>
            <a:r>
              <a:rPr lang="en-IN" sz="2400" dirty="0" smtClean="0"/>
              <a:t> during childbirth. The first contractions of the uterus signal the body to release </a:t>
            </a:r>
            <a:r>
              <a:rPr lang="en-IN" sz="2400" dirty="0" err="1" smtClean="0"/>
              <a:t>oxytocin</a:t>
            </a:r>
            <a:r>
              <a:rPr lang="en-IN" sz="2400" dirty="0" smtClean="0"/>
              <a:t>. </a:t>
            </a:r>
            <a:r>
              <a:rPr lang="en-IN" sz="2400" dirty="0" err="1" smtClean="0"/>
              <a:t>Oxytocin</a:t>
            </a:r>
            <a:r>
              <a:rPr lang="en-IN" sz="2400" dirty="0" smtClean="0"/>
              <a:t> travels to the uterus, where it stimulates more contractions. The contractions signal back to the body to release more </a:t>
            </a:r>
            <a:r>
              <a:rPr lang="en-IN" sz="2400" dirty="0" err="1" smtClean="0"/>
              <a:t>oxytocin</a:t>
            </a:r>
            <a:r>
              <a:rPr lang="en-IN" sz="2400" dirty="0" smtClean="0"/>
              <a:t>, which stimulates more contractions, and so on. The feedback loop continues until the child is born—the contractions stop, </a:t>
            </a:r>
            <a:r>
              <a:rPr lang="en-IN" sz="2400" dirty="0" err="1" smtClean="0"/>
              <a:t>signaling</a:t>
            </a:r>
            <a:r>
              <a:rPr lang="en-IN" sz="2400" dirty="0" smtClean="0"/>
              <a:t> the body to stop releasing </a:t>
            </a:r>
            <a:r>
              <a:rPr lang="en-IN" sz="2400" dirty="0" err="1" smtClean="0"/>
              <a:t>oxytocin</a:t>
            </a:r>
            <a:r>
              <a:rPr lang="en-IN" sz="2400" dirty="0" smtClean="0"/>
              <a:t>.</a:t>
            </a:r>
          </a:p>
          <a:p>
            <a:endParaRPr lang="en-IN" dirty="0"/>
          </a:p>
        </p:txBody>
      </p:sp>
      <p:sp>
        <p:nvSpPr>
          <p:cNvPr id="2" name="Title 1"/>
          <p:cNvSpPr>
            <a:spLocks noGrp="1"/>
          </p:cNvSpPr>
          <p:nvPr>
            <p:ph type="title"/>
          </p:nvPr>
        </p:nvSpPr>
        <p:spPr>
          <a:xfrm>
            <a:off x="457200" y="274638"/>
            <a:ext cx="8229600" cy="868346"/>
          </a:xfrm>
        </p:spPr>
        <p:txBody>
          <a:bodyPr>
            <a:normAutofit fontScale="90000"/>
          </a:bodyPr>
          <a:lstStyle/>
          <a:p>
            <a:r>
              <a:rPr lang="en-IN" sz="3100" b="1" cap="all" dirty="0" smtClean="0"/>
              <a:t>POSITIVE FEEDBACK</a:t>
            </a:r>
            <a:r>
              <a:rPr lang="en-IN" b="1" cap="all" dirty="0" smtClean="0"/>
              <a:t/>
            </a:r>
            <a:br>
              <a:rPr lang="en-IN" b="1" cap="all" dirty="0" smtClean="0"/>
            </a:b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IN" dirty="0" smtClean="0"/>
              <a:t> Hypothalamus</a:t>
            </a:r>
          </a:p>
          <a:p>
            <a:pPr>
              <a:buFont typeface="Wingdings" pitchFamily="2" charset="2"/>
              <a:buChar char="Ø"/>
            </a:pPr>
            <a:r>
              <a:rPr lang="en-IN" dirty="0" smtClean="0"/>
              <a:t> Pituitary</a:t>
            </a:r>
          </a:p>
          <a:p>
            <a:pPr>
              <a:buFont typeface="Wingdings" pitchFamily="2" charset="2"/>
              <a:buChar char="Ø"/>
            </a:pPr>
            <a:r>
              <a:rPr lang="en-IN" dirty="0" smtClean="0"/>
              <a:t> Pineal</a:t>
            </a:r>
          </a:p>
          <a:p>
            <a:pPr>
              <a:buFont typeface="Wingdings" pitchFamily="2" charset="2"/>
              <a:buChar char="Ø"/>
            </a:pPr>
            <a:r>
              <a:rPr lang="en-IN" dirty="0" smtClean="0"/>
              <a:t> thyroid</a:t>
            </a:r>
          </a:p>
          <a:p>
            <a:pPr>
              <a:buFont typeface="Wingdings" pitchFamily="2" charset="2"/>
              <a:buChar char="Ø"/>
            </a:pPr>
            <a:r>
              <a:rPr lang="en-IN" dirty="0" smtClean="0"/>
              <a:t> </a:t>
            </a:r>
            <a:r>
              <a:rPr lang="en-IN" dirty="0" err="1" smtClean="0"/>
              <a:t>Parathyroids</a:t>
            </a:r>
            <a:endParaRPr lang="en-IN" dirty="0" smtClean="0"/>
          </a:p>
          <a:p>
            <a:pPr>
              <a:buFont typeface="Wingdings" pitchFamily="2" charset="2"/>
              <a:buChar char="Ø"/>
            </a:pPr>
            <a:r>
              <a:rPr lang="en-IN" dirty="0" smtClean="0"/>
              <a:t> Thymus</a:t>
            </a:r>
          </a:p>
          <a:p>
            <a:pPr>
              <a:buFont typeface="Wingdings" pitchFamily="2" charset="2"/>
              <a:buChar char="Ø"/>
            </a:pPr>
            <a:r>
              <a:rPr lang="en-IN" dirty="0" smtClean="0"/>
              <a:t> Pancreas</a:t>
            </a:r>
          </a:p>
          <a:p>
            <a:pPr>
              <a:buFont typeface="Wingdings" pitchFamily="2" charset="2"/>
              <a:buChar char="Ø"/>
            </a:pPr>
            <a:r>
              <a:rPr lang="en-IN" dirty="0" smtClean="0"/>
              <a:t>Adrenals</a:t>
            </a:r>
          </a:p>
          <a:p>
            <a:pPr>
              <a:buFont typeface="Wingdings" pitchFamily="2" charset="2"/>
              <a:buChar char="Ø"/>
            </a:pPr>
            <a:r>
              <a:rPr lang="en-IN" dirty="0" smtClean="0"/>
              <a:t>Gonads (ovaries and testes).</a:t>
            </a:r>
          </a:p>
          <a:p>
            <a:pPr>
              <a:buFont typeface="Wingdings" pitchFamily="2" charset="2"/>
              <a:buChar char="Ø"/>
            </a:pPr>
            <a:r>
              <a:rPr lang="en-IN" dirty="0" smtClean="0"/>
              <a:t> Some </a:t>
            </a:r>
            <a:r>
              <a:rPr lang="en-IN" dirty="0" err="1" smtClean="0"/>
              <a:t>nonendocrine</a:t>
            </a:r>
            <a:r>
              <a:rPr lang="en-IN" dirty="0" smtClean="0"/>
              <a:t> organs also make hormones; these include the stomach, small intestine, and kidneys. The placenta of pregnant mammals has an endocrine function (HCG). It produces hormones that influence uterine, </a:t>
            </a:r>
            <a:r>
              <a:rPr lang="en-IN" dirty="0" err="1" smtClean="0"/>
              <a:t>fetal</a:t>
            </a:r>
            <a:r>
              <a:rPr lang="en-IN" dirty="0" smtClean="0"/>
              <a:t>, and ovarian processes.</a:t>
            </a:r>
            <a:endParaRPr lang="en-IN" dirty="0"/>
          </a:p>
        </p:txBody>
      </p:sp>
      <p:sp>
        <p:nvSpPr>
          <p:cNvPr id="2" name="Title 1"/>
          <p:cNvSpPr>
            <a:spLocks noGrp="1"/>
          </p:cNvSpPr>
          <p:nvPr>
            <p:ph type="title"/>
          </p:nvPr>
        </p:nvSpPr>
        <p:spPr/>
        <p:txBody>
          <a:bodyPr>
            <a:normAutofit fontScale="90000"/>
          </a:bodyPr>
          <a:lstStyle/>
          <a:p>
            <a:r>
              <a:rPr lang="en-IN" dirty="0" smtClean="0"/>
              <a:t>The major endocrine glands of mammals</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AutoShape 4" descr="file:///E:/DESKTOP/Lopamudra/cross-section-brain-showing-pituitary-260nw-32750213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054" name="AutoShape 6" descr="file:///E:/DESKTOP/Lopamudra/cross-section-brain-showing-pituitary-260nw-32750213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5" name="Picture 2" descr="E:\DESKTOP\Lopamudra\END_endocrine_glands.gif"/>
          <p:cNvPicPr>
            <a:picLocks noChangeAspect="1" noChangeArrowheads="1"/>
          </p:cNvPicPr>
          <p:nvPr/>
        </p:nvPicPr>
        <p:blipFill>
          <a:blip r:embed="rId2" cstate="print"/>
          <a:srcRect/>
          <a:stretch>
            <a:fillRect/>
          </a:stretch>
        </p:blipFill>
        <p:spPr bwMode="auto">
          <a:xfrm>
            <a:off x="357158" y="142852"/>
            <a:ext cx="4286312" cy="5929354"/>
          </a:xfrm>
          <a:prstGeom prst="rect">
            <a:avLst/>
          </a:prstGeom>
          <a:noFill/>
        </p:spPr>
      </p:pic>
      <p:pic>
        <p:nvPicPr>
          <p:cNvPr id="2055" name="Picture 7" descr="E:\DESKTOP\Lopamudra\Anatomical-Position-of-the-Pineal-Gland.jpg"/>
          <p:cNvPicPr>
            <a:picLocks noChangeAspect="1" noChangeArrowheads="1"/>
          </p:cNvPicPr>
          <p:nvPr/>
        </p:nvPicPr>
        <p:blipFill>
          <a:blip r:embed="rId3" cstate="print"/>
          <a:srcRect/>
          <a:stretch>
            <a:fillRect/>
          </a:stretch>
        </p:blipFill>
        <p:spPr bwMode="auto">
          <a:xfrm>
            <a:off x="4929190" y="214290"/>
            <a:ext cx="3786214" cy="2857520"/>
          </a:xfrm>
          <a:prstGeom prst="rect">
            <a:avLst/>
          </a:prstGeom>
          <a:noFill/>
        </p:spPr>
      </p:pic>
      <p:sp>
        <p:nvSpPr>
          <p:cNvPr id="2057" name="AutoShape 9" descr="Endocrine system - List Of Endocrine Glands &amp; Functions | Byj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058" name="Picture 10" descr="E:\DESKTOP\Lopamudra\Thymus location illustration_0.jpg"/>
          <p:cNvPicPr>
            <a:picLocks noChangeAspect="1" noChangeArrowheads="1"/>
          </p:cNvPicPr>
          <p:nvPr/>
        </p:nvPicPr>
        <p:blipFill>
          <a:blip r:embed="rId4" cstate="print"/>
          <a:srcRect/>
          <a:stretch>
            <a:fillRect/>
          </a:stretch>
        </p:blipFill>
        <p:spPr bwMode="auto">
          <a:xfrm>
            <a:off x="5429255" y="3429000"/>
            <a:ext cx="3000397" cy="299625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01080" cy="5500726"/>
          </a:xfrm>
        </p:spPr>
        <p:txBody>
          <a:bodyPr>
            <a:noAutofit/>
          </a:bodyPr>
          <a:lstStyle/>
          <a:p>
            <a:r>
              <a:rPr lang="en-IN" sz="1800" dirty="0" smtClean="0"/>
              <a:t>The hypothalamus is a small structure located near the base of the brain that plays a key role in regulating many body processes. The hypothalamus affects the endocrine system primarily through control of the pituitary gland via production of “releasing hormones.”</a:t>
            </a:r>
          </a:p>
          <a:p>
            <a:r>
              <a:rPr lang="en-IN" sz="1800" dirty="0" smtClean="0"/>
              <a:t> These messengers are so-named because they stimulate the release of hormones made in the pituitary. For example, </a:t>
            </a:r>
            <a:r>
              <a:rPr lang="en-IN" sz="1800" dirty="0" err="1" smtClean="0"/>
              <a:t>thyrotropin</a:t>
            </a:r>
            <a:r>
              <a:rPr lang="en-IN" sz="1800" dirty="0" smtClean="0"/>
              <a:t>-releasing hormone (TRH) is made and released by the hypothalamus. TRH travels to the pituitary, where it stimulates production of </a:t>
            </a:r>
            <a:r>
              <a:rPr lang="en-IN" sz="1800" dirty="0" err="1" smtClean="0"/>
              <a:t>thyrotropin</a:t>
            </a:r>
            <a:r>
              <a:rPr lang="en-IN" sz="1800" dirty="0" smtClean="0"/>
              <a:t>, or thyroid-stimulating hormone (TSH). TSH travels via the blood to the thyroid gland, where it stimulates production of the hormone </a:t>
            </a:r>
            <a:r>
              <a:rPr lang="en-IN" sz="1800" dirty="0" err="1" smtClean="0"/>
              <a:t>thyroxine</a:t>
            </a:r>
            <a:r>
              <a:rPr lang="en-IN" sz="1800" dirty="0" smtClean="0"/>
              <a:t>. This pathway can be summarized as follows:</a:t>
            </a:r>
          </a:p>
          <a:p>
            <a:r>
              <a:rPr lang="en-IN" sz="1800" dirty="0" smtClean="0"/>
              <a:t>TRH</a:t>
            </a:r>
            <a:r>
              <a:rPr lang="en-IN" sz="1800" baseline="-25000" dirty="0" smtClean="0"/>
              <a:t>[hypothalamus]</a:t>
            </a:r>
            <a:r>
              <a:rPr lang="en-IN" sz="1800" dirty="0" smtClean="0"/>
              <a:t> → TSH</a:t>
            </a:r>
            <a:r>
              <a:rPr lang="en-IN" sz="1800" baseline="-25000" dirty="0" smtClean="0"/>
              <a:t>[anterior pituitary]</a:t>
            </a:r>
            <a:r>
              <a:rPr lang="en-IN" sz="1800" dirty="0" smtClean="0"/>
              <a:t> → </a:t>
            </a:r>
            <a:r>
              <a:rPr lang="en-IN" sz="1800" dirty="0" err="1" smtClean="0"/>
              <a:t>thyroxine</a:t>
            </a:r>
            <a:r>
              <a:rPr lang="en-IN" sz="1800" baseline="-25000" dirty="0" smtClean="0"/>
              <a:t>[thyroid gland]</a:t>
            </a:r>
            <a:endParaRPr lang="en-IN" sz="1800" dirty="0" smtClean="0"/>
          </a:p>
          <a:p>
            <a:r>
              <a:rPr lang="en-IN" sz="1800" dirty="0" smtClean="0"/>
              <a:t>The hypothalamus also produces two hormones-</a:t>
            </a:r>
          </a:p>
          <a:p>
            <a:r>
              <a:rPr lang="en-IN" sz="1800" dirty="0" smtClean="0"/>
              <a:t> vasopressin and </a:t>
            </a:r>
            <a:r>
              <a:rPr lang="en-IN" sz="1800" dirty="0" err="1" smtClean="0"/>
              <a:t>oxytocin</a:t>
            </a:r>
            <a:r>
              <a:rPr lang="en-IN" sz="1800" dirty="0" smtClean="0"/>
              <a:t>, that act directly on distant target organs. Vasopressin, also called </a:t>
            </a:r>
            <a:r>
              <a:rPr lang="en-IN" sz="1800" dirty="0" err="1" smtClean="0"/>
              <a:t>antidiuretic</a:t>
            </a:r>
            <a:r>
              <a:rPr lang="en-IN" sz="1800" dirty="0" smtClean="0"/>
              <a:t> hormone (ADH), helps the body conserve water. </a:t>
            </a:r>
          </a:p>
          <a:p>
            <a:r>
              <a:rPr lang="en-IN" sz="1800" dirty="0" err="1" smtClean="0"/>
              <a:t>Oxytocin</a:t>
            </a:r>
            <a:r>
              <a:rPr lang="en-IN" sz="1800" dirty="0" smtClean="0"/>
              <a:t> is critical during and after childbirth. It causes muscle contractions in the uterus and stimulates milk flow from the mother’s breasts. Though produced by the hypothalamus, both hormones are stored in and regulated by the pituitary gland.</a:t>
            </a:r>
          </a:p>
          <a:p>
            <a:endParaRPr lang="en-IN" sz="1800" dirty="0"/>
          </a:p>
        </p:txBody>
      </p:sp>
      <p:sp>
        <p:nvSpPr>
          <p:cNvPr id="2" name="Title 1"/>
          <p:cNvSpPr>
            <a:spLocks noGrp="1"/>
          </p:cNvSpPr>
          <p:nvPr>
            <p:ph type="title"/>
          </p:nvPr>
        </p:nvSpPr>
        <p:spPr>
          <a:xfrm>
            <a:off x="457200" y="274638"/>
            <a:ext cx="8229600" cy="725470"/>
          </a:xfrm>
        </p:spPr>
        <p:txBody>
          <a:bodyPr>
            <a:noAutofit/>
          </a:bodyPr>
          <a:lstStyle/>
          <a:p>
            <a:r>
              <a:rPr lang="en-IN" sz="2400" b="1" cap="all" dirty="0" smtClean="0"/>
              <a:t>HYPOTHALAMUS</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fontScale="77500" lnSpcReduction="20000"/>
          </a:bodyPr>
          <a:lstStyle/>
          <a:p>
            <a:r>
              <a:rPr lang="en-IN" dirty="0" smtClean="0"/>
              <a:t>The pituitary gland is a small, oval structure under the brain. It has two parts—the </a:t>
            </a:r>
            <a:r>
              <a:rPr lang="en-IN" b="1" dirty="0" smtClean="0"/>
              <a:t>anterior lobe </a:t>
            </a:r>
            <a:r>
              <a:rPr lang="en-IN" dirty="0" smtClean="0"/>
              <a:t>and the </a:t>
            </a:r>
            <a:r>
              <a:rPr lang="en-IN" b="1" dirty="0" smtClean="0"/>
              <a:t>posterior lobe</a:t>
            </a:r>
            <a:r>
              <a:rPr lang="en-IN" dirty="0" smtClean="0"/>
              <a:t>. The pituitary influences the activity of many other endocrine glands.</a:t>
            </a:r>
          </a:p>
          <a:p>
            <a:r>
              <a:rPr lang="en-IN" dirty="0" smtClean="0"/>
              <a:t> Because most pituitary hormones are made in the anterior lobe, the anterior pituitary is often called the </a:t>
            </a:r>
            <a:r>
              <a:rPr lang="en-IN" b="1" dirty="0" smtClean="0"/>
              <a:t>“master” gland </a:t>
            </a:r>
            <a:r>
              <a:rPr lang="en-IN" dirty="0" smtClean="0"/>
              <a:t>of the body. </a:t>
            </a:r>
          </a:p>
          <a:p>
            <a:r>
              <a:rPr lang="en-IN" dirty="0" smtClean="0"/>
              <a:t>Growth hormone (GH), </a:t>
            </a:r>
            <a:r>
              <a:rPr lang="en-IN" dirty="0" err="1" smtClean="0"/>
              <a:t>prolactin</a:t>
            </a:r>
            <a:r>
              <a:rPr lang="en-IN" dirty="0" smtClean="0"/>
              <a:t>, </a:t>
            </a:r>
            <a:r>
              <a:rPr lang="en-IN" dirty="0" err="1" smtClean="0"/>
              <a:t>adrenocorticotropic</a:t>
            </a:r>
            <a:r>
              <a:rPr lang="en-IN" dirty="0" smtClean="0"/>
              <a:t> hormone (ACTH), thyroid-stimulating hormone (TSH), follicle-stimulating hormone (FSH), and luteinizing hormone (LH) are among the many hormones produced in the anterior pituitary. The posterior lobe of the pituitary does not produce hormones. It merely stores and releases the hypothalamus hormones vasopressin and </a:t>
            </a:r>
            <a:r>
              <a:rPr lang="en-IN" dirty="0" err="1" smtClean="0"/>
              <a:t>oxytocin</a:t>
            </a:r>
            <a:r>
              <a:rPr lang="en-IN" dirty="0" smtClean="0"/>
              <a:t>.</a:t>
            </a:r>
          </a:p>
          <a:p>
            <a:r>
              <a:rPr lang="en-IN" dirty="0" smtClean="0"/>
              <a:t>Nearly all the anterior pituitary hormones act on specific target tissues or organs. </a:t>
            </a:r>
            <a:r>
              <a:rPr lang="en-IN" dirty="0" err="1" smtClean="0"/>
              <a:t>Prolactin</a:t>
            </a:r>
            <a:r>
              <a:rPr lang="en-IN" dirty="0" smtClean="0"/>
              <a:t> controls the development, growth, and milk production of the mammary glands. ACTH stimulates the adrenal glands to produce steroid hormones such as </a:t>
            </a:r>
            <a:r>
              <a:rPr lang="en-IN" dirty="0" err="1" smtClean="0"/>
              <a:t>cortisol</a:t>
            </a:r>
            <a:r>
              <a:rPr lang="en-IN" dirty="0" smtClean="0"/>
              <a:t>. TSH prompts the thyroid gland to produce </a:t>
            </a:r>
            <a:r>
              <a:rPr lang="en-IN" dirty="0" err="1" smtClean="0"/>
              <a:t>thyroxine</a:t>
            </a:r>
            <a:r>
              <a:rPr lang="en-IN" dirty="0" smtClean="0"/>
              <a:t>. FSH and LH together induce the gonads—ovaries and testes—to make sex hormones.</a:t>
            </a:r>
          </a:p>
          <a:p>
            <a:endParaRPr lang="en-IN" dirty="0"/>
          </a:p>
        </p:txBody>
      </p:sp>
      <p:sp>
        <p:nvSpPr>
          <p:cNvPr id="2" name="Title 1"/>
          <p:cNvSpPr>
            <a:spLocks noGrp="1"/>
          </p:cNvSpPr>
          <p:nvPr>
            <p:ph type="title"/>
          </p:nvPr>
        </p:nvSpPr>
        <p:spPr>
          <a:xfrm>
            <a:off x="457200" y="274638"/>
            <a:ext cx="8229600" cy="582594"/>
          </a:xfrm>
        </p:spPr>
        <p:txBody>
          <a:bodyPr>
            <a:normAutofit fontScale="90000"/>
          </a:bodyPr>
          <a:lstStyle/>
          <a:p>
            <a:r>
              <a:rPr lang="en-IN" sz="2400" b="1" cap="all" dirty="0" smtClean="0"/>
              <a:t>PITUITARY GLAND</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600" dirty="0" smtClean="0"/>
              <a:t>The pineal gland is a pea-sized endocrine gland located in the </a:t>
            </a:r>
            <a:r>
              <a:rPr lang="en-IN" sz="2600" dirty="0" err="1" smtClean="0"/>
              <a:t>center</a:t>
            </a:r>
            <a:r>
              <a:rPr lang="en-IN" sz="2600" dirty="0" smtClean="0"/>
              <a:t> of the brain. The pineal secretes the hormone melatonin, which helps maintain the body’s daily sleep/wake cycle. </a:t>
            </a:r>
          </a:p>
          <a:p>
            <a:r>
              <a:rPr lang="en-IN" sz="2600" dirty="0" smtClean="0"/>
              <a:t>The pineal produces melatonin in response to changes in light. When the retina of the eye detects light, melatonin production is inhibited; this helps maintain wakefulness. When the environment grows dark, melatonin production is stimulated; this causes the body to prepare for sleep.</a:t>
            </a:r>
          </a:p>
          <a:p>
            <a:endParaRPr lang="en-IN" dirty="0"/>
          </a:p>
        </p:txBody>
      </p:sp>
      <p:sp>
        <p:nvSpPr>
          <p:cNvPr id="2" name="Title 1"/>
          <p:cNvSpPr>
            <a:spLocks noGrp="1"/>
          </p:cNvSpPr>
          <p:nvPr>
            <p:ph type="title"/>
          </p:nvPr>
        </p:nvSpPr>
        <p:spPr/>
        <p:txBody>
          <a:bodyPr>
            <a:normAutofit/>
          </a:bodyPr>
          <a:lstStyle/>
          <a:p>
            <a:r>
              <a:rPr lang="en-IN" sz="2400" b="1" cap="all" dirty="0" smtClean="0"/>
              <a:t>PINEAL GLAND</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fontScale="70000" lnSpcReduction="20000"/>
          </a:bodyPr>
          <a:lstStyle/>
          <a:p>
            <a:r>
              <a:rPr lang="en-IN" dirty="0" smtClean="0"/>
              <a:t>The thyroid gland lies on both sides of the trachea in the neck. Its two lobes are connected by an isthmus and resemble the letter H or butterfly shape. Thyroid-stimulating hormone (TSH) from the pituitary gland stimulates the thyroid to make thyroid hormone. </a:t>
            </a:r>
          </a:p>
          <a:p>
            <a:r>
              <a:rPr lang="en-IN" dirty="0" smtClean="0"/>
              <a:t>Thyroid hormone has two forms—</a:t>
            </a:r>
            <a:r>
              <a:rPr lang="en-IN" dirty="0" err="1" smtClean="0"/>
              <a:t>thyroxine</a:t>
            </a:r>
            <a:r>
              <a:rPr lang="en-IN" dirty="0" smtClean="0"/>
              <a:t> and </a:t>
            </a:r>
            <a:r>
              <a:rPr lang="en-IN" dirty="0" err="1" smtClean="0"/>
              <a:t>triiodothyronine</a:t>
            </a:r>
            <a:r>
              <a:rPr lang="en-IN" dirty="0" smtClean="0"/>
              <a:t>. The main task of thyroid hormone is to regulate the body’s </a:t>
            </a:r>
            <a:r>
              <a:rPr lang="en-IN" dirty="0" smtClean="0">
                <a:hlinkClick r:id="rId2"/>
              </a:rPr>
              <a:t>metabolism</a:t>
            </a:r>
            <a:r>
              <a:rPr lang="en-IN" dirty="0" smtClean="0"/>
              <a:t>.</a:t>
            </a:r>
          </a:p>
          <a:p>
            <a:r>
              <a:rPr lang="en-IN" dirty="0" smtClean="0"/>
              <a:t>Overproduction of thyroid hormone causes the condition hyperthyroidism. The increase in thyroid hormones causes the metabolic rate to skyrocket, often producing heart problems, heat intolerance, and weight loss.</a:t>
            </a:r>
          </a:p>
          <a:p>
            <a:r>
              <a:rPr lang="en-IN" dirty="0" smtClean="0"/>
              <a:t> Underproduction of thyroid hormone causes hypothyroidism, characterized by a general sluggishness of mind and body; common signs include fatigue, cold intolerance, and weight gain. Hypothyroidism in infants, though treatable, can in some instances cause severe </a:t>
            </a:r>
            <a:r>
              <a:rPr lang="en-IN" dirty="0" smtClean="0">
                <a:hlinkClick r:id="rId3"/>
              </a:rPr>
              <a:t>intellectual disability</a:t>
            </a:r>
            <a:r>
              <a:rPr lang="en-IN" dirty="0" smtClean="0"/>
              <a:t> and slowed growth resulting in </a:t>
            </a:r>
            <a:r>
              <a:rPr lang="en-IN" dirty="0" smtClean="0">
                <a:hlinkClick r:id="rId4"/>
              </a:rPr>
              <a:t>dwarfism</a:t>
            </a:r>
            <a:r>
              <a:rPr lang="en-IN" dirty="0" smtClean="0"/>
              <a:t>. The most severe form of this is the condition cretinism.</a:t>
            </a:r>
          </a:p>
          <a:p>
            <a:r>
              <a:rPr lang="en-IN" dirty="0" smtClean="0"/>
              <a:t>The thyroid gland also makes </a:t>
            </a:r>
            <a:r>
              <a:rPr lang="en-IN" dirty="0" err="1" smtClean="0"/>
              <a:t>calcitonin</a:t>
            </a:r>
            <a:r>
              <a:rPr lang="en-IN" dirty="0" smtClean="0"/>
              <a:t>, a hormone that lowers blood concentrations of calcium and phosphate when they rise above normal.</a:t>
            </a:r>
          </a:p>
          <a:p>
            <a:r>
              <a:rPr lang="en-IN" dirty="0" smtClean="0"/>
              <a:t> </a:t>
            </a:r>
            <a:r>
              <a:rPr lang="en-IN" dirty="0" err="1" smtClean="0"/>
              <a:t>Calcitonin</a:t>
            </a:r>
            <a:r>
              <a:rPr lang="en-IN" dirty="0" smtClean="0"/>
              <a:t> activity counters the actions of parathyroid hormone, which increases blood calcium and phosphate levels when they are too low.</a:t>
            </a:r>
          </a:p>
          <a:p>
            <a:endParaRPr lang="en-IN" dirty="0"/>
          </a:p>
        </p:txBody>
      </p:sp>
      <p:sp>
        <p:nvSpPr>
          <p:cNvPr id="2" name="Title 1"/>
          <p:cNvSpPr>
            <a:spLocks noGrp="1"/>
          </p:cNvSpPr>
          <p:nvPr>
            <p:ph type="title"/>
          </p:nvPr>
        </p:nvSpPr>
        <p:spPr>
          <a:xfrm>
            <a:off x="457200" y="274638"/>
            <a:ext cx="8229600" cy="725470"/>
          </a:xfrm>
        </p:spPr>
        <p:txBody>
          <a:bodyPr>
            <a:normAutofit fontScale="90000"/>
          </a:bodyPr>
          <a:lstStyle/>
          <a:p>
            <a:r>
              <a:rPr lang="en-IN" sz="2400" b="1" cap="all" dirty="0" smtClean="0"/>
              <a:t>THYROID GLAND</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fontScale="77500" lnSpcReduction="20000"/>
          </a:bodyPr>
          <a:lstStyle/>
          <a:p>
            <a:r>
              <a:rPr lang="en-IN" dirty="0" smtClean="0"/>
              <a:t>The parathyroid glands are located next to or embedded within the thyroid gland. Humans and other mammals usually have four parathyroid glands. The glands secrete parathyroid hormone (also called </a:t>
            </a:r>
            <a:r>
              <a:rPr lang="en-IN" dirty="0" err="1" smtClean="0"/>
              <a:t>parathormone</a:t>
            </a:r>
            <a:r>
              <a:rPr lang="en-IN" dirty="0" smtClean="0"/>
              <a:t>), which increases calcium and phosphate levels in the blood when they fall too low. </a:t>
            </a:r>
          </a:p>
          <a:p>
            <a:r>
              <a:rPr lang="en-IN" dirty="0" smtClean="0"/>
              <a:t>Parathyroid hormone activity thus counters that of </a:t>
            </a:r>
            <a:r>
              <a:rPr lang="en-IN" dirty="0" err="1" smtClean="0"/>
              <a:t>calcitonin</a:t>
            </a:r>
            <a:r>
              <a:rPr lang="en-IN" dirty="0" smtClean="0"/>
              <a:t>, which acts to lower calcium and phosphate levels. Both parathyroid hormone and </a:t>
            </a:r>
            <a:r>
              <a:rPr lang="en-IN" dirty="0" err="1" smtClean="0"/>
              <a:t>calcitonin</a:t>
            </a:r>
            <a:r>
              <a:rPr lang="en-IN" dirty="0" smtClean="0"/>
              <a:t> are essential for maintaining normal calcium and phosphate levels in the body.</a:t>
            </a:r>
          </a:p>
          <a:p>
            <a:r>
              <a:rPr lang="en-IN" dirty="0" smtClean="0"/>
              <a:t>Overproduction of parathyroid hormone causes hyperparathyroidism, which generally produces nonspecific symptoms such as fatigue, weakness, and appetite loss. Severe cases can lead to kidney stones or osteoporosis (a disease involving the thinning of bones). Underproduction of the hormone causes </a:t>
            </a:r>
            <a:r>
              <a:rPr lang="en-IN" dirty="0" err="1" smtClean="0"/>
              <a:t>hypoparathyroidism</a:t>
            </a:r>
            <a:r>
              <a:rPr lang="en-IN" dirty="0" smtClean="0"/>
              <a:t>, which may cause severe muscle cramping and twitching.</a:t>
            </a:r>
          </a:p>
          <a:p>
            <a:r>
              <a:rPr lang="en-IN" dirty="0" smtClean="0"/>
              <a:t/>
            </a:r>
            <a:br>
              <a:rPr lang="en-IN" dirty="0" smtClean="0"/>
            </a:br>
            <a:endParaRPr lang="en-IN" dirty="0"/>
          </a:p>
        </p:txBody>
      </p:sp>
      <p:sp>
        <p:nvSpPr>
          <p:cNvPr id="2" name="Title 1"/>
          <p:cNvSpPr>
            <a:spLocks noGrp="1"/>
          </p:cNvSpPr>
          <p:nvPr>
            <p:ph type="title"/>
          </p:nvPr>
        </p:nvSpPr>
        <p:spPr>
          <a:xfrm>
            <a:off x="457200" y="274638"/>
            <a:ext cx="8229600" cy="796908"/>
          </a:xfrm>
        </p:spPr>
        <p:txBody>
          <a:bodyPr>
            <a:normAutofit fontScale="90000"/>
          </a:bodyPr>
          <a:lstStyle/>
          <a:p>
            <a:r>
              <a:rPr lang="en-IN" sz="2700" b="1" cap="all" dirty="0" smtClean="0"/>
              <a:t>PARATHYROID GLANDS</a:t>
            </a:r>
            <a:r>
              <a:rPr lang="en-IN" b="1" cap="all" dirty="0" smtClean="0"/>
              <a:t/>
            </a:r>
            <a:br>
              <a:rPr lang="en-IN" b="1" cap="all" dirty="0" smtClean="0"/>
            </a:b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sz="2400" dirty="0" smtClean="0"/>
              <a:t>The thymus is a pyramid-shaped organ located in the chest. The thymus is mainly a </a:t>
            </a:r>
            <a:r>
              <a:rPr lang="en-IN" sz="2400" dirty="0" smtClean="0">
                <a:hlinkClick r:id="rId2"/>
              </a:rPr>
              <a:t>lymphoid</a:t>
            </a:r>
            <a:r>
              <a:rPr lang="en-IN" sz="2400" dirty="0" smtClean="0"/>
              <a:t> organ—it is composed mainly of lymphoid tissue and so is part of the </a:t>
            </a:r>
            <a:r>
              <a:rPr lang="en-IN" sz="2400" dirty="0" smtClean="0">
                <a:hlinkClick r:id="rId3"/>
              </a:rPr>
              <a:t>immune system</a:t>
            </a:r>
            <a:r>
              <a:rPr lang="en-IN" sz="2400" dirty="0" smtClean="0"/>
              <a:t>. However, the thymus also contains some endocrine tissue that produces several hormones that help stimulate T-cell production. (T cells are a type of white blood cell that is essential to the immune system.) The two best-studied </a:t>
            </a:r>
            <a:r>
              <a:rPr lang="en-IN" sz="2400" dirty="0" err="1" smtClean="0"/>
              <a:t>thymic</a:t>
            </a:r>
            <a:r>
              <a:rPr lang="en-IN" sz="2400" dirty="0" smtClean="0"/>
              <a:t> hormones are </a:t>
            </a:r>
            <a:r>
              <a:rPr lang="en-IN" sz="2400" dirty="0" err="1" smtClean="0"/>
              <a:t>thymosin</a:t>
            </a:r>
            <a:r>
              <a:rPr lang="en-IN" sz="2400" dirty="0" smtClean="0"/>
              <a:t> and </a:t>
            </a:r>
            <a:r>
              <a:rPr lang="en-IN" sz="2400" dirty="0" err="1" smtClean="0"/>
              <a:t>thymopoietin</a:t>
            </a:r>
            <a:r>
              <a:rPr lang="en-IN" sz="2400" dirty="0" smtClean="0"/>
              <a:t>. The thymus is very active during infancy and childhood but gradually shrinks in size and influence after puberty.</a:t>
            </a:r>
          </a:p>
          <a:p>
            <a:pPr>
              <a:buNone/>
            </a:pPr>
            <a:r>
              <a:rPr lang="en-IN" dirty="0" smtClean="0"/>
              <a:t/>
            </a:r>
            <a:br>
              <a:rPr lang="en-IN" dirty="0" smtClean="0"/>
            </a:br>
            <a:endParaRPr lang="en-IN" dirty="0"/>
          </a:p>
        </p:txBody>
      </p:sp>
      <p:sp>
        <p:nvSpPr>
          <p:cNvPr id="2" name="Title 1"/>
          <p:cNvSpPr>
            <a:spLocks noGrp="1"/>
          </p:cNvSpPr>
          <p:nvPr>
            <p:ph type="title"/>
          </p:nvPr>
        </p:nvSpPr>
        <p:spPr/>
        <p:txBody>
          <a:bodyPr>
            <a:normAutofit/>
          </a:bodyPr>
          <a:lstStyle/>
          <a:p>
            <a:r>
              <a:rPr lang="en-IN" sz="2400" b="1" cap="all" dirty="0" smtClean="0"/>
              <a:t>THYMUS</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fontScale="85000" lnSpcReduction="20000"/>
          </a:bodyPr>
          <a:lstStyle/>
          <a:p>
            <a:r>
              <a:rPr lang="en-IN" dirty="0" smtClean="0"/>
              <a:t>The </a:t>
            </a:r>
            <a:r>
              <a:rPr lang="en-IN" dirty="0" smtClean="0">
                <a:hlinkClick r:id="rId2"/>
              </a:rPr>
              <a:t>pancreas</a:t>
            </a:r>
            <a:r>
              <a:rPr lang="en-IN" dirty="0" smtClean="0"/>
              <a:t> is a long, narrow organ located in the abdomen. The pancreas is part of both the </a:t>
            </a:r>
            <a:r>
              <a:rPr lang="en-IN" dirty="0" smtClean="0">
                <a:hlinkClick r:id="rId3"/>
              </a:rPr>
              <a:t>digestive system</a:t>
            </a:r>
            <a:r>
              <a:rPr lang="en-IN" dirty="0" smtClean="0"/>
              <a:t> and the endocrine system. In its endocrine role, the pancreas secretes the hormones insulin and glucagon, which regulate </a:t>
            </a:r>
            <a:r>
              <a:rPr lang="en-IN" dirty="0" smtClean="0">
                <a:hlinkClick r:id="rId4"/>
              </a:rPr>
              <a:t>glucose</a:t>
            </a:r>
            <a:r>
              <a:rPr lang="en-IN" dirty="0" smtClean="0"/>
              <a:t> levels in the blood. Insulin and glucagon affect nearly every cell in the body because the regulation of glucose is essential for cells to function properly.</a:t>
            </a:r>
          </a:p>
          <a:p>
            <a:r>
              <a:rPr lang="en-IN" dirty="0" smtClean="0"/>
              <a:t>The action of each of these hormones counters that of the other. Insulin works to lower blood glucose levels when they are too high, whereas glucagon works to raise blood glucose levels when they are too low. Lack of insulin causes </a:t>
            </a:r>
            <a:r>
              <a:rPr lang="en-IN" dirty="0" smtClean="0">
                <a:hlinkClick r:id="rId5"/>
              </a:rPr>
              <a:t>diabetes mellitus</a:t>
            </a:r>
            <a:r>
              <a:rPr lang="en-IN" dirty="0" smtClean="0"/>
              <a:t>, a common but potentially fatal ailment. </a:t>
            </a:r>
          </a:p>
          <a:p>
            <a:r>
              <a:rPr lang="en-IN" dirty="0" smtClean="0"/>
              <a:t>In the pancreas, insulin is produced by beta cells and glucagon by alpha cells. The cells lie close together in clusters called the islets of </a:t>
            </a:r>
            <a:r>
              <a:rPr lang="en-IN" dirty="0" err="1" smtClean="0"/>
              <a:t>Langerhans</a:t>
            </a:r>
            <a:r>
              <a:rPr lang="en-IN" dirty="0" smtClean="0"/>
              <a:t>, which are found throughout the pancreas. The islets also include delta cells—these produce the hormone </a:t>
            </a:r>
            <a:r>
              <a:rPr lang="en-IN" dirty="0" err="1" smtClean="0"/>
              <a:t>somatostatin</a:t>
            </a:r>
            <a:r>
              <a:rPr lang="en-IN" dirty="0" smtClean="0"/>
              <a:t>. </a:t>
            </a:r>
            <a:r>
              <a:rPr lang="en-IN" dirty="0" err="1" smtClean="0"/>
              <a:t>Somatostatin</a:t>
            </a:r>
            <a:r>
              <a:rPr lang="en-IN" dirty="0" smtClean="0"/>
              <a:t> inhibits the activity of several hormones, including insulin, glucagon, and growth hormone</a:t>
            </a:r>
          </a:p>
          <a:p>
            <a:endParaRPr lang="en-IN" dirty="0"/>
          </a:p>
        </p:txBody>
      </p:sp>
      <p:sp>
        <p:nvSpPr>
          <p:cNvPr id="2" name="Title 1"/>
          <p:cNvSpPr>
            <a:spLocks noGrp="1"/>
          </p:cNvSpPr>
          <p:nvPr>
            <p:ph type="title"/>
          </p:nvPr>
        </p:nvSpPr>
        <p:spPr>
          <a:xfrm>
            <a:off x="500034" y="285728"/>
            <a:ext cx="8229600" cy="785818"/>
          </a:xfrm>
        </p:spPr>
        <p:txBody>
          <a:bodyPr>
            <a:normAutofit fontScale="90000"/>
          </a:bodyPr>
          <a:lstStyle/>
          <a:p>
            <a:r>
              <a:rPr lang="en-IN" sz="2700" b="1" cap="all" dirty="0" smtClean="0"/>
              <a:t/>
            </a:r>
            <a:br>
              <a:rPr lang="en-IN" sz="2700" b="1" cap="all" dirty="0" smtClean="0"/>
            </a:br>
            <a:r>
              <a:rPr lang="en-IN" dirty="0" smtClean="0">
                <a:hlinkClick r:id="rId6"/>
              </a:rPr>
              <a:t/>
            </a:r>
            <a:br>
              <a:rPr lang="en-IN" dirty="0" smtClean="0">
                <a:hlinkClick r:id="rId6"/>
              </a:rPr>
            </a:br>
            <a:r>
              <a:rPr lang="en-IN" sz="3100" b="1" dirty="0" smtClean="0"/>
              <a:t>Pancreas</a:t>
            </a:r>
            <a:endParaRPr lang="en-IN" sz="3100" b="1" dirty="0"/>
          </a:p>
        </p:txBody>
      </p:sp>
      <p:sp>
        <p:nvSpPr>
          <p:cNvPr id="5" name="Rectangle 4"/>
          <p:cNvSpPr/>
          <p:nvPr/>
        </p:nvSpPr>
        <p:spPr>
          <a:xfrm>
            <a:off x="3884600" y="3244334"/>
            <a:ext cx="1374800" cy="369332"/>
          </a:xfrm>
          <a:prstGeom prst="rect">
            <a:avLst/>
          </a:prstGeom>
        </p:spPr>
        <p:txBody>
          <a:bodyPr wrap="none">
            <a:spAutoFit/>
          </a:bodyPr>
          <a:lstStyle/>
          <a:p>
            <a:r>
              <a:rPr lang="en-IN" b="1" cap="all" dirty="0" smtClean="0"/>
              <a:t>PANCREAS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IN" dirty="0" smtClean="0"/>
              <a:t>     A gland is an organ which produces and releases substances that perform a specific function in the body. There are two types of gland-</a:t>
            </a:r>
          </a:p>
          <a:p>
            <a:pPr>
              <a:buFont typeface="Wingdings" pitchFamily="2" charset="2"/>
              <a:buChar char="Ø"/>
            </a:pPr>
            <a:r>
              <a:rPr lang="en-IN" dirty="0" smtClean="0"/>
              <a:t>    Endocrine glands are ductless glands and release the substances that they make (hormones) directly into the bloodstream. </a:t>
            </a:r>
          </a:p>
          <a:p>
            <a:pPr>
              <a:buFont typeface="Wingdings" pitchFamily="2" charset="2"/>
              <a:buChar char="Ø"/>
            </a:pPr>
            <a:r>
              <a:rPr lang="en-IN" dirty="0" smtClean="0"/>
              <a:t>    Exocrine gland (e.g. sweat glands, lymph nodes). These are not considered part of the endocrine system as they do not produce hormones and they release their product through a duct. Information on these glands is not included on this website.</a:t>
            </a:r>
          </a:p>
          <a:p>
            <a:endParaRPr lang="en-IN" dirty="0"/>
          </a:p>
        </p:txBody>
      </p:sp>
      <p:sp>
        <p:nvSpPr>
          <p:cNvPr id="2" name="Title 1"/>
          <p:cNvSpPr>
            <a:spLocks noGrp="1"/>
          </p:cNvSpPr>
          <p:nvPr>
            <p:ph type="title"/>
          </p:nvPr>
        </p:nvSpPr>
        <p:spPr/>
        <p:txBody>
          <a:bodyPr>
            <a:normAutofit/>
          </a:bodyPr>
          <a:lstStyle/>
          <a:p>
            <a:r>
              <a:rPr lang="en-IN" sz="3200" b="1" dirty="0" smtClean="0"/>
              <a:t>What is a gland?</a:t>
            </a:r>
            <a:br>
              <a:rPr lang="en-IN" sz="3200" b="1" dirty="0" smtClean="0"/>
            </a:br>
            <a:endParaRPr lang="en-IN" sz="32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4983179"/>
          </a:xfrm>
        </p:spPr>
        <p:txBody>
          <a:bodyPr>
            <a:normAutofit fontScale="85000" lnSpcReduction="10000"/>
          </a:bodyPr>
          <a:lstStyle/>
          <a:p>
            <a:r>
              <a:rPr lang="en-IN" dirty="0" smtClean="0"/>
              <a:t>The adrenal glands produce a variety of hormones that help regulate metabolism and blood pressure, as well as many essential activities. The adrenal glands lie on top of the kidneys. Each gland consists of two regions—an outer cortex and an inner medulla. Each region produces different types of hormones.</a:t>
            </a:r>
          </a:p>
          <a:p>
            <a:r>
              <a:rPr lang="en-IN" dirty="0" smtClean="0"/>
              <a:t>When stimulated by </a:t>
            </a:r>
            <a:r>
              <a:rPr lang="en-IN" dirty="0" err="1" smtClean="0"/>
              <a:t>adrenocorticotropic</a:t>
            </a:r>
            <a:r>
              <a:rPr lang="en-IN" dirty="0" smtClean="0"/>
              <a:t> hormone (ACTH), the adrenal cortex makes steroid hormones, a group of hormones that are synthesized from cholesterol. Among the most important of these are </a:t>
            </a:r>
            <a:r>
              <a:rPr lang="en-IN" dirty="0" err="1" smtClean="0"/>
              <a:t>cortisol</a:t>
            </a:r>
            <a:r>
              <a:rPr lang="en-IN" dirty="0" smtClean="0"/>
              <a:t> and </a:t>
            </a:r>
            <a:r>
              <a:rPr lang="en-IN" dirty="0" err="1" smtClean="0"/>
              <a:t>aldosterone</a:t>
            </a:r>
            <a:r>
              <a:rPr lang="en-IN" dirty="0" smtClean="0"/>
              <a:t>. </a:t>
            </a:r>
            <a:r>
              <a:rPr lang="en-IN" dirty="0" err="1" smtClean="0"/>
              <a:t>Cortisol</a:t>
            </a:r>
            <a:r>
              <a:rPr lang="en-IN" dirty="0" smtClean="0"/>
              <a:t> is critical for the body’s stress response. It helps maintain blood glucose concentrations and blood pressure through a series of complex processes. </a:t>
            </a:r>
            <a:r>
              <a:rPr lang="en-IN" dirty="0" err="1" smtClean="0"/>
              <a:t>Cortisol</a:t>
            </a:r>
            <a:r>
              <a:rPr lang="en-IN" dirty="0" smtClean="0"/>
              <a:t> also has powerful anti-inflammatory and anti-allergy actions. </a:t>
            </a:r>
            <a:r>
              <a:rPr lang="en-IN" dirty="0" err="1" smtClean="0"/>
              <a:t>Aldosterone</a:t>
            </a:r>
            <a:r>
              <a:rPr lang="en-IN" dirty="0" smtClean="0"/>
              <a:t> helps regulate salt and water balance, which help maintain normal blood pressure and fluid volume.</a:t>
            </a:r>
          </a:p>
          <a:p>
            <a:endParaRPr lang="en-IN" dirty="0"/>
          </a:p>
        </p:txBody>
      </p:sp>
      <p:sp>
        <p:nvSpPr>
          <p:cNvPr id="2" name="Title 1"/>
          <p:cNvSpPr>
            <a:spLocks noGrp="1"/>
          </p:cNvSpPr>
          <p:nvPr>
            <p:ph type="title"/>
          </p:nvPr>
        </p:nvSpPr>
        <p:spPr>
          <a:xfrm>
            <a:off x="457200" y="274638"/>
            <a:ext cx="8229600" cy="796908"/>
          </a:xfrm>
        </p:spPr>
        <p:txBody>
          <a:bodyPr>
            <a:normAutofit fontScale="90000"/>
          </a:bodyPr>
          <a:lstStyle/>
          <a:p>
            <a:r>
              <a:rPr lang="en-IN" sz="2700" b="1" cap="all" dirty="0" smtClean="0"/>
              <a:t>ADRENAL GLANDS</a:t>
            </a:r>
            <a:r>
              <a:rPr lang="en-IN" b="1" cap="all" dirty="0" smtClean="0"/>
              <a:t/>
            </a:r>
            <a:br>
              <a:rPr lang="en-IN" b="1" cap="all" dirty="0" smtClean="0"/>
            </a:b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normAutofit fontScale="77500" lnSpcReduction="20000"/>
          </a:bodyPr>
          <a:lstStyle/>
          <a:p>
            <a:r>
              <a:rPr lang="en-IN" dirty="0" smtClean="0"/>
              <a:t>The gonads—the ovaries in females and the testes in males—make steroid hormones that control sexual development and functions. Production and release of these hormones is controlled in both males and in females by two anterior-pituitary hormones—follicle-stimulating hormone (FSH) and luteinizing hormone (LH). These hormones work together to regulate the gonads. Luteinizing hormone is also known as interstitial cell-stimulating hormone, or ICSH.</a:t>
            </a:r>
          </a:p>
          <a:p>
            <a:r>
              <a:rPr lang="en-IN" dirty="0" smtClean="0"/>
              <a:t>In females, FSH and LH are activated each month as part of the female reproductive cycle .Together, they stimulate development of an ovarian follicle Under the influence of FSH and LH, the follicle grows until it bursts and releases the egg. </a:t>
            </a:r>
          </a:p>
          <a:p>
            <a:r>
              <a:rPr lang="en-IN" dirty="0" smtClean="0"/>
              <a:t>The ovaries also produce </a:t>
            </a:r>
            <a:r>
              <a:rPr lang="en-IN" dirty="0" err="1" smtClean="0"/>
              <a:t>estrogen</a:t>
            </a:r>
            <a:r>
              <a:rPr lang="en-IN" dirty="0" smtClean="0"/>
              <a:t>, a steroid hormone that influences development of female secondary sexual characteristics, such as body form and voice pitch. The ovaries produce </a:t>
            </a:r>
            <a:r>
              <a:rPr lang="en-IN" dirty="0" err="1" smtClean="0"/>
              <a:t>estrogen</a:t>
            </a:r>
            <a:r>
              <a:rPr lang="en-IN" dirty="0" smtClean="0"/>
              <a:t> on a continual basis, though levels rise and fall at different points during the female’s monthly reproductive cycle. During pregnancy, the placenta also produces </a:t>
            </a:r>
            <a:r>
              <a:rPr lang="en-IN" dirty="0" err="1" smtClean="0"/>
              <a:t>estrogen</a:t>
            </a:r>
            <a:r>
              <a:rPr lang="en-IN" dirty="0" smtClean="0"/>
              <a:t>.</a:t>
            </a:r>
          </a:p>
          <a:p>
            <a:endParaRPr lang="en-IN" dirty="0"/>
          </a:p>
        </p:txBody>
      </p:sp>
      <p:sp>
        <p:nvSpPr>
          <p:cNvPr id="2" name="Title 1"/>
          <p:cNvSpPr>
            <a:spLocks noGrp="1"/>
          </p:cNvSpPr>
          <p:nvPr>
            <p:ph type="title"/>
          </p:nvPr>
        </p:nvSpPr>
        <p:spPr>
          <a:xfrm>
            <a:off x="457200" y="274638"/>
            <a:ext cx="8229600" cy="725470"/>
          </a:xfrm>
        </p:spPr>
        <p:txBody>
          <a:bodyPr>
            <a:normAutofit fontScale="90000"/>
          </a:bodyPr>
          <a:lstStyle/>
          <a:p>
            <a:r>
              <a:rPr lang="en-IN" sz="2400" b="1" cap="all" dirty="0" smtClean="0"/>
              <a:t>GONADS</a:t>
            </a:r>
            <a:br>
              <a:rPr lang="en-IN" sz="2400" b="1" cap="all" dirty="0" smtClean="0"/>
            </a:br>
            <a:endParaRPr lang="en-IN"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E:\DESKTOP\Lopamudra\41KWmJ4YbyL._SX218_BO1,204,203,200_QL40_ML2_.jpg"/>
          <p:cNvPicPr>
            <a:picLocks noChangeAspect="1" noChangeArrowheads="1"/>
          </p:cNvPicPr>
          <p:nvPr/>
        </p:nvPicPr>
        <p:blipFill>
          <a:blip r:embed="rId2" cstate="print"/>
          <a:srcRect/>
          <a:stretch>
            <a:fillRect/>
          </a:stretch>
        </p:blipFill>
        <p:spPr bwMode="auto">
          <a:xfrm>
            <a:off x="214282" y="357166"/>
            <a:ext cx="7786742" cy="614366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sz="2800" dirty="0" smtClean="0"/>
              <a:t>Exocrine </a:t>
            </a:r>
            <a:r>
              <a:rPr lang="en-IN" sz="2800" dirty="0"/>
              <a:t>glands secrete substances through ducts onto your bodily surfaces. Exocrine glands can be found in many different organs and have many different functions. Exocrine glands secrete sweat from your sweat glands, tears from your </a:t>
            </a:r>
            <a:r>
              <a:rPr lang="en-IN" sz="2800" dirty="0" err="1" smtClean="0"/>
              <a:t>lacrymal</a:t>
            </a:r>
            <a:r>
              <a:rPr lang="en-IN" sz="2800" dirty="0" smtClean="0"/>
              <a:t> </a:t>
            </a:r>
            <a:r>
              <a:rPr lang="en-IN" sz="2800" dirty="0"/>
              <a:t>glands, saliva from your salivary glands, milk from your mammary glands and more.</a:t>
            </a:r>
          </a:p>
          <a:p>
            <a:endParaRPr lang="en-IN" dirty="0"/>
          </a:p>
        </p:txBody>
      </p:sp>
      <p:sp>
        <p:nvSpPr>
          <p:cNvPr id="2" name="Title 1"/>
          <p:cNvSpPr>
            <a:spLocks noGrp="1"/>
          </p:cNvSpPr>
          <p:nvPr>
            <p:ph type="title"/>
          </p:nvPr>
        </p:nvSpPr>
        <p:spPr/>
        <p:txBody>
          <a:bodyPr>
            <a:normAutofit/>
          </a:bodyPr>
          <a:lstStyle/>
          <a:p>
            <a:r>
              <a:rPr lang="en-IN" sz="2800" b="1" dirty="0" smtClean="0"/>
              <a:t>Exocrine Glands</a:t>
            </a:r>
            <a:br>
              <a:rPr lang="en-IN" sz="2800" b="1" dirty="0" smtClean="0"/>
            </a:br>
            <a:endParaRPr lang="en-IN"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500726"/>
          </a:xfrm>
        </p:spPr>
        <p:txBody>
          <a:bodyPr>
            <a:normAutofit fontScale="62500" lnSpcReduction="20000"/>
          </a:bodyPr>
          <a:lstStyle/>
          <a:p>
            <a:r>
              <a:rPr lang="en-IN" dirty="0" smtClean="0">
                <a:solidFill>
                  <a:schemeClr val="tx1">
                    <a:lumMod val="85000"/>
                    <a:lumOff val="15000"/>
                  </a:schemeClr>
                </a:solidFill>
              </a:rPr>
              <a:t>Many </a:t>
            </a:r>
            <a:r>
              <a:rPr lang="en-IN" dirty="0">
                <a:solidFill>
                  <a:schemeClr val="tx1">
                    <a:lumMod val="85000"/>
                    <a:lumOff val="15000"/>
                  </a:schemeClr>
                </a:solidFill>
              </a:rPr>
              <a:t>organs in </a:t>
            </a:r>
            <a:r>
              <a:rPr lang="en-IN" dirty="0" smtClean="0">
                <a:solidFill>
                  <a:schemeClr val="tx1">
                    <a:lumMod val="85000"/>
                    <a:lumOff val="15000"/>
                  </a:schemeClr>
                </a:solidFill>
              </a:rPr>
              <a:t> </a:t>
            </a:r>
            <a:r>
              <a:rPr lang="en-IN" dirty="0">
                <a:solidFill>
                  <a:schemeClr val="tx1">
                    <a:lumMod val="85000"/>
                    <a:lumOff val="15000"/>
                  </a:schemeClr>
                </a:solidFill>
              </a:rPr>
              <a:t>body use exocrine glands to function properly. Examples of exocrine glands include:</a:t>
            </a:r>
          </a:p>
          <a:p>
            <a:r>
              <a:rPr lang="en-IN" b="1" dirty="0">
                <a:solidFill>
                  <a:schemeClr val="tx1">
                    <a:lumMod val="85000"/>
                    <a:lumOff val="15000"/>
                  </a:schemeClr>
                </a:solidFill>
              </a:rPr>
              <a:t>Sweat glands:</a:t>
            </a:r>
            <a:r>
              <a:rPr lang="en-IN" dirty="0">
                <a:solidFill>
                  <a:schemeClr val="tx1">
                    <a:lumMod val="85000"/>
                    <a:lumOff val="15000"/>
                  </a:schemeClr>
                </a:solidFill>
              </a:rPr>
              <a:t> </a:t>
            </a:r>
            <a:r>
              <a:rPr lang="en-IN" dirty="0" smtClean="0">
                <a:solidFill>
                  <a:schemeClr val="tx1">
                    <a:lumMod val="85000"/>
                    <a:lumOff val="15000"/>
                  </a:schemeClr>
                </a:solidFill>
              </a:rPr>
              <a:t> </a:t>
            </a:r>
            <a:r>
              <a:rPr lang="en-IN" dirty="0">
                <a:solidFill>
                  <a:schemeClr val="tx1">
                    <a:lumMod val="85000"/>
                    <a:lumOff val="15000"/>
                  </a:schemeClr>
                </a:solidFill>
              </a:rPr>
              <a:t>sweat glands create and secrete sweat. A type of sweat gland called </a:t>
            </a:r>
            <a:r>
              <a:rPr lang="en-IN" dirty="0" err="1">
                <a:solidFill>
                  <a:schemeClr val="tx1">
                    <a:lumMod val="85000"/>
                    <a:lumOff val="15000"/>
                  </a:schemeClr>
                </a:solidFill>
              </a:rPr>
              <a:t>eccrine</a:t>
            </a:r>
            <a:r>
              <a:rPr lang="en-IN" dirty="0">
                <a:solidFill>
                  <a:schemeClr val="tx1">
                    <a:lumMod val="85000"/>
                    <a:lumOff val="15000"/>
                  </a:schemeClr>
                </a:solidFill>
              </a:rPr>
              <a:t> sweat glands covers almost </a:t>
            </a:r>
            <a:r>
              <a:rPr lang="en-IN" dirty="0" smtClean="0">
                <a:solidFill>
                  <a:schemeClr val="tx1">
                    <a:lumMod val="85000"/>
                    <a:lumOff val="15000"/>
                  </a:schemeClr>
                </a:solidFill>
              </a:rPr>
              <a:t>entire </a:t>
            </a:r>
            <a:r>
              <a:rPr lang="en-IN" dirty="0">
                <a:solidFill>
                  <a:schemeClr val="tx1">
                    <a:lumMod val="85000"/>
                    <a:lumOff val="15000"/>
                  </a:schemeClr>
                </a:solidFill>
              </a:rPr>
              <a:t>body surface. These sweat glands produce clear, non-oily sweat that helps control </a:t>
            </a:r>
            <a:r>
              <a:rPr lang="en-IN" dirty="0" smtClean="0">
                <a:solidFill>
                  <a:schemeClr val="tx1">
                    <a:lumMod val="85000"/>
                    <a:lumOff val="15000"/>
                  </a:schemeClr>
                </a:solidFill>
              </a:rPr>
              <a:t>body </a:t>
            </a:r>
            <a:r>
              <a:rPr lang="en-IN" dirty="0">
                <a:solidFill>
                  <a:schemeClr val="tx1">
                    <a:lumMod val="85000"/>
                    <a:lumOff val="15000"/>
                  </a:schemeClr>
                </a:solidFill>
              </a:rPr>
              <a:t>temperature.</a:t>
            </a:r>
          </a:p>
          <a:p>
            <a:r>
              <a:rPr lang="en-IN" b="1" dirty="0">
                <a:solidFill>
                  <a:schemeClr val="tx1">
                    <a:lumMod val="85000"/>
                    <a:lumOff val="15000"/>
                  </a:schemeClr>
                </a:solidFill>
              </a:rPr>
              <a:t>Sebaceous glands:</a:t>
            </a:r>
            <a:r>
              <a:rPr lang="en-IN" dirty="0">
                <a:solidFill>
                  <a:schemeClr val="tx1">
                    <a:lumMod val="85000"/>
                    <a:lumOff val="15000"/>
                  </a:schemeClr>
                </a:solidFill>
              </a:rPr>
              <a:t> </a:t>
            </a:r>
            <a:r>
              <a:rPr lang="en-IN" dirty="0" smtClean="0">
                <a:solidFill>
                  <a:schemeClr val="tx1">
                    <a:lumMod val="85000"/>
                    <a:lumOff val="15000"/>
                  </a:schemeClr>
                </a:solidFill>
              </a:rPr>
              <a:t> </a:t>
            </a:r>
            <a:r>
              <a:rPr lang="en-IN" dirty="0">
                <a:solidFill>
                  <a:schemeClr val="tx1">
                    <a:lumMod val="85000"/>
                    <a:lumOff val="15000"/>
                  </a:schemeClr>
                </a:solidFill>
              </a:rPr>
              <a:t>sebaceous glands are also </a:t>
            </a:r>
            <a:r>
              <a:rPr lang="en-IN" dirty="0" smtClean="0">
                <a:solidFill>
                  <a:schemeClr val="tx1">
                    <a:lumMod val="85000"/>
                    <a:lumOff val="15000"/>
                  </a:schemeClr>
                </a:solidFill>
              </a:rPr>
              <a:t>on </a:t>
            </a:r>
            <a:r>
              <a:rPr lang="en-IN" dirty="0">
                <a:solidFill>
                  <a:schemeClr val="tx1">
                    <a:lumMod val="85000"/>
                    <a:lumOff val="15000"/>
                  </a:schemeClr>
                </a:solidFill>
              </a:rPr>
              <a:t> </a:t>
            </a:r>
            <a:r>
              <a:rPr lang="en-IN" dirty="0">
                <a:solidFill>
                  <a:schemeClr val="tx1">
                    <a:lumMod val="85000"/>
                    <a:lumOff val="15000"/>
                  </a:schemeClr>
                </a:solidFill>
                <a:hlinkClick r:id="rId2"/>
              </a:rPr>
              <a:t>skin</a:t>
            </a:r>
            <a:r>
              <a:rPr lang="en-IN" dirty="0">
                <a:solidFill>
                  <a:schemeClr val="tx1">
                    <a:lumMod val="85000"/>
                    <a:lumOff val="15000"/>
                  </a:schemeClr>
                </a:solidFill>
              </a:rPr>
              <a:t>. But they open into </a:t>
            </a:r>
            <a:r>
              <a:rPr lang="en-IN" dirty="0" smtClean="0">
                <a:solidFill>
                  <a:schemeClr val="tx1">
                    <a:lumMod val="85000"/>
                    <a:lumOff val="15000"/>
                  </a:schemeClr>
                </a:solidFill>
              </a:rPr>
              <a:t> </a:t>
            </a:r>
            <a:r>
              <a:rPr lang="en-IN" dirty="0">
                <a:solidFill>
                  <a:schemeClr val="tx1">
                    <a:lumMod val="85000"/>
                    <a:lumOff val="15000"/>
                  </a:schemeClr>
                </a:solidFill>
              </a:rPr>
              <a:t>hair follicles. Sebaceous glands secrete sebum. Sebum is an oily substance that lubricates and protects your hair and skin.</a:t>
            </a:r>
          </a:p>
          <a:p>
            <a:r>
              <a:rPr lang="en-IN" b="1" dirty="0">
                <a:solidFill>
                  <a:schemeClr val="tx1">
                    <a:lumMod val="85000"/>
                    <a:lumOff val="15000"/>
                  </a:schemeClr>
                </a:solidFill>
              </a:rPr>
              <a:t>Salivary glands:</a:t>
            </a:r>
            <a:r>
              <a:rPr lang="en-IN" dirty="0">
                <a:solidFill>
                  <a:schemeClr val="tx1">
                    <a:lumMod val="85000"/>
                    <a:lumOff val="15000"/>
                  </a:schemeClr>
                </a:solidFill>
              </a:rPr>
              <a:t> </a:t>
            </a:r>
            <a:r>
              <a:rPr lang="en-IN" dirty="0" smtClean="0">
                <a:solidFill>
                  <a:schemeClr val="tx1">
                    <a:lumMod val="85000"/>
                    <a:lumOff val="15000"/>
                  </a:schemeClr>
                </a:solidFill>
              </a:rPr>
              <a:t>salivary </a:t>
            </a:r>
            <a:r>
              <a:rPr lang="en-IN" dirty="0">
                <a:solidFill>
                  <a:schemeClr val="tx1">
                    <a:lumMod val="85000"/>
                    <a:lumOff val="15000"/>
                  </a:schemeClr>
                </a:solidFill>
              </a:rPr>
              <a:t>glands create and secrete saliva. Salvia helps you chew, swallow and digest </a:t>
            </a:r>
            <a:r>
              <a:rPr lang="en-IN" dirty="0" smtClean="0">
                <a:solidFill>
                  <a:schemeClr val="tx1">
                    <a:lumMod val="85000"/>
                    <a:lumOff val="15000"/>
                  </a:schemeClr>
                </a:solidFill>
              </a:rPr>
              <a:t>food</a:t>
            </a:r>
            <a:r>
              <a:rPr lang="en-IN" dirty="0">
                <a:solidFill>
                  <a:schemeClr val="tx1">
                    <a:lumMod val="85000"/>
                    <a:lumOff val="15000"/>
                  </a:schemeClr>
                </a:solidFill>
              </a:rPr>
              <a:t>. </a:t>
            </a:r>
          </a:p>
          <a:p>
            <a:r>
              <a:rPr lang="en-IN" b="1" dirty="0" err="1">
                <a:solidFill>
                  <a:schemeClr val="tx1">
                    <a:lumMod val="85000"/>
                    <a:lumOff val="15000"/>
                  </a:schemeClr>
                </a:solidFill>
              </a:rPr>
              <a:t>Lacrimal</a:t>
            </a:r>
            <a:r>
              <a:rPr lang="en-IN" b="1" dirty="0">
                <a:solidFill>
                  <a:schemeClr val="tx1">
                    <a:lumMod val="85000"/>
                    <a:lumOff val="15000"/>
                  </a:schemeClr>
                </a:solidFill>
              </a:rPr>
              <a:t> glands:</a:t>
            </a:r>
            <a:r>
              <a:rPr lang="en-IN" dirty="0">
                <a:solidFill>
                  <a:schemeClr val="tx1">
                    <a:lumMod val="85000"/>
                    <a:lumOff val="15000"/>
                  </a:schemeClr>
                </a:solidFill>
              </a:rPr>
              <a:t> </a:t>
            </a:r>
            <a:r>
              <a:rPr lang="en-IN" dirty="0" smtClean="0">
                <a:solidFill>
                  <a:schemeClr val="tx1">
                    <a:lumMod val="85000"/>
                    <a:lumOff val="15000"/>
                  </a:schemeClr>
                </a:solidFill>
              </a:rPr>
              <a:t> </a:t>
            </a:r>
            <a:r>
              <a:rPr lang="en-IN" dirty="0" err="1">
                <a:solidFill>
                  <a:schemeClr val="tx1">
                    <a:lumMod val="85000"/>
                    <a:lumOff val="15000"/>
                  </a:schemeClr>
                </a:solidFill>
              </a:rPr>
              <a:t>lacrimal</a:t>
            </a:r>
            <a:r>
              <a:rPr lang="en-IN" dirty="0">
                <a:solidFill>
                  <a:schemeClr val="tx1">
                    <a:lumMod val="85000"/>
                    <a:lumOff val="15000"/>
                  </a:schemeClr>
                </a:solidFill>
              </a:rPr>
              <a:t> glands are  </a:t>
            </a:r>
            <a:r>
              <a:rPr lang="en-IN" dirty="0">
                <a:solidFill>
                  <a:schemeClr val="tx1">
                    <a:lumMod val="85000"/>
                    <a:lumOff val="15000"/>
                  </a:schemeClr>
                </a:solidFill>
                <a:hlinkClick r:id="rId3"/>
              </a:rPr>
              <a:t>tear glands</a:t>
            </a:r>
            <a:r>
              <a:rPr lang="en-IN" dirty="0">
                <a:solidFill>
                  <a:schemeClr val="tx1">
                    <a:lumMod val="85000"/>
                    <a:lumOff val="15000"/>
                  </a:schemeClr>
                </a:solidFill>
              </a:rPr>
              <a:t>. </a:t>
            </a:r>
            <a:r>
              <a:rPr lang="en-IN" dirty="0" smtClean="0">
                <a:solidFill>
                  <a:schemeClr val="tx1">
                    <a:lumMod val="85000"/>
                    <a:lumOff val="15000"/>
                  </a:schemeClr>
                </a:solidFill>
              </a:rPr>
              <a:t> </a:t>
            </a:r>
            <a:r>
              <a:rPr lang="en-IN" dirty="0" err="1">
                <a:solidFill>
                  <a:schemeClr val="tx1">
                    <a:lumMod val="85000"/>
                    <a:lumOff val="15000"/>
                  </a:schemeClr>
                </a:solidFill>
              </a:rPr>
              <a:t>lacrimal</a:t>
            </a:r>
            <a:r>
              <a:rPr lang="en-IN" dirty="0">
                <a:solidFill>
                  <a:schemeClr val="tx1">
                    <a:lumMod val="85000"/>
                    <a:lumOff val="15000"/>
                  </a:schemeClr>
                </a:solidFill>
              </a:rPr>
              <a:t> glands are located above </a:t>
            </a:r>
            <a:r>
              <a:rPr lang="en-IN" dirty="0" smtClean="0">
                <a:solidFill>
                  <a:schemeClr val="tx1">
                    <a:lumMod val="85000"/>
                    <a:lumOff val="15000"/>
                  </a:schemeClr>
                </a:solidFill>
              </a:rPr>
              <a:t> </a:t>
            </a:r>
            <a:r>
              <a:rPr lang="en-IN" dirty="0">
                <a:solidFill>
                  <a:schemeClr val="tx1">
                    <a:lumMod val="85000"/>
                    <a:lumOff val="15000"/>
                  </a:schemeClr>
                </a:solidFill>
              </a:rPr>
              <a:t>upper eyelids. They create and secrete a fluid that gets into </a:t>
            </a:r>
            <a:r>
              <a:rPr lang="en-IN" dirty="0" smtClean="0">
                <a:solidFill>
                  <a:schemeClr val="tx1">
                    <a:lumMod val="85000"/>
                    <a:lumOff val="15000"/>
                  </a:schemeClr>
                </a:solidFill>
              </a:rPr>
              <a:t> </a:t>
            </a:r>
            <a:r>
              <a:rPr lang="en-IN" dirty="0">
                <a:solidFill>
                  <a:schemeClr val="tx1">
                    <a:lumMod val="85000"/>
                    <a:lumOff val="15000"/>
                  </a:schemeClr>
                </a:solidFill>
              </a:rPr>
              <a:t>eyes every time </a:t>
            </a:r>
            <a:r>
              <a:rPr lang="en-IN" dirty="0" smtClean="0">
                <a:solidFill>
                  <a:schemeClr val="tx1">
                    <a:lumMod val="85000"/>
                    <a:lumOff val="15000"/>
                  </a:schemeClr>
                </a:solidFill>
              </a:rPr>
              <a:t>we </a:t>
            </a:r>
            <a:r>
              <a:rPr lang="en-IN" dirty="0">
                <a:solidFill>
                  <a:schemeClr val="tx1">
                    <a:lumMod val="85000"/>
                    <a:lumOff val="15000"/>
                  </a:schemeClr>
                </a:solidFill>
              </a:rPr>
              <a:t>blink. This fluid helps keep </a:t>
            </a:r>
            <a:r>
              <a:rPr lang="en-IN" dirty="0" smtClean="0">
                <a:solidFill>
                  <a:schemeClr val="tx1">
                    <a:lumMod val="85000"/>
                    <a:lumOff val="15000"/>
                  </a:schemeClr>
                </a:solidFill>
              </a:rPr>
              <a:t> </a:t>
            </a:r>
            <a:r>
              <a:rPr lang="en-IN" dirty="0">
                <a:solidFill>
                  <a:schemeClr val="tx1">
                    <a:lumMod val="85000"/>
                    <a:lumOff val="15000"/>
                  </a:schemeClr>
                </a:solidFill>
              </a:rPr>
              <a:t>eyes moisturized.</a:t>
            </a:r>
          </a:p>
          <a:p>
            <a:r>
              <a:rPr lang="en-IN" b="1" dirty="0">
                <a:solidFill>
                  <a:schemeClr val="tx1">
                    <a:lumMod val="85000"/>
                    <a:lumOff val="15000"/>
                  </a:schemeClr>
                </a:solidFill>
              </a:rPr>
              <a:t>Mammary glands</a:t>
            </a:r>
            <a:r>
              <a:rPr lang="en-IN" dirty="0">
                <a:solidFill>
                  <a:schemeClr val="tx1">
                    <a:lumMod val="85000"/>
                    <a:lumOff val="15000"/>
                  </a:schemeClr>
                </a:solidFill>
              </a:rPr>
              <a:t>: </a:t>
            </a:r>
            <a:r>
              <a:rPr lang="en-IN" dirty="0" smtClean="0">
                <a:solidFill>
                  <a:schemeClr val="tx1">
                    <a:lumMod val="85000"/>
                    <a:lumOff val="15000"/>
                  </a:schemeClr>
                </a:solidFill>
              </a:rPr>
              <a:t> </a:t>
            </a:r>
            <a:r>
              <a:rPr lang="en-IN" dirty="0">
                <a:solidFill>
                  <a:schemeClr val="tx1">
                    <a:lumMod val="85000"/>
                    <a:lumOff val="15000"/>
                  </a:schemeClr>
                </a:solidFill>
              </a:rPr>
              <a:t>mammary glands produce milk. </a:t>
            </a:r>
            <a:r>
              <a:rPr lang="en-IN" dirty="0" smtClean="0">
                <a:solidFill>
                  <a:schemeClr val="tx1">
                    <a:lumMod val="85000"/>
                    <a:lumOff val="15000"/>
                  </a:schemeClr>
                </a:solidFill>
              </a:rPr>
              <a:t> </a:t>
            </a:r>
            <a:r>
              <a:rPr lang="en-IN" dirty="0">
                <a:solidFill>
                  <a:schemeClr val="tx1">
                    <a:lumMod val="85000"/>
                    <a:lumOff val="15000"/>
                  </a:schemeClr>
                </a:solidFill>
              </a:rPr>
              <a:t>milk is nutrient-rich and helps protect </a:t>
            </a:r>
            <a:r>
              <a:rPr lang="en-IN" dirty="0" smtClean="0">
                <a:solidFill>
                  <a:schemeClr val="tx1">
                    <a:lumMod val="85000"/>
                    <a:lumOff val="15000"/>
                  </a:schemeClr>
                </a:solidFill>
              </a:rPr>
              <a:t> </a:t>
            </a:r>
            <a:r>
              <a:rPr lang="en-IN" dirty="0">
                <a:solidFill>
                  <a:schemeClr val="tx1">
                    <a:lumMod val="85000"/>
                    <a:lumOff val="15000"/>
                  </a:schemeClr>
                </a:solidFill>
              </a:rPr>
              <a:t>baby’s developing </a:t>
            </a:r>
            <a:r>
              <a:rPr lang="en-IN" dirty="0">
                <a:solidFill>
                  <a:schemeClr val="tx1">
                    <a:lumMod val="85000"/>
                    <a:lumOff val="15000"/>
                  </a:schemeClr>
                </a:solidFill>
                <a:hlinkClick r:id="rId4"/>
              </a:rPr>
              <a:t>immune system</a:t>
            </a:r>
            <a:r>
              <a:rPr lang="en-IN" dirty="0">
                <a:solidFill>
                  <a:schemeClr val="tx1">
                    <a:lumMod val="85000"/>
                    <a:lumOff val="15000"/>
                  </a:schemeClr>
                </a:solidFill>
              </a:rPr>
              <a:t>.</a:t>
            </a:r>
          </a:p>
          <a:p>
            <a:r>
              <a:rPr lang="en-IN" b="1" dirty="0" smtClean="0">
                <a:solidFill>
                  <a:schemeClr val="tx1">
                    <a:lumMod val="85000"/>
                    <a:lumOff val="15000"/>
                  </a:schemeClr>
                </a:solidFill>
              </a:rPr>
              <a:t>Stomach </a:t>
            </a:r>
            <a:r>
              <a:rPr lang="en-IN" b="1" dirty="0">
                <a:solidFill>
                  <a:schemeClr val="tx1">
                    <a:lumMod val="85000"/>
                    <a:lumOff val="15000"/>
                  </a:schemeClr>
                </a:solidFill>
              </a:rPr>
              <a:t>glands:</a:t>
            </a:r>
            <a:r>
              <a:rPr lang="en-IN" dirty="0">
                <a:solidFill>
                  <a:schemeClr val="tx1">
                    <a:lumMod val="85000"/>
                    <a:lumOff val="15000"/>
                  </a:schemeClr>
                </a:solidFill>
              </a:rPr>
              <a:t> Glands in  </a:t>
            </a:r>
            <a:r>
              <a:rPr lang="en-IN" dirty="0">
                <a:solidFill>
                  <a:schemeClr val="tx1">
                    <a:lumMod val="85000"/>
                    <a:lumOff val="15000"/>
                  </a:schemeClr>
                </a:solidFill>
                <a:hlinkClick r:id="rId5"/>
              </a:rPr>
              <a:t>stomach</a:t>
            </a:r>
            <a:r>
              <a:rPr lang="en-IN" dirty="0">
                <a:solidFill>
                  <a:schemeClr val="tx1">
                    <a:lumMod val="85000"/>
                    <a:lumOff val="15000"/>
                  </a:schemeClr>
                </a:solidFill>
              </a:rPr>
              <a:t> release enzymes that help break down food. They also help </a:t>
            </a:r>
            <a:r>
              <a:rPr lang="en-IN" dirty="0" smtClean="0">
                <a:solidFill>
                  <a:schemeClr val="tx1">
                    <a:lumMod val="85000"/>
                    <a:lumOff val="15000"/>
                  </a:schemeClr>
                </a:solidFill>
              </a:rPr>
              <a:t>body </a:t>
            </a:r>
            <a:r>
              <a:rPr lang="en-IN" dirty="0">
                <a:solidFill>
                  <a:schemeClr val="tx1">
                    <a:lumMod val="85000"/>
                    <a:lumOff val="15000"/>
                  </a:schemeClr>
                </a:solidFill>
              </a:rPr>
              <a:t>absorb important nutrients.</a:t>
            </a:r>
          </a:p>
          <a:p>
            <a:r>
              <a:rPr lang="en-IN" b="1" dirty="0">
                <a:solidFill>
                  <a:schemeClr val="tx1">
                    <a:lumMod val="85000"/>
                    <a:lumOff val="15000"/>
                  </a:schemeClr>
                </a:solidFill>
              </a:rPr>
              <a:t>Brunner glands:</a:t>
            </a:r>
            <a:r>
              <a:rPr lang="en-IN" dirty="0">
                <a:solidFill>
                  <a:schemeClr val="tx1">
                    <a:lumMod val="85000"/>
                    <a:lumOff val="15000"/>
                  </a:schemeClr>
                </a:solidFill>
              </a:rPr>
              <a:t> The Brunner glands are located in the first part of </a:t>
            </a:r>
            <a:r>
              <a:rPr lang="en-IN" dirty="0" smtClean="0">
                <a:solidFill>
                  <a:schemeClr val="tx1">
                    <a:lumMod val="85000"/>
                    <a:lumOff val="15000"/>
                  </a:schemeClr>
                </a:solidFill>
              </a:rPr>
              <a:t>small </a:t>
            </a:r>
            <a:r>
              <a:rPr lang="en-IN" dirty="0">
                <a:solidFill>
                  <a:schemeClr val="tx1">
                    <a:lumMod val="85000"/>
                    <a:lumOff val="15000"/>
                  </a:schemeClr>
                </a:solidFill>
              </a:rPr>
              <a:t>intestine. This is called </a:t>
            </a:r>
            <a:r>
              <a:rPr lang="en-IN" dirty="0" smtClean="0">
                <a:solidFill>
                  <a:schemeClr val="tx1">
                    <a:lumMod val="85000"/>
                    <a:lumOff val="15000"/>
                  </a:schemeClr>
                </a:solidFill>
              </a:rPr>
              <a:t>duodenum</a:t>
            </a:r>
            <a:r>
              <a:rPr lang="en-IN" dirty="0">
                <a:solidFill>
                  <a:schemeClr val="tx1">
                    <a:lumMod val="85000"/>
                    <a:lumOff val="15000"/>
                  </a:schemeClr>
                </a:solidFill>
              </a:rPr>
              <a:t>. The Brunner glands produce mucus that protects </a:t>
            </a:r>
            <a:r>
              <a:rPr lang="en-IN" dirty="0" smtClean="0">
                <a:solidFill>
                  <a:schemeClr val="tx1">
                    <a:lumMod val="85000"/>
                    <a:lumOff val="15000"/>
                  </a:schemeClr>
                </a:solidFill>
              </a:rPr>
              <a:t>duodenum </a:t>
            </a:r>
            <a:r>
              <a:rPr lang="en-IN" dirty="0">
                <a:solidFill>
                  <a:schemeClr val="tx1">
                    <a:lumMod val="85000"/>
                    <a:lumOff val="15000"/>
                  </a:schemeClr>
                </a:solidFill>
              </a:rPr>
              <a:t>from stomach acid. They also help your body digest food and absorb nutrients.</a:t>
            </a:r>
          </a:p>
          <a:p>
            <a:r>
              <a:rPr lang="en-IN" dirty="0" smtClean="0">
                <a:solidFill>
                  <a:schemeClr val="tx1">
                    <a:lumMod val="85000"/>
                    <a:lumOff val="15000"/>
                  </a:schemeClr>
                </a:solidFill>
              </a:rPr>
              <a:t/>
            </a:r>
            <a:br>
              <a:rPr lang="en-IN" dirty="0" smtClean="0">
                <a:solidFill>
                  <a:schemeClr val="tx1">
                    <a:lumMod val="85000"/>
                    <a:lumOff val="15000"/>
                  </a:schemeClr>
                </a:solidFill>
              </a:rPr>
            </a:br>
            <a:r>
              <a:rPr lang="en-IN" dirty="0">
                <a:solidFill>
                  <a:schemeClr val="tx1">
                    <a:lumMod val="85000"/>
                    <a:lumOff val="15000"/>
                  </a:schemeClr>
                </a:solidFill>
              </a:rPr>
              <a:t> </a:t>
            </a:r>
            <a:r>
              <a:rPr lang="en-IN" dirty="0">
                <a:solidFill>
                  <a:schemeClr val="tx1">
                    <a:lumMod val="85000"/>
                    <a:lumOff val="15000"/>
                  </a:schemeClr>
                </a:solidFill>
                <a:hlinkClick r:id="rId6"/>
              </a:rPr>
              <a:t>liver</a:t>
            </a:r>
            <a:r>
              <a:rPr lang="en-IN" dirty="0">
                <a:solidFill>
                  <a:schemeClr val="tx1">
                    <a:lumMod val="85000"/>
                    <a:lumOff val="15000"/>
                  </a:schemeClr>
                </a:solidFill>
              </a:rPr>
              <a:t> and </a:t>
            </a:r>
            <a:r>
              <a:rPr lang="en-IN" dirty="0">
                <a:solidFill>
                  <a:schemeClr val="tx1">
                    <a:lumMod val="85000"/>
                    <a:lumOff val="15000"/>
                  </a:schemeClr>
                </a:solidFill>
                <a:hlinkClick r:id="rId7"/>
              </a:rPr>
              <a:t>pancreas</a:t>
            </a:r>
            <a:r>
              <a:rPr lang="en-IN" dirty="0">
                <a:solidFill>
                  <a:schemeClr val="tx1">
                    <a:lumMod val="85000"/>
                    <a:lumOff val="15000"/>
                  </a:schemeClr>
                </a:solidFill>
              </a:rPr>
              <a:t> are exocrine glands too. </a:t>
            </a:r>
            <a:r>
              <a:rPr lang="en-IN" dirty="0" smtClean="0">
                <a:solidFill>
                  <a:schemeClr val="tx1">
                    <a:lumMod val="85000"/>
                    <a:lumOff val="15000"/>
                  </a:schemeClr>
                </a:solidFill>
              </a:rPr>
              <a:t>liver </a:t>
            </a:r>
            <a:r>
              <a:rPr lang="en-IN" dirty="0">
                <a:solidFill>
                  <a:schemeClr val="tx1">
                    <a:lumMod val="85000"/>
                    <a:lumOff val="15000"/>
                  </a:schemeClr>
                </a:solidFill>
              </a:rPr>
              <a:t>secretes bile through ducts into </a:t>
            </a:r>
            <a:r>
              <a:rPr lang="en-IN" dirty="0" smtClean="0">
                <a:solidFill>
                  <a:schemeClr val="tx1">
                    <a:lumMod val="85000"/>
                    <a:lumOff val="15000"/>
                  </a:schemeClr>
                </a:solidFill>
              </a:rPr>
              <a:t>gastrointestinal </a:t>
            </a:r>
            <a:r>
              <a:rPr lang="en-IN" dirty="0">
                <a:solidFill>
                  <a:schemeClr val="tx1">
                    <a:lumMod val="85000"/>
                    <a:lumOff val="15000"/>
                  </a:schemeClr>
                </a:solidFill>
              </a:rPr>
              <a:t>tract. </a:t>
            </a:r>
            <a:r>
              <a:rPr lang="en-IN" dirty="0" smtClean="0">
                <a:solidFill>
                  <a:schemeClr val="tx1">
                    <a:lumMod val="85000"/>
                    <a:lumOff val="15000"/>
                  </a:schemeClr>
                </a:solidFill>
              </a:rPr>
              <a:t>Pancreas </a:t>
            </a:r>
            <a:r>
              <a:rPr lang="en-IN" dirty="0">
                <a:solidFill>
                  <a:schemeClr val="tx1">
                    <a:lumMod val="85000"/>
                    <a:lumOff val="15000"/>
                  </a:schemeClr>
                </a:solidFill>
              </a:rPr>
              <a:t>secretes pancreatic juices through ducts into </a:t>
            </a:r>
            <a:r>
              <a:rPr lang="en-IN" dirty="0" smtClean="0">
                <a:solidFill>
                  <a:schemeClr val="tx1">
                    <a:lumMod val="85000"/>
                    <a:lumOff val="15000"/>
                  </a:schemeClr>
                </a:solidFill>
              </a:rPr>
              <a:t>gastrointestinal </a:t>
            </a:r>
            <a:r>
              <a:rPr lang="en-IN" dirty="0">
                <a:solidFill>
                  <a:schemeClr val="tx1">
                    <a:lumMod val="85000"/>
                    <a:lumOff val="15000"/>
                  </a:schemeClr>
                </a:solidFill>
              </a:rPr>
              <a:t>tract</a:t>
            </a:r>
          </a:p>
        </p:txBody>
      </p:sp>
      <p:sp>
        <p:nvSpPr>
          <p:cNvPr id="2" name="Title 1"/>
          <p:cNvSpPr>
            <a:spLocks noGrp="1"/>
          </p:cNvSpPr>
          <p:nvPr>
            <p:ph type="title"/>
          </p:nvPr>
        </p:nvSpPr>
        <p:spPr>
          <a:xfrm>
            <a:off x="428596" y="142852"/>
            <a:ext cx="8229600" cy="642942"/>
          </a:xfrm>
        </p:spPr>
        <p:txBody>
          <a:bodyPr>
            <a:noAutofit/>
          </a:bodyPr>
          <a:lstStyle/>
          <a:p>
            <a:r>
              <a:rPr lang="en-IN" sz="2800" b="1" dirty="0" smtClean="0"/>
              <a:t>What are the different types of exocrine glands?</a:t>
            </a:r>
            <a:br>
              <a:rPr lang="en-IN" sz="2800" b="1" dirty="0" smtClean="0"/>
            </a:br>
            <a:endParaRPr lang="en-IN"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ESKTOP\Lopamudra\kPBenOrdQVLlyryCpNL1_GLANDS+(Glandular+Epithelium).jpg"/>
          <p:cNvPicPr>
            <a:picLocks noGrp="1" noChangeAspect="1" noChangeArrowheads="1"/>
          </p:cNvPicPr>
          <p:nvPr>
            <p:ph idx="1"/>
          </p:nvPr>
        </p:nvPicPr>
        <p:blipFill>
          <a:blip r:embed="rId2" cstate="print"/>
          <a:srcRect/>
          <a:stretch>
            <a:fillRect/>
          </a:stretch>
        </p:blipFill>
        <p:spPr bwMode="auto">
          <a:xfrm>
            <a:off x="428596" y="1142984"/>
            <a:ext cx="8286807" cy="5257824"/>
          </a:xfrm>
          <a:prstGeom prst="rect">
            <a:avLst/>
          </a:prstGeom>
          <a:noFill/>
        </p:spPr>
      </p:pic>
      <p:sp>
        <p:nvSpPr>
          <p:cNvPr id="2" name="Title 1"/>
          <p:cNvSpPr>
            <a:spLocks noGrp="1"/>
          </p:cNvSpPr>
          <p:nvPr>
            <p:ph type="title"/>
          </p:nvPr>
        </p:nvSpPr>
        <p:spPr>
          <a:xfrm>
            <a:off x="457200" y="274638"/>
            <a:ext cx="8229600" cy="654032"/>
          </a:xfrm>
        </p:spPr>
        <p:txBody>
          <a:bodyPr>
            <a:noAutofit/>
          </a:bodyPr>
          <a:lstStyle/>
          <a:p>
            <a:r>
              <a:rPr lang="en-IN" sz="2800" b="1" dirty="0"/>
              <a:t>How do exocrine glands work?</a:t>
            </a:r>
            <a:br>
              <a:rPr lang="en-IN" sz="2800" b="1" dirty="0"/>
            </a:br>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r>
              <a:rPr lang="en-IN" dirty="0" smtClean="0"/>
              <a:t>An </a:t>
            </a:r>
            <a:r>
              <a:rPr lang="en-IN" dirty="0"/>
              <a:t>organ that makes hormones that are released directly into the blood and travel to tissues and organs all over the body. Endocrine glands help control many body functions, including growth and development, metabolism, and fertility. Some examples of endocrine glands are the pituitary, thyroid, and adrenal glands.</a:t>
            </a:r>
          </a:p>
          <a:p>
            <a:endParaRPr lang="en-IN" dirty="0"/>
          </a:p>
        </p:txBody>
      </p:sp>
      <p:sp>
        <p:nvSpPr>
          <p:cNvPr id="2" name="Title 1"/>
          <p:cNvSpPr>
            <a:spLocks noGrp="1"/>
          </p:cNvSpPr>
          <p:nvPr>
            <p:ph type="title"/>
          </p:nvPr>
        </p:nvSpPr>
        <p:spPr/>
        <p:txBody>
          <a:bodyPr>
            <a:normAutofit/>
          </a:bodyPr>
          <a:lstStyle/>
          <a:p>
            <a:r>
              <a:rPr lang="en-IN" sz="2800" b="1" dirty="0" smtClean="0"/>
              <a:t>Endocrine gland</a:t>
            </a:r>
            <a:br>
              <a:rPr lang="en-IN" sz="2800" b="1" dirty="0" smtClean="0"/>
            </a:br>
            <a:endParaRPr lang="en-IN"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IN" dirty="0" smtClean="0"/>
              <a:t>Endocrine Glands                  Exocrine Glands</a:t>
            </a:r>
          </a:p>
          <a:p>
            <a:pPr>
              <a:buNone/>
            </a:pPr>
            <a:r>
              <a:rPr lang="en-IN" b="1" dirty="0" smtClean="0"/>
              <a:t>                                       Ducts</a:t>
            </a:r>
          </a:p>
          <a:p>
            <a:r>
              <a:rPr lang="en-IN" dirty="0" smtClean="0"/>
              <a:t>Endocrine </a:t>
            </a:r>
            <a:r>
              <a:rPr lang="en-IN" dirty="0"/>
              <a:t>glands do not have </a:t>
            </a:r>
            <a:r>
              <a:rPr lang="en-IN" dirty="0" smtClean="0"/>
              <a:t>ducts</a:t>
            </a:r>
          </a:p>
          <a:p>
            <a:r>
              <a:rPr lang="en-IN" dirty="0" smtClean="0"/>
              <a:t>Exocrine </a:t>
            </a:r>
            <a:r>
              <a:rPr lang="en-IN" dirty="0"/>
              <a:t>glands have </a:t>
            </a:r>
            <a:r>
              <a:rPr lang="en-IN" dirty="0" smtClean="0"/>
              <a:t>ducts</a:t>
            </a:r>
          </a:p>
          <a:p>
            <a:pPr>
              <a:buNone/>
            </a:pPr>
            <a:r>
              <a:rPr lang="en-IN" b="1" dirty="0" smtClean="0"/>
              <a:t>                                     </a:t>
            </a:r>
            <a:r>
              <a:rPr lang="en-IN" b="1" dirty="0" err="1" smtClean="0"/>
              <a:t>Secretory</a:t>
            </a:r>
            <a:r>
              <a:rPr lang="en-IN" b="1" dirty="0" smtClean="0"/>
              <a:t> Products</a:t>
            </a:r>
          </a:p>
          <a:p>
            <a:r>
              <a:rPr lang="en-IN" dirty="0" smtClean="0"/>
              <a:t>Hormones                                    Sweat</a:t>
            </a:r>
            <a:r>
              <a:rPr lang="en-IN" dirty="0"/>
              <a:t>, enzymes, mucus, </a:t>
            </a:r>
            <a:r>
              <a:rPr lang="en-IN" dirty="0" smtClean="0"/>
              <a:t>sebum                             </a:t>
            </a:r>
          </a:p>
          <a:p>
            <a:pPr>
              <a:buNone/>
            </a:pPr>
            <a:r>
              <a:rPr lang="en-IN" dirty="0" smtClean="0"/>
              <a:t>                                     </a:t>
            </a:r>
            <a:r>
              <a:rPr lang="en-IN" b="1" dirty="0" smtClean="0"/>
              <a:t>Route </a:t>
            </a:r>
            <a:r>
              <a:rPr lang="en-IN" b="1" dirty="0"/>
              <a:t>of </a:t>
            </a:r>
            <a:r>
              <a:rPr lang="en-IN" b="1" dirty="0" smtClean="0"/>
              <a:t>Secretion</a:t>
            </a:r>
          </a:p>
          <a:p>
            <a:r>
              <a:rPr lang="en-IN" dirty="0" err="1" smtClean="0"/>
              <a:t>Secretory</a:t>
            </a:r>
            <a:r>
              <a:rPr lang="en-IN" dirty="0" smtClean="0"/>
              <a:t> </a:t>
            </a:r>
            <a:r>
              <a:rPr lang="en-IN" dirty="0"/>
              <a:t>products released directly into the bloodstream, eventually reaching the target organ</a:t>
            </a:r>
            <a:r>
              <a:rPr lang="en-IN" dirty="0" smtClean="0"/>
              <a:t>.</a:t>
            </a:r>
          </a:p>
          <a:p>
            <a:r>
              <a:rPr lang="en-IN" dirty="0" err="1" smtClean="0"/>
              <a:t>Secretory</a:t>
            </a:r>
            <a:r>
              <a:rPr lang="en-IN" dirty="0" smtClean="0"/>
              <a:t> </a:t>
            </a:r>
            <a:r>
              <a:rPr lang="en-IN" dirty="0"/>
              <a:t>products are released to an internal organ or the external surface through a </a:t>
            </a:r>
            <a:r>
              <a:rPr lang="en-IN" dirty="0" smtClean="0"/>
              <a:t>duct</a:t>
            </a:r>
          </a:p>
          <a:p>
            <a:pPr>
              <a:buNone/>
            </a:pPr>
            <a:r>
              <a:rPr lang="en-IN" dirty="0" smtClean="0"/>
              <a:t>                                 </a:t>
            </a:r>
            <a:r>
              <a:rPr lang="en-IN" b="1" dirty="0" smtClean="0"/>
              <a:t>    Examples</a:t>
            </a:r>
          </a:p>
          <a:p>
            <a:r>
              <a:rPr lang="en-IN" dirty="0" smtClean="0"/>
              <a:t>Thyroid </a:t>
            </a:r>
            <a:r>
              <a:rPr lang="en-IN" dirty="0"/>
              <a:t>glands, parathyroid glands, pituitary glands, adrenal glands</a:t>
            </a:r>
            <a:r>
              <a:rPr lang="en-IN" dirty="0" smtClean="0"/>
              <a:t>.</a:t>
            </a:r>
          </a:p>
          <a:p>
            <a:r>
              <a:rPr lang="en-IN" dirty="0" smtClean="0"/>
              <a:t>Salivary </a:t>
            </a:r>
            <a:r>
              <a:rPr lang="en-IN" dirty="0"/>
              <a:t>glands, pancreas, liver, Brunner’s glands, </a:t>
            </a:r>
            <a:r>
              <a:rPr lang="en-IN" dirty="0" err="1"/>
              <a:t>oesophagal</a:t>
            </a:r>
            <a:r>
              <a:rPr lang="en-IN" dirty="0"/>
              <a:t> glands</a:t>
            </a:r>
          </a:p>
          <a:p>
            <a:pPr>
              <a:buNone/>
            </a:pPr>
            <a:r>
              <a:rPr lang="en-IN" dirty="0" smtClean="0"/>
              <a:t/>
            </a:r>
            <a:br>
              <a:rPr lang="en-IN" dirty="0" smtClean="0"/>
            </a:br>
            <a:endParaRPr lang="en-IN" dirty="0"/>
          </a:p>
        </p:txBody>
      </p:sp>
      <p:sp>
        <p:nvSpPr>
          <p:cNvPr id="2" name="Title 1"/>
          <p:cNvSpPr>
            <a:spLocks noGrp="1"/>
          </p:cNvSpPr>
          <p:nvPr>
            <p:ph type="title"/>
          </p:nvPr>
        </p:nvSpPr>
        <p:spPr/>
        <p:txBody>
          <a:bodyPr>
            <a:normAutofit/>
          </a:bodyPr>
          <a:lstStyle/>
          <a:p>
            <a:r>
              <a:rPr lang="en-IN" sz="2800" b="1" dirty="0" smtClean="0"/>
              <a:t>Difference Between Exocrine Glands and Endocrine Glands</a:t>
            </a:r>
            <a:endParaRPr lang="en-IN"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sz="2400" dirty="0" smtClean="0"/>
              <a:t>    The endocrine system is controlled by complex </a:t>
            </a:r>
            <a:r>
              <a:rPr lang="en-IN" sz="2400" dirty="0" smtClean="0">
                <a:solidFill>
                  <a:schemeClr val="tx1">
                    <a:lumMod val="85000"/>
                    <a:lumOff val="15000"/>
                  </a:schemeClr>
                </a:solidFill>
                <a:hlinkClick r:id="rId2"/>
              </a:rPr>
              <a:t>feedback mechanisms</a:t>
            </a:r>
            <a:r>
              <a:rPr lang="en-IN" sz="2400" dirty="0" smtClean="0"/>
              <a:t> in which the secretion of a hormone is turned on (stimulated) or turned off (inhibited), depending on its concentration. Such feedback mechanisms help the body maintain homeostasis. There are two types of feedback control mechanisms—negative feedback and positive feedback.</a:t>
            </a:r>
          </a:p>
          <a:p>
            <a:endParaRPr lang="en-IN" dirty="0"/>
          </a:p>
        </p:txBody>
      </p:sp>
      <p:sp>
        <p:nvSpPr>
          <p:cNvPr id="2" name="Title 1"/>
          <p:cNvSpPr>
            <a:spLocks noGrp="1"/>
          </p:cNvSpPr>
          <p:nvPr>
            <p:ph type="title"/>
          </p:nvPr>
        </p:nvSpPr>
        <p:spPr>
          <a:xfrm>
            <a:off x="457200" y="274638"/>
            <a:ext cx="8229600" cy="868346"/>
          </a:xfrm>
        </p:spPr>
        <p:txBody>
          <a:bodyPr>
            <a:normAutofit fontScale="90000"/>
          </a:bodyPr>
          <a:lstStyle/>
          <a:p>
            <a:r>
              <a:rPr lang="en-IN" sz="3100" b="1" cap="all" dirty="0" smtClean="0"/>
              <a:t>FEEDBACK CONTROL OF HORMONE SECRETION</a:t>
            </a:r>
            <a:r>
              <a:rPr lang="en-IN" b="1" cap="all" dirty="0" smtClean="0"/>
              <a:t/>
            </a:r>
            <a:br>
              <a:rPr lang="en-IN" b="1" cap="all" dirty="0" smtClean="0"/>
            </a:b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IN" sz="2800" b="1" cap="all" dirty="0" smtClean="0"/>
              <a:t>NEGATIVE FEEDBACK</a:t>
            </a:r>
            <a:endParaRPr lang="en-IN" sz="2800" dirty="0"/>
          </a:p>
        </p:txBody>
      </p:sp>
      <p:sp>
        <p:nvSpPr>
          <p:cNvPr id="3" name="Content Placeholder 2"/>
          <p:cNvSpPr>
            <a:spLocks noGrp="1"/>
          </p:cNvSpPr>
          <p:nvPr>
            <p:ph sz="half" idx="1"/>
          </p:nvPr>
        </p:nvSpPr>
        <p:spPr>
          <a:xfrm>
            <a:off x="457200" y="928670"/>
            <a:ext cx="4186238" cy="5715040"/>
          </a:xfrm>
        </p:spPr>
        <p:txBody>
          <a:bodyPr>
            <a:noAutofit/>
          </a:bodyPr>
          <a:lstStyle/>
          <a:p>
            <a:r>
              <a:rPr lang="en-IN" sz="1600" dirty="0" smtClean="0"/>
              <a:t>Negative feedback helps to maintain homeostasis by keeping hormone levels within a narrow range. In a negative feedback mechanism, high levels of a hormone turn off further release of that hormone. This usually occurs in a stepwise pattern: the high concentration of the hormone signals back through the system to turn off production of the hormone or hormones that stimulated its release.</a:t>
            </a:r>
          </a:p>
          <a:p>
            <a:r>
              <a:rPr lang="en-IN" sz="1600" dirty="0" smtClean="0"/>
              <a:t>The TRH-TSH-</a:t>
            </a:r>
            <a:r>
              <a:rPr lang="en-IN" sz="1600" dirty="0" err="1" smtClean="0"/>
              <a:t>thyroxine</a:t>
            </a:r>
            <a:r>
              <a:rPr lang="en-IN" sz="1600" dirty="0" smtClean="0"/>
              <a:t> system described in the section </a:t>
            </a:r>
            <a:r>
              <a:rPr lang="en-IN" sz="1600" dirty="0" smtClean="0">
                <a:hlinkClick r:id="rId2"/>
              </a:rPr>
              <a:t>Hypothalamus</a:t>
            </a:r>
            <a:r>
              <a:rPr lang="en-IN" sz="1600" dirty="0" smtClean="0"/>
              <a:t> is a classic example of negative feedback. High levels of </a:t>
            </a:r>
            <a:r>
              <a:rPr lang="en-IN" sz="1600" dirty="0" err="1" smtClean="0"/>
              <a:t>thyroxine</a:t>
            </a:r>
            <a:r>
              <a:rPr lang="en-IN" sz="1600" dirty="0" smtClean="0"/>
              <a:t> in the blood signal the hypothalamus to stop releasing TRH. Without TRH, the anterior pituitary stops producing TSH. Without TSH, the thyroid stops releasing </a:t>
            </a:r>
            <a:r>
              <a:rPr lang="en-IN" sz="1600" dirty="0" err="1" smtClean="0"/>
              <a:t>thyroxine</a:t>
            </a:r>
            <a:r>
              <a:rPr lang="en-IN" sz="1600" dirty="0" smtClean="0"/>
              <a:t>. When </a:t>
            </a:r>
            <a:r>
              <a:rPr lang="en-IN" sz="1600" dirty="0" err="1" smtClean="0"/>
              <a:t>thyroxine</a:t>
            </a:r>
            <a:r>
              <a:rPr lang="en-IN" sz="1600" dirty="0" smtClean="0"/>
              <a:t> levels drop below normal, the body signals the hypothalamus to turn on production of TRH. TRH signals the pituitary to release TSH, and TSH then stimulates the thyroid to produce </a:t>
            </a:r>
            <a:r>
              <a:rPr lang="en-IN" sz="1600" dirty="0" err="1" smtClean="0"/>
              <a:t>thyroxine</a:t>
            </a:r>
            <a:endParaRPr lang="en-IN" sz="1600" dirty="0" smtClean="0"/>
          </a:p>
          <a:p>
            <a:endParaRPr lang="en-IN" sz="1600" dirty="0"/>
          </a:p>
        </p:txBody>
      </p:sp>
      <p:pic>
        <p:nvPicPr>
          <p:cNvPr id="1026" name="Picture 2" descr="E:\DESKTOP\Lopamudra\1b623bc51618283a706cde1f9598ad92.jpg"/>
          <p:cNvPicPr>
            <a:picLocks noGrp="1" noChangeAspect="1" noChangeArrowheads="1"/>
          </p:cNvPicPr>
          <p:nvPr>
            <p:ph sz="half" idx="2"/>
          </p:nvPr>
        </p:nvPicPr>
        <p:blipFill>
          <a:blip r:embed="rId3" cstate="print"/>
          <a:srcRect/>
          <a:stretch>
            <a:fillRect/>
          </a:stretch>
        </p:blipFill>
        <p:spPr bwMode="auto">
          <a:xfrm>
            <a:off x="4802742" y="1071546"/>
            <a:ext cx="3912662" cy="528641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266</TotalTime>
  <Words>1584</Words>
  <Application>Microsoft Office PowerPoint</Application>
  <PresentationFormat>On-screen Show (4:3)</PresentationFormat>
  <Paragraphs>97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Paper</vt:lpstr>
      <vt:lpstr>Basic concept of Endocrine Pharmacology</vt:lpstr>
      <vt:lpstr>What is a gland? </vt:lpstr>
      <vt:lpstr>Exocrine Glands </vt:lpstr>
      <vt:lpstr>What are the different types of exocrine glands? </vt:lpstr>
      <vt:lpstr>How do exocrine glands work? </vt:lpstr>
      <vt:lpstr>Endocrine gland </vt:lpstr>
      <vt:lpstr>Difference Between Exocrine Glands and Endocrine Glands</vt:lpstr>
      <vt:lpstr>FEEDBACK CONTROL OF HORMONE SECRETION </vt:lpstr>
      <vt:lpstr>NEGATIVE FEEDBACK</vt:lpstr>
      <vt:lpstr>POSITIVE FEEDBACK </vt:lpstr>
      <vt:lpstr>The major endocrine glands of mammals</vt:lpstr>
      <vt:lpstr>Slide 12</vt:lpstr>
      <vt:lpstr>HYPOTHALAMUS </vt:lpstr>
      <vt:lpstr>PITUITARY GLAND </vt:lpstr>
      <vt:lpstr>PINEAL GLAND </vt:lpstr>
      <vt:lpstr>THYROID GLAND </vt:lpstr>
      <vt:lpstr>PARATHYROID GLANDS </vt:lpstr>
      <vt:lpstr>THYMUS </vt:lpstr>
      <vt:lpstr>  Pancreas</vt:lpstr>
      <vt:lpstr>ADRENAL GLANDS </vt:lpstr>
      <vt:lpstr>GONADS </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concept of Endocrine Pharmacology</dc:title>
  <dc:creator>CIPT</dc:creator>
  <cp:lastModifiedBy>Lopa</cp:lastModifiedBy>
  <cp:revision>49</cp:revision>
  <dcterms:created xsi:type="dcterms:W3CDTF">2022-07-09T05:52:00Z</dcterms:created>
  <dcterms:modified xsi:type="dcterms:W3CDTF">2022-07-17T16:01:27Z</dcterms:modified>
</cp:coreProperties>
</file>